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97" r:id="rId2"/>
    <p:sldId id="315" r:id="rId3"/>
    <p:sldId id="332" r:id="rId4"/>
    <p:sldId id="350" r:id="rId5"/>
    <p:sldId id="333" r:id="rId6"/>
    <p:sldId id="343" r:id="rId7"/>
    <p:sldId id="354" r:id="rId8"/>
    <p:sldId id="306" r:id="rId9"/>
    <p:sldId id="324" r:id="rId10"/>
    <p:sldId id="325" r:id="rId11"/>
    <p:sldId id="351" r:id="rId12"/>
    <p:sldId id="346" r:id="rId13"/>
    <p:sldId id="352" r:id="rId14"/>
    <p:sldId id="349" r:id="rId15"/>
    <p:sldId id="353" r:id="rId16"/>
    <p:sldId id="322" r:id="rId17"/>
    <p:sldId id="348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5DF1"/>
    <a:srgbClr val="F406BC"/>
    <a:srgbClr val="231F20"/>
    <a:srgbClr val="CC147F"/>
    <a:srgbClr val="FAEBF0"/>
    <a:srgbClr val="F1F1F1"/>
    <a:srgbClr val="E8E8E8"/>
    <a:srgbClr val="D9D9D9"/>
    <a:srgbClr val="FDFAFB"/>
    <a:srgbClr val="FCF5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4" autoAdjust="0"/>
    <p:restoredTop sz="90107" autoAdjust="0"/>
  </p:normalViewPr>
  <p:slideViewPr>
    <p:cSldViewPr snapToGrid="0" showGuides="1">
      <p:cViewPr varScale="1">
        <p:scale>
          <a:sx n="80" d="100"/>
          <a:sy n="80" d="100"/>
        </p:scale>
        <p:origin x="1680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22B817-A6B4-4E4B-988E-A972BD4FD640}" type="datetimeFigureOut">
              <a:rPr lang="en-US" smtClean="0"/>
              <a:t>12/09/2019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9BFA29-24D1-4081-BD8C-5DB8BA430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77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BFA29-24D1-4081-BD8C-5DB8BA4304C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7197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9BFA29-24D1-4081-BD8C-5DB8BA4304C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34419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9BFA29-24D1-4081-BD8C-5DB8BA4304C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81821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9BFA29-24D1-4081-BD8C-5DB8BA4304C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17711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9BFA29-24D1-4081-BD8C-5DB8BA4304C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41464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9BFA29-24D1-4081-BD8C-5DB8BA4304C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41229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9BFA29-24D1-4081-BD8C-5DB8BA4304C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35258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9BFA29-24D1-4081-BD8C-5DB8BA4304C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36943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9BFA29-24D1-4081-BD8C-5DB8BA4304C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8654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9BFA29-24D1-4081-BD8C-5DB8BA4304C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9540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9BFA29-24D1-4081-BD8C-5DB8BA4304C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3461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9BFA29-24D1-4081-BD8C-5DB8BA4304C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9685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9BFA29-24D1-4081-BD8C-5DB8BA4304C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8898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9BFA29-24D1-4081-BD8C-5DB8BA4304C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2888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9BFA29-24D1-4081-BD8C-5DB8BA4304C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91808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9BFA29-24D1-4081-BD8C-5DB8BA4304C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50601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9BFA29-24D1-4081-BD8C-5DB8BA4304C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3466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06FCABE4-23EF-48DF-8074-C52CF1EE6DD9}"/>
              </a:ext>
            </a:extLst>
          </p:cNvPr>
          <p:cNvSpPr/>
          <p:nvPr userDrawn="1"/>
        </p:nvSpPr>
        <p:spPr>
          <a:xfrm rot="16200000">
            <a:off x="8829364" y="6439212"/>
            <a:ext cx="262560" cy="366712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rgbClr val="CC147F"/>
              </a:gs>
              <a:gs pos="100000">
                <a:srgbClr val="135DF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091C7-D261-4EE6-BC32-3F241515712E}"/>
              </a:ext>
            </a:extLst>
          </p:cNvPr>
          <p:cNvSpPr txBox="1">
            <a:spLocks/>
          </p:cNvSpPr>
          <p:nvPr userDrawn="1"/>
        </p:nvSpPr>
        <p:spPr>
          <a:xfrm>
            <a:off x="8682038" y="6539395"/>
            <a:ext cx="557212" cy="1663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IN-Bold" panose="020B0500000000000000" pitchFamily="34" charset="0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B79D6B-C410-4CF1-9A58-18677C318B1E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 SemiBold" panose="00000700000000000000" pitchFamily="2" charset="0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 SemiBold" panose="00000700000000000000" pitchFamily="2" charset="0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543252-22F0-46C5-B05B-E373E0F03B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37533" y="6504060"/>
            <a:ext cx="440971" cy="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146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C9513F8-50CF-479C-9A8C-62264B8996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20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73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D1B266B-9019-4059-8747-AEA79731D91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189415" y="1438276"/>
            <a:ext cx="4954585" cy="4438648"/>
          </a:xfrm>
          <a:custGeom>
            <a:avLst/>
            <a:gdLst>
              <a:gd name="connsiteX0" fmla="*/ 1443848 w 4954585"/>
              <a:gd name="connsiteY0" fmla="*/ 0 h 4438648"/>
              <a:gd name="connsiteX1" fmla="*/ 4954585 w 4954585"/>
              <a:gd name="connsiteY1" fmla="*/ 0 h 4438648"/>
              <a:gd name="connsiteX2" fmla="*/ 4954585 w 4954585"/>
              <a:gd name="connsiteY2" fmla="*/ 4438648 h 4438648"/>
              <a:gd name="connsiteX3" fmla="*/ 0 w 4954585"/>
              <a:gd name="connsiteY3" fmla="*/ 4438648 h 4438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54585" h="4438648">
                <a:moveTo>
                  <a:pt x="1443848" y="0"/>
                </a:moveTo>
                <a:lnTo>
                  <a:pt x="4954585" y="0"/>
                </a:lnTo>
                <a:lnTo>
                  <a:pt x="4954585" y="4438648"/>
                </a:lnTo>
                <a:lnTo>
                  <a:pt x="0" y="443864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2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439A3F03-CC4B-4CA2-9EE9-A4A05CD703EB}"/>
              </a:ext>
            </a:extLst>
          </p:cNvPr>
          <p:cNvSpPr/>
          <p:nvPr userDrawn="1"/>
        </p:nvSpPr>
        <p:spPr>
          <a:xfrm rot="16200000">
            <a:off x="8829364" y="6439212"/>
            <a:ext cx="262560" cy="366712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rgbClr val="CC147F"/>
              </a:gs>
              <a:gs pos="100000">
                <a:srgbClr val="135DF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7681D1E-15FD-4D96-A652-80DCA60FD79D}"/>
              </a:ext>
            </a:extLst>
          </p:cNvPr>
          <p:cNvSpPr txBox="1">
            <a:spLocks/>
          </p:cNvSpPr>
          <p:nvPr userDrawn="1"/>
        </p:nvSpPr>
        <p:spPr>
          <a:xfrm>
            <a:off x="8682038" y="6539395"/>
            <a:ext cx="557212" cy="1663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IN-Bold" panose="020B0500000000000000" pitchFamily="34" charset="0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B79D6B-C410-4CF1-9A58-18677C318B1E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 SemiBold" panose="00000700000000000000" pitchFamily="2" charset="0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 SemiBold" panose="00000700000000000000" pitchFamily="2" charset="0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6CE5562-3D4D-4594-8BAC-D0E61E809D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37533" y="6504060"/>
            <a:ext cx="440971" cy="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110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F82853A-B8B4-4A69-AC0C-B8E0049185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5185287" cy="6858000"/>
          </a:xfrm>
          <a:custGeom>
            <a:avLst/>
            <a:gdLst>
              <a:gd name="connsiteX0" fmla="*/ 0 w 5185287"/>
              <a:gd name="connsiteY0" fmla="*/ 0 h 6858000"/>
              <a:gd name="connsiteX1" fmla="*/ 5185287 w 5185287"/>
              <a:gd name="connsiteY1" fmla="*/ 0 h 6858000"/>
              <a:gd name="connsiteX2" fmla="*/ 2954448 w 5185287"/>
              <a:gd name="connsiteY2" fmla="*/ 6858000 h 6858000"/>
              <a:gd name="connsiteX3" fmla="*/ 0 w 518528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85287" h="6858000">
                <a:moveTo>
                  <a:pt x="0" y="0"/>
                </a:moveTo>
                <a:lnTo>
                  <a:pt x="5185287" y="0"/>
                </a:lnTo>
                <a:lnTo>
                  <a:pt x="295444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2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9466CF9F-1027-4D10-BF04-7E80B660E8EB}"/>
              </a:ext>
            </a:extLst>
          </p:cNvPr>
          <p:cNvSpPr/>
          <p:nvPr userDrawn="1"/>
        </p:nvSpPr>
        <p:spPr>
          <a:xfrm rot="16200000">
            <a:off x="8829364" y="6439212"/>
            <a:ext cx="262560" cy="366712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rgbClr val="CC147F"/>
              </a:gs>
              <a:gs pos="100000">
                <a:srgbClr val="135DF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82DB793-9129-4111-868B-4F53534359E6}"/>
              </a:ext>
            </a:extLst>
          </p:cNvPr>
          <p:cNvSpPr txBox="1">
            <a:spLocks/>
          </p:cNvSpPr>
          <p:nvPr userDrawn="1"/>
        </p:nvSpPr>
        <p:spPr>
          <a:xfrm>
            <a:off x="8682038" y="6539395"/>
            <a:ext cx="557212" cy="1663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IN-Bold" panose="020B0500000000000000" pitchFamily="34" charset="0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B79D6B-C410-4CF1-9A58-18677C318B1E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 SemiBold" panose="00000700000000000000" pitchFamily="2" charset="0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 SemiBold" panose="00000700000000000000" pitchFamily="2" charset="0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A4F9B3-A98C-4ED5-9614-7E5274EF40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37533" y="6504060"/>
            <a:ext cx="440971" cy="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458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BC17BAE-FD84-4F5E-9CE0-078ADBB8341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805162" y="0"/>
            <a:ext cx="4338836" cy="6858000"/>
          </a:xfrm>
          <a:custGeom>
            <a:avLst/>
            <a:gdLst>
              <a:gd name="connsiteX0" fmla="*/ 2230839 w 4338836"/>
              <a:gd name="connsiteY0" fmla="*/ 0 h 6858000"/>
              <a:gd name="connsiteX1" fmla="*/ 4338836 w 4338836"/>
              <a:gd name="connsiteY1" fmla="*/ 0 h 6858000"/>
              <a:gd name="connsiteX2" fmla="*/ 4338836 w 4338836"/>
              <a:gd name="connsiteY2" fmla="*/ 6858000 h 6858000"/>
              <a:gd name="connsiteX3" fmla="*/ 0 w 433883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8836" h="6858000">
                <a:moveTo>
                  <a:pt x="2230839" y="0"/>
                </a:moveTo>
                <a:lnTo>
                  <a:pt x="4338836" y="0"/>
                </a:lnTo>
                <a:lnTo>
                  <a:pt x="433883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20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3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E1D91C3-A5EE-44CB-8978-81994369520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2319338"/>
          </a:xfrm>
          <a:custGeom>
            <a:avLst/>
            <a:gdLst>
              <a:gd name="connsiteX0" fmla="*/ 0 w 9144000"/>
              <a:gd name="connsiteY0" fmla="*/ 0 h 2319338"/>
              <a:gd name="connsiteX1" fmla="*/ 9144000 w 9144000"/>
              <a:gd name="connsiteY1" fmla="*/ 0 h 2319338"/>
              <a:gd name="connsiteX2" fmla="*/ 9144000 w 9144000"/>
              <a:gd name="connsiteY2" fmla="*/ 2319338 h 2319338"/>
              <a:gd name="connsiteX3" fmla="*/ 0 w 9144000"/>
              <a:gd name="connsiteY3" fmla="*/ 2319338 h 2319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0" h="2319338">
                <a:moveTo>
                  <a:pt x="0" y="0"/>
                </a:moveTo>
                <a:lnTo>
                  <a:pt x="9144000" y="0"/>
                </a:lnTo>
                <a:lnTo>
                  <a:pt x="9144000" y="2319338"/>
                </a:lnTo>
                <a:lnTo>
                  <a:pt x="0" y="231933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2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F83FF24E-9B8B-4DC0-8EA3-213D3CEC8937}"/>
              </a:ext>
            </a:extLst>
          </p:cNvPr>
          <p:cNvSpPr/>
          <p:nvPr userDrawn="1"/>
        </p:nvSpPr>
        <p:spPr>
          <a:xfrm rot="16200000">
            <a:off x="8829364" y="6439212"/>
            <a:ext cx="262560" cy="366712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rgbClr val="CC147F"/>
              </a:gs>
              <a:gs pos="100000">
                <a:srgbClr val="135DF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2A9A09A-8631-4995-A9B8-4237BC2E2F3D}"/>
              </a:ext>
            </a:extLst>
          </p:cNvPr>
          <p:cNvSpPr txBox="1">
            <a:spLocks/>
          </p:cNvSpPr>
          <p:nvPr userDrawn="1"/>
        </p:nvSpPr>
        <p:spPr>
          <a:xfrm>
            <a:off x="8682038" y="6539395"/>
            <a:ext cx="557212" cy="1663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IN-Bold" panose="020B0500000000000000" pitchFamily="34" charset="0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B79D6B-C410-4CF1-9A58-18677C318B1E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 SemiBold" panose="00000700000000000000" pitchFamily="2" charset="0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 SemiBold" panose="00000700000000000000" pitchFamily="2" charset="0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3963937-4F1E-46AD-90C1-A82690346A0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37533" y="6504060"/>
            <a:ext cx="440971" cy="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138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72227967-80F0-419D-B64F-FA792981912F}"/>
              </a:ext>
            </a:extLst>
          </p:cNvPr>
          <p:cNvSpPr/>
          <p:nvPr userDrawn="1"/>
        </p:nvSpPr>
        <p:spPr>
          <a:xfrm rot="16200000">
            <a:off x="8829364" y="6439212"/>
            <a:ext cx="262560" cy="366712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rgbClr val="CC147F"/>
              </a:gs>
              <a:gs pos="100000">
                <a:srgbClr val="135DF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78C18C2-C175-402C-9F6D-A333D4B602D0}"/>
              </a:ext>
            </a:extLst>
          </p:cNvPr>
          <p:cNvSpPr txBox="1">
            <a:spLocks/>
          </p:cNvSpPr>
          <p:nvPr userDrawn="1"/>
        </p:nvSpPr>
        <p:spPr>
          <a:xfrm>
            <a:off x="8682038" y="6539395"/>
            <a:ext cx="557212" cy="1663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IN-Bold" panose="020B0500000000000000" pitchFamily="34" charset="0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B79D6B-C410-4CF1-9A58-18677C318B1E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 SemiBold" panose="00000700000000000000" pitchFamily="2" charset="0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 SemiBold" panose="00000700000000000000" pitchFamily="2" charset="0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09E674C-D428-4ED1-9893-027733AD1F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37533" y="6504060"/>
            <a:ext cx="440971" cy="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010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983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73" r:id="rId2"/>
    <p:sldLayoutId id="2147483692" r:id="rId3"/>
    <p:sldLayoutId id="2147483693" r:id="rId4"/>
    <p:sldLayoutId id="2147483694" r:id="rId5"/>
    <p:sldLayoutId id="2147483695" r:id="rId6"/>
    <p:sldLayoutId id="2147483691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F26B43"/>
          </p15:clr>
        </p15:guide>
        <p15:guide id="2" pos="5760" userDrawn="1">
          <p15:clr>
            <a:srgbClr val="F26B43"/>
          </p15:clr>
        </p15:guide>
        <p15:guide id="3" pos="230" userDrawn="1">
          <p15:clr>
            <a:srgbClr val="F26B43"/>
          </p15:clr>
        </p15:guide>
        <p15:guide id="4" pos="5529" userDrawn="1">
          <p15:clr>
            <a:srgbClr val="F26B43"/>
          </p15:clr>
        </p15:guide>
        <p15:guide id="5" orient="horz" userDrawn="1">
          <p15:clr>
            <a:srgbClr val="F26B43"/>
          </p15:clr>
        </p15:guide>
        <p15:guide id="6" orient="horz" pos="4320" userDrawn="1">
          <p15:clr>
            <a:srgbClr val="F26B43"/>
          </p15:clr>
        </p15:guide>
        <p15:guide id="7" orient="horz" pos="230" userDrawn="1">
          <p15:clr>
            <a:srgbClr val="F26B43"/>
          </p15:clr>
        </p15:guide>
        <p15:guide id="8" orient="horz" pos="408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package/husky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ooks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Placeholder 83" descr="A picture containing invertebrate, animal&#10;&#10;Description automatically generated">
            <a:extLst>
              <a:ext uri="{FF2B5EF4-FFF2-40B4-BE49-F238E27FC236}">
                <a16:creationId xmlns:a16="http://schemas.microsoft.com/office/drawing/2014/main" id="{2913DC87-7D10-4BCA-B0E7-B058D59F978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>
            <a:fillRect/>
          </a:stretch>
        </p:blipFill>
        <p:spPr>
          <a:extLs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/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157C89C-7B09-4689-9521-70D2E8456043}"/>
              </a:ext>
            </a:extLst>
          </p:cNvPr>
          <p:cNvSpPr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CC147F">
                  <a:alpha val="90000"/>
                </a:srgbClr>
              </a:gs>
              <a:gs pos="100000">
                <a:srgbClr val="135DF1">
                  <a:alpha val="92000"/>
                </a:srgbClr>
              </a:gs>
            </a:gsLst>
            <a:lin ang="8100000" scaled="1"/>
            <a:tileRect/>
          </a:gradFill>
          <a:ln>
            <a:noFill/>
          </a:ln>
          <a:extLs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lvl="0" algn="ctr"/>
            <a:endParaRPr lang="en-US" b="1" i="1" dirty="0">
              <a:solidFill>
                <a:srgbClr val="FFFFFF"/>
              </a:solidFill>
              <a:effectLst>
                <a:glow>
                  <a:scrgbClr r="0" g="0" b="0"/>
                </a:glow>
              </a:effectLst>
              <a:latin typeface="Fortescue Trial" panose="02000503060000020003" pitchFamily="50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6523ED7-F704-4AF4-876A-5D76BF4B43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7562" y="1840508"/>
            <a:ext cx="2228877" cy="1235351"/>
          </a:xfrm>
          <a:prstGeom prst="rect">
            <a:avLst/>
          </a:prstGeom>
          <a:scene3d>
            <a:camera prst="orthographicFront"/>
            <a:lightRig rig="threePt" dir="t"/>
          </a:scene3d>
          <a:sp3d/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B8D746AE-975F-4CB6-B779-5B4364C51746}"/>
              </a:ext>
            </a:extLst>
          </p:cNvPr>
          <p:cNvSpPr txBox="1"/>
          <p:nvPr/>
        </p:nvSpPr>
        <p:spPr>
          <a:xfrm>
            <a:off x="3622677" y="6306887"/>
            <a:ext cx="1898648" cy="209801"/>
          </a:xfrm>
          <a:prstGeom prst="rect">
            <a:avLst/>
          </a:prstGeom>
          <a:noFill/>
          <a:extLs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/>
            </a:ext>
          </a:extLst>
        </p:spPr>
        <p:txBody>
          <a:bodyPr wrap="square" lIns="0" tIns="0" rIns="0" bIns="0" rtlCol="0">
            <a:spAutoFit/>
            <a:sp3d/>
          </a:bodyPr>
          <a:lstStyle/>
          <a:p>
            <a:pPr lvl="0" algn="ctr">
              <a:lnSpc>
                <a:spcPct val="120000"/>
              </a:lnSpc>
              <a:defRPr/>
            </a:pPr>
            <a:r>
              <a:rPr lang="en-US" sz="1200" spc="600" dirty="0">
                <a:solidFill>
                  <a:srgbClr val="FFFFFF">
                    <a:alpha val="50000"/>
                  </a:srgbClr>
                </a:solidFill>
                <a:effectLst>
                  <a:glow>
                    <a:scrgbClr r="0" g="0" b="0"/>
                  </a:glow>
                </a:effectLst>
                <a:latin typeface="Montserrat" panose="00000500000000000000" pitchFamily="2" charset="0"/>
              </a:rPr>
              <a:t>www.codu.ie</a:t>
            </a:r>
            <a:endParaRPr kumimoji="0" lang="en-US" sz="2000" b="1" i="0" u="none" strike="noStrike" kern="1200" cap="none" spc="600" normalizeH="0" baseline="0" noProof="0" dirty="0">
              <a:ln>
                <a:noFill/>
              </a:ln>
              <a:solidFill>
                <a:srgbClr val="FFFFFF">
                  <a:alpha val="50000"/>
                </a:srgbClr>
              </a:solidFill>
              <a:effectLst>
                <a:glow>
                  <a:scrgbClr r="0" g="0" b="0"/>
                </a:glo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2D97A1-1022-45C3-85A5-6AD49BBF713D}"/>
              </a:ext>
            </a:extLst>
          </p:cNvPr>
          <p:cNvSpPr txBox="1"/>
          <p:nvPr/>
        </p:nvSpPr>
        <p:spPr>
          <a:xfrm>
            <a:off x="2104053" y="3478897"/>
            <a:ext cx="49358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latin typeface="Fortescue Trial" panose="02000503060000020003" pitchFamily="50" charset="0"/>
              </a:rPr>
              <a:t>Git hooks and Husky</a:t>
            </a:r>
          </a:p>
          <a:p>
            <a:pPr algn="ctr"/>
            <a:endParaRPr lang="en-US" b="1" i="1" dirty="0">
              <a:solidFill>
                <a:srgbClr val="FFFFFF"/>
              </a:solidFill>
              <a:effectLst>
                <a:glow>
                  <a:scrgbClr r="0" g="0" b="0"/>
                </a:glow>
              </a:effectLst>
              <a:latin typeface="Fortescue Trial" panose="02000503060000020003" pitchFamily="50" charset="0"/>
            </a:endParaRPr>
          </a:p>
          <a:p>
            <a:pPr algn="ctr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98602158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5D8F75C-A7F2-4535-9E81-8722B7E399E6}"/>
              </a:ext>
            </a:extLst>
          </p:cNvPr>
          <p:cNvCxnSpPr>
            <a:cxnSpLocks/>
          </p:cNvCxnSpPr>
          <p:nvPr/>
        </p:nvCxnSpPr>
        <p:spPr>
          <a:xfrm>
            <a:off x="365125" y="365125"/>
            <a:ext cx="535952" cy="0"/>
          </a:xfrm>
          <a:prstGeom prst="line">
            <a:avLst/>
          </a:prstGeom>
          <a:ln w="38100">
            <a:solidFill>
              <a:srgbClr val="F406BC"/>
            </a:solidFill>
          </a:ln>
          <a:extLs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/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8497FA4-551A-4BB3-B94A-D609AE67400E}"/>
              </a:ext>
            </a:extLst>
          </p:cNvPr>
          <p:cNvSpPr txBox="1"/>
          <p:nvPr/>
        </p:nvSpPr>
        <p:spPr>
          <a:xfrm>
            <a:off x="365125" y="442520"/>
            <a:ext cx="4391433" cy="387798"/>
          </a:xfrm>
          <a:prstGeom prst="rect">
            <a:avLst/>
          </a:prstGeom>
          <a:noFill/>
          <a:extLs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/>
            </a:ext>
          </a:extLst>
        </p:spPr>
        <p:txBody>
          <a:bodyPr wrap="square" lIns="0" tIns="0" rIns="0" bIns="0" rtlCol="0" anchor="t">
            <a:spAutoFit/>
            <a:sp3d/>
          </a:bodyPr>
          <a:lstStyle/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>
                  <a:glow>
                    <a:scrgbClr r="0" g="0" b="0"/>
                  </a:glow>
                </a:effectLst>
                <a:uLnTx/>
                <a:uFillTx/>
                <a:latin typeface="Domine Bold" panose="02040803040403060204" pitchFamily="18" charset="0"/>
                <a:ea typeface="+mn-ea"/>
                <a:cs typeface="+mn-cs"/>
              </a:rPr>
              <a:t>What is Husky?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675834-3081-4663-B4A1-15E47FC7B9EE}"/>
              </a:ext>
            </a:extLst>
          </p:cNvPr>
          <p:cNvSpPr txBox="1"/>
          <p:nvPr/>
        </p:nvSpPr>
        <p:spPr>
          <a:xfrm>
            <a:off x="633101" y="1409358"/>
            <a:ext cx="7625593" cy="4487382"/>
          </a:xfrm>
          <a:prstGeom prst="rect">
            <a:avLst/>
          </a:prstGeom>
          <a:noFill/>
          <a:extLs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/>
            </a:ext>
          </a:extLst>
        </p:spPr>
        <p:txBody>
          <a:bodyPr wrap="square" lIns="0" tIns="0" rIns="0" bIns="0" rtlCol="0" anchor="t">
            <a:spAutoFit/>
            <a:sp3d/>
          </a:bodyPr>
          <a:lstStyle/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>
                  <a:glow>
                    <a:scrgbClr r="0" g="0" b="0"/>
                  </a:glow>
                </a:effectLst>
                <a:uLnTx/>
                <a:uFillTx/>
                <a:latin typeface="Domine Bold" panose="02040803040403060204" pitchFamily="18" charset="0"/>
                <a:ea typeface="+mn-ea"/>
                <a:cs typeface="+mn-cs"/>
              </a:rPr>
              <a:t>Husky is 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231F20"/>
                </a:solidFill>
                <a:effectLst>
                  <a:glow>
                    <a:scrgbClr r="0" g="0" b="0"/>
                  </a:glow>
                </a:effectLst>
                <a:uLnTx/>
                <a:uFillTx/>
                <a:latin typeface="Domine Bold" panose="02040803040403060204" pitchFamily="18" charset="0"/>
                <a:ea typeface="+mn-ea"/>
                <a:cs typeface="+mn-cs"/>
              </a:rPr>
              <a:t>npm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>
                  <a:glow>
                    <a:scrgbClr r="0" g="0" b="0"/>
                  </a:glow>
                </a:effectLst>
                <a:uLnTx/>
                <a:uFillTx/>
                <a:latin typeface="Domine Bold" panose="02040803040403060204" pitchFamily="18" charset="0"/>
                <a:ea typeface="+mn-ea"/>
                <a:cs typeface="+mn-cs"/>
              </a:rPr>
              <a:t> library used for easily create and manage Git hooks.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dirty="0">
              <a:solidFill>
                <a:srgbClr val="231F20"/>
              </a:solidFill>
              <a:effectLst>
                <a:glow>
                  <a:scrgbClr r="0" g="0" b="0"/>
                </a:glow>
              </a:effectLst>
              <a:latin typeface="Domine Bold" panose="020408030404030602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dirty="0">
              <a:solidFill>
                <a:srgbClr val="231F20"/>
              </a:solidFill>
              <a:effectLst>
                <a:glow>
                  <a:scrgbClr r="0" g="0" b="0"/>
                </a:glow>
              </a:effectLst>
              <a:latin typeface="Domine Bold" panose="020408030404030602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dirty="0">
              <a:solidFill>
                <a:srgbClr val="231F20"/>
              </a:solidFill>
              <a:effectLst>
                <a:glow>
                  <a:scrgbClr r="0" g="0" b="0"/>
                </a:glow>
              </a:effectLst>
              <a:latin typeface="Domine Bold" panose="020408030404030602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dirty="0">
              <a:solidFill>
                <a:srgbClr val="231F20"/>
              </a:solidFill>
              <a:effectLst>
                <a:glow>
                  <a:scrgbClr r="0" g="0" b="0"/>
                </a:glow>
              </a:effectLst>
              <a:latin typeface="Domine Bold" panose="020408030404030602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dirty="0">
              <a:solidFill>
                <a:srgbClr val="231F20"/>
              </a:solidFill>
              <a:effectLst>
                <a:glow>
                  <a:scrgbClr r="0" g="0" b="0"/>
                </a:glow>
              </a:effectLst>
              <a:latin typeface="Domine Bold" panose="02040803040403060204" pitchFamily="18" charset="0"/>
            </a:endParaRPr>
          </a:p>
          <a:p>
            <a:pPr lvl="0">
              <a:lnSpc>
                <a:spcPct val="90000"/>
              </a:lnSpc>
              <a:defRPr/>
            </a:pPr>
            <a:r>
              <a:rPr lang="en-US" sz="3600" dirty="0">
                <a:hlinkClick r:id="rId3"/>
              </a:rPr>
              <a:t>https://www.npmjs.com/package/husky</a:t>
            </a:r>
            <a:endParaRPr lang="en-US" sz="3600" dirty="0"/>
          </a:p>
          <a:p>
            <a:pPr lvl="0">
              <a:lnSpc>
                <a:spcPct val="90000"/>
              </a:lnSpc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231F20"/>
              </a:solidFill>
              <a:effectLst>
                <a:glow>
                  <a:scrgbClr r="0" g="0" b="0"/>
                </a:glow>
              </a:effectLst>
              <a:uLnTx/>
              <a:uFillTx/>
              <a:latin typeface="Domine Bold" panose="020408030404030602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200985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5D8F75C-A7F2-4535-9E81-8722B7E399E6}"/>
              </a:ext>
            </a:extLst>
          </p:cNvPr>
          <p:cNvCxnSpPr>
            <a:cxnSpLocks/>
          </p:cNvCxnSpPr>
          <p:nvPr/>
        </p:nvCxnSpPr>
        <p:spPr>
          <a:xfrm>
            <a:off x="365125" y="365125"/>
            <a:ext cx="535952" cy="0"/>
          </a:xfrm>
          <a:prstGeom prst="line">
            <a:avLst/>
          </a:prstGeom>
          <a:ln w="38100">
            <a:solidFill>
              <a:srgbClr val="F406BC"/>
            </a:solidFill>
          </a:ln>
          <a:extLs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/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8497FA4-551A-4BB3-B94A-D609AE67400E}"/>
              </a:ext>
            </a:extLst>
          </p:cNvPr>
          <p:cNvSpPr txBox="1"/>
          <p:nvPr/>
        </p:nvSpPr>
        <p:spPr>
          <a:xfrm>
            <a:off x="365125" y="442520"/>
            <a:ext cx="4391433" cy="387798"/>
          </a:xfrm>
          <a:prstGeom prst="rect">
            <a:avLst/>
          </a:prstGeom>
          <a:noFill/>
          <a:extLs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/>
            </a:ext>
          </a:extLst>
        </p:spPr>
        <p:txBody>
          <a:bodyPr wrap="square" lIns="0" tIns="0" rIns="0" bIns="0" rtlCol="0" anchor="t">
            <a:spAutoFit/>
            <a:sp3d/>
          </a:bodyPr>
          <a:lstStyle/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>
                  <a:glow>
                    <a:scrgbClr r="0" g="0" b="0"/>
                  </a:glow>
                </a:effectLst>
                <a:uLnTx/>
                <a:uFillTx/>
                <a:latin typeface="Domine Bold" panose="02040803040403060204" pitchFamily="18" charset="0"/>
                <a:ea typeface="+mn-ea"/>
                <a:cs typeface="+mn-cs"/>
              </a:rPr>
              <a:t>Husky install &amp; dependencies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675834-3081-4663-B4A1-15E47FC7B9EE}"/>
              </a:ext>
            </a:extLst>
          </p:cNvPr>
          <p:cNvSpPr txBox="1"/>
          <p:nvPr/>
        </p:nvSpPr>
        <p:spPr>
          <a:xfrm>
            <a:off x="633101" y="1409358"/>
            <a:ext cx="7625593" cy="3490186"/>
          </a:xfrm>
          <a:prstGeom prst="rect">
            <a:avLst/>
          </a:prstGeom>
          <a:noFill/>
          <a:extLs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/>
            </a:ext>
          </a:extLst>
        </p:spPr>
        <p:txBody>
          <a:bodyPr wrap="square" lIns="0" tIns="0" rIns="0" bIns="0" rtlCol="0" anchor="t">
            <a:spAutoFit/>
            <a:sp3d/>
          </a:bodyPr>
          <a:lstStyle/>
          <a:p>
            <a:pPr lvl="0">
              <a:lnSpc>
                <a:spcPct val="90000"/>
              </a:lnSpc>
              <a:defRPr/>
            </a:pPr>
            <a:r>
              <a:rPr lang="en-US" sz="3600" dirty="0">
                <a:solidFill>
                  <a:srgbClr val="231F20"/>
                </a:solidFill>
                <a:effectLst>
                  <a:glow>
                    <a:scrgbClr r="0" g="0" b="0"/>
                  </a:glow>
                </a:effectLst>
                <a:latin typeface="Domine Bold" panose="02040803040403060204" pitchFamily="18" charset="0"/>
              </a:rPr>
              <a:t>Node &gt;= 8.6.0 </a:t>
            </a:r>
          </a:p>
          <a:p>
            <a:pPr lvl="0">
              <a:lnSpc>
                <a:spcPct val="90000"/>
              </a:lnSpc>
              <a:defRPr/>
            </a:pPr>
            <a:r>
              <a:rPr lang="en-US" sz="3600" dirty="0">
                <a:solidFill>
                  <a:srgbClr val="231F20"/>
                </a:solidFill>
                <a:effectLst>
                  <a:glow>
                    <a:scrgbClr r="0" g="0" b="0"/>
                  </a:glow>
                </a:effectLst>
                <a:latin typeface="Domine Bold" panose="02040803040403060204" pitchFamily="18" charset="0"/>
              </a:rPr>
              <a:t>Git &gt;= 2.13.2.</a:t>
            </a:r>
          </a:p>
          <a:p>
            <a:pPr lvl="0">
              <a:lnSpc>
                <a:spcPct val="90000"/>
              </a:lnSpc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231F20"/>
              </a:solidFill>
              <a:effectLst>
                <a:glow>
                  <a:scrgbClr r="0" g="0" b="0"/>
                </a:glow>
              </a:effectLst>
              <a:uLnTx/>
              <a:uFillTx/>
              <a:latin typeface="Domine Bold" panose="02040803040403060204" pitchFamily="18" charset="0"/>
              <a:ea typeface="+mn-ea"/>
              <a:cs typeface="+mn-cs"/>
            </a:endParaRPr>
          </a:p>
          <a:p>
            <a:pPr lvl="0">
              <a:lnSpc>
                <a:spcPct val="90000"/>
              </a:lnSpc>
              <a:defRPr/>
            </a:pPr>
            <a:endParaRPr lang="en-US" sz="3600" dirty="0">
              <a:solidFill>
                <a:srgbClr val="231F20"/>
              </a:solidFill>
              <a:effectLst>
                <a:glow>
                  <a:scrgbClr r="0" g="0" b="0"/>
                </a:glow>
              </a:effectLst>
              <a:latin typeface="Domine Bold" panose="02040803040403060204" pitchFamily="18" charset="0"/>
            </a:endParaRPr>
          </a:p>
          <a:p>
            <a:pPr lvl="0">
              <a:lnSpc>
                <a:spcPct val="90000"/>
              </a:lnSpc>
              <a:defRPr/>
            </a:pPr>
            <a:r>
              <a:rPr lang="en-US" sz="3600" dirty="0" err="1"/>
              <a:t>npm</a:t>
            </a:r>
            <a:r>
              <a:rPr lang="en-US" sz="3600" dirty="0"/>
              <a:t> install husky –save-dev</a:t>
            </a:r>
          </a:p>
          <a:p>
            <a:pPr lvl="0">
              <a:lnSpc>
                <a:spcPct val="90000"/>
              </a:lnSpc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>
                  <a:glow>
                    <a:scrgbClr r="0" g="0" b="0"/>
                  </a:glow>
                </a:effectLst>
                <a:uLnTx/>
                <a:uFillTx/>
                <a:latin typeface="Domine Bold" panose="02040803040403060204" pitchFamily="18" charset="0"/>
                <a:ea typeface="+mn-ea"/>
                <a:cs typeface="+mn-cs"/>
              </a:rPr>
              <a:t>OR</a:t>
            </a:r>
          </a:p>
          <a:p>
            <a:pPr lvl="0">
              <a:lnSpc>
                <a:spcPct val="90000"/>
              </a:lnSpc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>
                  <a:glow>
                    <a:scrgbClr r="0" g="0" b="0"/>
                  </a:glow>
                </a:effectLst>
                <a:uLnTx/>
                <a:uFillTx/>
                <a:latin typeface="Domine Bold" panose="02040803040403060204" pitchFamily="18" charset="0"/>
                <a:ea typeface="+mn-ea"/>
                <a:cs typeface="+mn-cs"/>
              </a:rPr>
              <a:t>yarn add husky</a:t>
            </a:r>
          </a:p>
        </p:txBody>
      </p:sp>
    </p:spTree>
    <p:extLst>
      <p:ext uri="{BB962C8B-B14F-4D97-AF65-F5344CB8AC3E}">
        <p14:creationId xmlns:p14="http://schemas.microsoft.com/office/powerpoint/2010/main" val="425554063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5D8F75C-A7F2-4535-9E81-8722B7E399E6}"/>
              </a:ext>
            </a:extLst>
          </p:cNvPr>
          <p:cNvCxnSpPr>
            <a:cxnSpLocks/>
          </p:cNvCxnSpPr>
          <p:nvPr/>
        </p:nvCxnSpPr>
        <p:spPr>
          <a:xfrm>
            <a:off x="365125" y="365125"/>
            <a:ext cx="535952" cy="0"/>
          </a:xfrm>
          <a:prstGeom prst="line">
            <a:avLst/>
          </a:prstGeom>
          <a:ln w="38100">
            <a:solidFill>
              <a:srgbClr val="F406BC"/>
            </a:solidFill>
          </a:ln>
          <a:extLs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/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8497FA4-551A-4BB3-B94A-D609AE67400E}"/>
              </a:ext>
            </a:extLst>
          </p:cNvPr>
          <p:cNvSpPr txBox="1"/>
          <p:nvPr/>
        </p:nvSpPr>
        <p:spPr>
          <a:xfrm>
            <a:off x="365125" y="442520"/>
            <a:ext cx="4391433" cy="387798"/>
          </a:xfrm>
          <a:prstGeom prst="rect">
            <a:avLst/>
          </a:prstGeom>
          <a:noFill/>
          <a:extLs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/>
            </a:ext>
          </a:extLst>
        </p:spPr>
        <p:txBody>
          <a:bodyPr wrap="square" lIns="0" tIns="0" rIns="0" bIns="0" rtlCol="0" anchor="t">
            <a:spAutoFit/>
            <a:sp3d/>
          </a:bodyPr>
          <a:lstStyle/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>
                  <a:glow>
                    <a:scrgbClr r="0" g="0" b="0"/>
                  </a:glow>
                </a:effectLst>
                <a:uLnTx/>
                <a:uFillTx/>
                <a:latin typeface="Domine Bold" panose="02040803040403060204" pitchFamily="18" charset="0"/>
                <a:ea typeface="+mn-ea"/>
                <a:cs typeface="+mn-cs"/>
              </a:rPr>
              <a:t>First git hook / .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231F20"/>
                </a:solidFill>
                <a:effectLst>
                  <a:glow>
                    <a:scrgbClr r="0" g="0" b="0"/>
                  </a:glow>
                </a:effectLst>
                <a:uLnTx/>
                <a:uFillTx/>
                <a:latin typeface="Domine Bold" panose="02040803040403060204" pitchFamily="18" charset="0"/>
                <a:ea typeface="+mn-ea"/>
                <a:cs typeface="+mn-cs"/>
              </a:rPr>
              <a:t>huskyrc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231F20"/>
              </a:solidFill>
              <a:effectLst>
                <a:glow>
                  <a:scrgbClr r="0" g="0" b="0"/>
                </a:glow>
              </a:effectLst>
              <a:uLnTx/>
              <a:uFillTx/>
              <a:latin typeface="Domine Bold" panose="02040803040403060204" pitchFamily="18" charset="0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675834-3081-4663-B4A1-15E47FC7B9EE}"/>
              </a:ext>
            </a:extLst>
          </p:cNvPr>
          <p:cNvSpPr txBox="1"/>
          <p:nvPr/>
        </p:nvSpPr>
        <p:spPr>
          <a:xfrm>
            <a:off x="633101" y="1409358"/>
            <a:ext cx="7625593" cy="2991588"/>
          </a:xfrm>
          <a:prstGeom prst="rect">
            <a:avLst/>
          </a:prstGeom>
          <a:noFill/>
          <a:extLs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/>
            </a:ext>
          </a:extLst>
        </p:spPr>
        <p:txBody>
          <a:bodyPr wrap="square" lIns="0" tIns="0" rIns="0" bIns="0" rtlCol="0" anchor="t">
            <a:spAutoFit/>
            <a:sp3d/>
          </a:bodyPr>
          <a:lstStyle/>
          <a:p>
            <a:pPr lvl="0">
              <a:lnSpc>
                <a:spcPct val="90000"/>
              </a:lnSpc>
              <a:defRPr/>
            </a:pPr>
            <a:r>
              <a:rPr lang="en-US" sz="3600" dirty="0">
                <a:solidFill>
                  <a:srgbClr val="231F20"/>
                </a:solidFill>
                <a:effectLst>
                  <a:glow>
                    <a:scrgbClr r="0" g="0" b="0"/>
                  </a:glow>
                </a:effectLst>
                <a:latin typeface="Domine Bold" panose="02040803040403060204" pitchFamily="18" charset="0"/>
              </a:rPr>
              <a:t>{</a:t>
            </a:r>
          </a:p>
          <a:p>
            <a:pPr lvl="0">
              <a:lnSpc>
                <a:spcPct val="90000"/>
              </a:lnSpc>
              <a:defRPr/>
            </a:pPr>
            <a:r>
              <a:rPr lang="en-US" sz="3600" dirty="0">
                <a:solidFill>
                  <a:srgbClr val="231F20"/>
                </a:solidFill>
                <a:effectLst>
                  <a:glow>
                    <a:scrgbClr r="0" g="0" b="0"/>
                  </a:glow>
                </a:effectLst>
                <a:latin typeface="Domine Bold" panose="02040803040403060204" pitchFamily="18" charset="0"/>
              </a:rPr>
              <a:t>  "hooks": {</a:t>
            </a:r>
          </a:p>
          <a:p>
            <a:pPr lvl="0">
              <a:lnSpc>
                <a:spcPct val="90000"/>
              </a:lnSpc>
              <a:defRPr/>
            </a:pPr>
            <a:r>
              <a:rPr lang="en-US" sz="3600" dirty="0">
                <a:solidFill>
                  <a:srgbClr val="231F20"/>
                </a:solidFill>
                <a:effectLst>
                  <a:glow>
                    <a:scrgbClr r="0" g="0" b="0"/>
                  </a:glow>
                </a:effectLst>
                <a:latin typeface="Domine Bold" panose="02040803040403060204" pitchFamily="18" charset="0"/>
              </a:rPr>
              <a:t>    "pre-commit": "echo \"Hello, </a:t>
            </a:r>
            <a:r>
              <a:rPr lang="en-US" sz="3600" dirty="0" err="1">
                <a:solidFill>
                  <a:srgbClr val="231F20"/>
                </a:solidFill>
                <a:effectLst>
                  <a:glow>
                    <a:scrgbClr r="0" g="0" b="0"/>
                  </a:glow>
                </a:effectLst>
                <a:latin typeface="Domine Bold" panose="02040803040403060204" pitchFamily="18" charset="0"/>
              </a:rPr>
              <a:t>precommit</a:t>
            </a:r>
            <a:r>
              <a:rPr lang="en-US" sz="3600" dirty="0">
                <a:solidFill>
                  <a:srgbClr val="231F20"/>
                </a:solidFill>
                <a:effectLst>
                  <a:glow>
                    <a:scrgbClr r="0" g="0" b="0"/>
                  </a:glow>
                </a:effectLst>
                <a:latin typeface="Domine Bold" panose="02040803040403060204" pitchFamily="18" charset="0"/>
              </a:rPr>
              <a:t> hook!\""</a:t>
            </a:r>
          </a:p>
          <a:p>
            <a:pPr lvl="0">
              <a:lnSpc>
                <a:spcPct val="90000"/>
              </a:lnSpc>
              <a:defRPr/>
            </a:pPr>
            <a:r>
              <a:rPr lang="en-US" sz="3600" dirty="0">
                <a:solidFill>
                  <a:srgbClr val="231F20"/>
                </a:solidFill>
                <a:effectLst>
                  <a:glow>
                    <a:scrgbClr r="0" g="0" b="0"/>
                  </a:glow>
                </a:effectLst>
                <a:latin typeface="Domine Bold" panose="02040803040403060204" pitchFamily="18" charset="0"/>
              </a:rPr>
              <a:t>  }</a:t>
            </a:r>
          </a:p>
          <a:p>
            <a:pPr lvl="0">
              <a:lnSpc>
                <a:spcPct val="90000"/>
              </a:lnSpc>
              <a:defRPr/>
            </a:pPr>
            <a:r>
              <a:rPr lang="en-US" sz="3600" dirty="0">
                <a:solidFill>
                  <a:srgbClr val="231F20"/>
                </a:solidFill>
                <a:effectLst>
                  <a:glow>
                    <a:scrgbClr r="0" g="0" b="0"/>
                  </a:glow>
                </a:effectLst>
                <a:latin typeface="Domine Bold" panose="02040803040403060204" pitchFamily="18" charset="0"/>
              </a:rPr>
              <a:t>}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231F20"/>
              </a:solidFill>
              <a:effectLst>
                <a:glow>
                  <a:scrgbClr r="0" g="0" b="0"/>
                </a:glow>
              </a:effectLst>
              <a:uLnTx/>
              <a:uFillTx/>
              <a:latin typeface="Domine Bold" panose="020408030404030602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451399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5D8F75C-A7F2-4535-9E81-8722B7E399E6}"/>
              </a:ext>
            </a:extLst>
          </p:cNvPr>
          <p:cNvCxnSpPr>
            <a:cxnSpLocks/>
          </p:cNvCxnSpPr>
          <p:nvPr/>
        </p:nvCxnSpPr>
        <p:spPr>
          <a:xfrm>
            <a:off x="365125" y="365125"/>
            <a:ext cx="535952" cy="0"/>
          </a:xfrm>
          <a:prstGeom prst="line">
            <a:avLst/>
          </a:prstGeom>
          <a:ln w="38100">
            <a:solidFill>
              <a:srgbClr val="F406BC"/>
            </a:solidFill>
          </a:ln>
          <a:extLs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/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8497FA4-551A-4BB3-B94A-D609AE67400E}"/>
              </a:ext>
            </a:extLst>
          </p:cNvPr>
          <p:cNvSpPr txBox="1"/>
          <p:nvPr/>
        </p:nvSpPr>
        <p:spPr>
          <a:xfrm>
            <a:off x="365125" y="442520"/>
            <a:ext cx="4391433" cy="387798"/>
          </a:xfrm>
          <a:prstGeom prst="rect">
            <a:avLst/>
          </a:prstGeom>
          <a:noFill/>
          <a:extLs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/>
            </a:ext>
          </a:extLst>
        </p:spPr>
        <p:txBody>
          <a:bodyPr wrap="square" lIns="0" tIns="0" rIns="0" bIns="0" rtlCol="0" anchor="t">
            <a:spAutoFit/>
            <a:sp3d/>
          </a:bodyPr>
          <a:lstStyle/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>
                  <a:glow>
                    <a:scrgbClr r="0" g="0" b="0"/>
                  </a:glow>
                </a:effectLst>
                <a:uLnTx/>
                <a:uFillTx/>
                <a:latin typeface="Domine Bold" panose="02040803040403060204" pitchFamily="18" charset="0"/>
                <a:ea typeface="+mn-ea"/>
                <a:cs typeface="+mn-cs"/>
              </a:rPr>
              <a:t>First git hook / .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231F20"/>
                </a:solidFill>
                <a:effectLst>
                  <a:glow>
                    <a:scrgbClr r="0" g="0" b="0"/>
                  </a:glow>
                </a:effectLst>
                <a:uLnTx/>
                <a:uFillTx/>
                <a:latin typeface="Domine Bold" panose="02040803040403060204" pitchFamily="18" charset="0"/>
                <a:ea typeface="+mn-ea"/>
                <a:cs typeface="+mn-cs"/>
              </a:rPr>
              <a:t>huskyrc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231F20"/>
              </a:solidFill>
              <a:effectLst>
                <a:glow>
                  <a:scrgbClr r="0" g="0" b="0"/>
                </a:glow>
              </a:effectLst>
              <a:uLnTx/>
              <a:uFillTx/>
              <a:latin typeface="Domine Bold" panose="02040803040403060204" pitchFamily="18" charset="0"/>
              <a:ea typeface="+mn-ea"/>
              <a:cs typeface="+mn-cs"/>
            </a:endParaRPr>
          </a:p>
        </p:txBody>
      </p:sp>
      <p:pic>
        <p:nvPicPr>
          <p:cNvPr id="3" name="Picture 2" descr="A close up of a screen&#10;&#10;Description automatically generated">
            <a:extLst>
              <a:ext uri="{FF2B5EF4-FFF2-40B4-BE49-F238E27FC236}">
                <a16:creationId xmlns:a16="http://schemas.microsoft.com/office/drawing/2014/main" id="{0E2BBEA4-4506-4656-8704-BB06D62D37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25" y="1265747"/>
            <a:ext cx="7957554" cy="113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86758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5D8F75C-A7F2-4535-9E81-8722B7E399E6}"/>
              </a:ext>
            </a:extLst>
          </p:cNvPr>
          <p:cNvCxnSpPr>
            <a:cxnSpLocks/>
          </p:cNvCxnSpPr>
          <p:nvPr/>
        </p:nvCxnSpPr>
        <p:spPr>
          <a:xfrm>
            <a:off x="365125" y="365125"/>
            <a:ext cx="535952" cy="0"/>
          </a:xfrm>
          <a:prstGeom prst="line">
            <a:avLst/>
          </a:prstGeom>
          <a:ln w="38100">
            <a:solidFill>
              <a:srgbClr val="F406BC"/>
            </a:solidFill>
          </a:ln>
          <a:extLs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/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8497FA4-551A-4BB3-B94A-D609AE67400E}"/>
              </a:ext>
            </a:extLst>
          </p:cNvPr>
          <p:cNvSpPr txBox="1"/>
          <p:nvPr/>
        </p:nvSpPr>
        <p:spPr>
          <a:xfrm>
            <a:off x="365125" y="442520"/>
            <a:ext cx="7123393" cy="387798"/>
          </a:xfrm>
          <a:prstGeom prst="rect">
            <a:avLst/>
          </a:prstGeom>
          <a:noFill/>
          <a:extLs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/>
            </a:ext>
          </a:extLst>
        </p:spPr>
        <p:txBody>
          <a:bodyPr wrap="square" lIns="0" tIns="0" rIns="0" bIns="0" rtlCol="0" anchor="t">
            <a:spAutoFit/>
            <a:sp3d/>
          </a:bodyPr>
          <a:lstStyle/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>
                  <a:glow>
                    <a:scrgbClr r="0" g="0" b="0"/>
                  </a:glow>
                </a:effectLst>
                <a:uLnTx/>
                <a:uFillTx/>
                <a:latin typeface="Domine Bold" panose="02040803040403060204" pitchFamily="18" charset="0"/>
                <a:ea typeface="+mn-ea"/>
                <a:cs typeface="+mn-cs"/>
              </a:rPr>
              <a:t>Example 1: validate commit message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675834-3081-4663-B4A1-15E47FC7B9EE}"/>
              </a:ext>
            </a:extLst>
          </p:cNvPr>
          <p:cNvSpPr txBox="1"/>
          <p:nvPr/>
        </p:nvSpPr>
        <p:spPr>
          <a:xfrm>
            <a:off x="365125" y="907712"/>
            <a:ext cx="7625593" cy="4985980"/>
          </a:xfrm>
          <a:prstGeom prst="rect">
            <a:avLst/>
          </a:prstGeom>
          <a:noFill/>
          <a:extLs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/>
            </a:ext>
          </a:extLst>
        </p:spPr>
        <p:txBody>
          <a:bodyPr wrap="square" lIns="0" tIns="0" rIns="0" bIns="0" rtlCol="0" anchor="t">
            <a:spAutoFit/>
            <a:sp3d/>
          </a:bodyPr>
          <a:lstStyle/>
          <a:p>
            <a:pPr lvl="0">
              <a:lnSpc>
                <a:spcPct val="90000"/>
              </a:lnSpc>
              <a:defRPr/>
            </a:pPr>
            <a:r>
              <a:rPr lang="en-US" sz="2000" dirty="0">
                <a:solidFill>
                  <a:srgbClr val="231F20"/>
                </a:solidFill>
                <a:effectLst>
                  <a:glow>
                    <a:scrgbClr r="0" g="0" b="0"/>
                  </a:glow>
                </a:effectLst>
                <a:latin typeface="Domine Bold" panose="02040803040403060204" pitchFamily="18" charset="0"/>
              </a:rPr>
              <a:t>#!/</a:t>
            </a:r>
            <a:r>
              <a:rPr lang="en-US" sz="2000" dirty="0" err="1">
                <a:solidFill>
                  <a:srgbClr val="231F20"/>
                </a:solidFill>
                <a:effectLst>
                  <a:glow>
                    <a:scrgbClr r="0" g="0" b="0"/>
                  </a:glow>
                </a:effectLst>
                <a:latin typeface="Domine Bold" panose="02040803040403060204" pitchFamily="18" charset="0"/>
              </a:rPr>
              <a:t>usr</a:t>
            </a:r>
            <a:r>
              <a:rPr lang="en-US" sz="2000" dirty="0">
                <a:solidFill>
                  <a:srgbClr val="231F20"/>
                </a:solidFill>
                <a:effectLst>
                  <a:glow>
                    <a:scrgbClr r="0" g="0" b="0"/>
                  </a:glow>
                </a:effectLst>
                <a:latin typeface="Domine Bold" panose="02040803040403060204" pitchFamily="18" charset="0"/>
              </a:rPr>
              <a:t>/bin/env bash</a:t>
            </a:r>
          </a:p>
          <a:p>
            <a:pPr lvl="0">
              <a:lnSpc>
                <a:spcPct val="90000"/>
              </a:lnSpc>
              <a:defRPr/>
            </a:pPr>
            <a:endParaRPr lang="en-US" sz="2000" dirty="0">
              <a:solidFill>
                <a:srgbClr val="231F20"/>
              </a:solidFill>
              <a:effectLst>
                <a:glow>
                  <a:scrgbClr r="0" g="0" b="0"/>
                </a:glow>
              </a:effectLst>
              <a:latin typeface="Domine Bold" panose="02040803040403060204" pitchFamily="18" charset="0"/>
            </a:endParaRPr>
          </a:p>
          <a:p>
            <a:pPr lvl="0">
              <a:lnSpc>
                <a:spcPct val="90000"/>
              </a:lnSpc>
              <a:defRPr/>
            </a:pPr>
            <a:r>
              <a:rPr lang="en-US" sz="2000" dirty="0">
                <a:solidFill>
                  <a:srgbClr val="231F20"/>
                </a:solidFill>
                <a:effectLst>
                  <a:glow>
                    <a:scrgbClr r="0" g="0" b="0"/>
                  </a:glow>
                </a:effectLst>
                <a:latin typeface="Domine Bold" panose="02040803040403060204" pitchFamily="18" charset="0"/>
              </a:rPr>
              <a:t># set this to your active development branch</a:t>
            </a:r>
          </a:p>
          <a:p>
            <a:pPr lvl="0">
              <a:lnSpc>
                <a:spcPct val="90000"/>
              </a:lnSpc>
              <a:defRPr/>
            </a:pPr>
            <a:r>
              <a:rPr lang="en-US" sz="2000" dirty="0" err="1">
                <a:solidFill>
                  <a:srgbClr val="231F20"/>
                </a:solidFill>
                <a:effectLst>
                  <a:glow>
                    <a:scrgbClr r="0" g="0" b="0"/>
                  </a:glow>
                </a:effectLst>
                <a:latin typeface="Domine Bold" panose="02040803040403060204" pitchFamily="18" charset="0"/>
              </a:rPr>
              <a:t>develop_branch</a:t>
            </a:r>
            <a:r>
              <a:rPr lang="en-US" sz="2000" dirty="0">
                <a:solidFill>
                  <a:srgbClr val="231F20"/>
                </a:solidFill>
                <a:effectLst>
                  <a:glow>
                    <a:scrgbClr r="0" g="0" b="0"/>
                  </a:glow>
                </a:effectLst>
                <a:latin typeface="Domine Bold" panose="02040803040403060204" pitchFamily="18" charset="0"/>
              </a:rPr>
              <a:t>="develop"</a:t>
            </a:r>
          </a:p>
          <a:p>
            <a:pPr lvl="0">
              <a:lnSpc>
                <a:spcPct val="90000"/>
              </a:lnSpc>
              <a:defRPr/>
            </a:pPr>
            <a:r>
              <a:rPr lang="en-US" sz="2000" dirty="0" err="1">
                <a:solidFill>
                  <a:srgbClr val="231F20"/>
                </a:solidFill>
                <a:effectLst>
                  <a:glow>
                    <a:scrgbClr r="0" g="0" b="0"/>
                  </a:glow>
                </a:effectLst>
                <a:latin typeface="Domine Bold" panose="02040803040403060204" pitchFamily="18" charset="0"/>
              </a:rPr>
              <a:t>current_branch</a:t>
            </a:r>
            <a:r>
              <a:rPr lang="en-US" sz="2000" dirty="0">
                <a:solidFill>
                  <a:srgbClr val="231F20"/>
                </a:solidFill>
                <a:effectLst>
                  <a:glow>
                    <a:scrgbClr r="0" g="0" b="0"/>
                  </a:glow>
                </a:effectLst>
                <a:latin typeface="Domine Bold" panose="02040803040403060204" pitchFamily="18" charset="0"/>
              </a:rPr>
              <a:t>="$(git rev-parse --abbrev-ref HEAD)"</a:t>
            </a:r>
          </a:p>
          <a:p>
            <a:pPr lvl="0">
              <a:lnSpc>
                <a:spcPct val="90000"/>
              </a:lnSpc>
              <a:defRPr/>
            </a:pPr>
            <a:endParaRPr lang="en-US" sz="2000" dirty="0">
              <a:solidFill>
                <a:srgbClr val="231F20"/>
              </a:solidFill>
              <a:effectLst>
                <a:glow>
                  <a:scrgbClr r="0" g="0" b="0"/>
                </a:glow>
              </a:effectLst>
              <a:latin typeface="Domine Bold" panose="02040803040403060204" pitchFamily="18" charset="0"/>
            </a:endParaRPr>
          </a:p>
          <a:p>
            <a:pPr lvl="0">
              <a:lnSpc>
                <a:spcPct val="90000"/>
              </a:lnSpc>
              <a:defRPr/>
            </a:pPr>
            <a:r>
              <a:rPr lang="en-US" sz="2000" dirty="0">
                <a:solidFill>
                  <a:srgbClr val="231F20"/>
                </a:solidFill>
                <a:effectLst>
                  <a:glow>
                    <a:scrgbClr r="0" g="0" b="0"/>
                  </a:glow>
                </a:effectLst>
                <a:latin typeface="Domine Bold" panose="02040803040403060204" pitchFamily="18" charset="0"/>
              </a:rPr>
              <a:t># only check commit messages on main development branch</a:t>
            </a:r>
          </a:p>
          <a:p>
            <a:pPr lvl="0">
              <a:lnSpc>
                <a:spcPct val="90000"/>
              </a:lnSpc>
              <a:defRPr/>
            </a:pPr>
            <a:r>
              <a:rPr lang="en-US" sz="2000" dirty="0">
                <a:solidFill>
                  <a:srgbClr val="231F20"/>
                </a:solidFill>
                <a:effectLst>
                  <a:glow>
                    <a:scrgbClr r="0" g="0" b="0"/>
                  </a:glow>
                </a:effectLst>
                <a:latin typeface="Domine Bold" panose="02040803040403060204" pitchFamily="18" charset="0"/>
              </a:rPr>
              <a:t>[ "$</a:t>
            </a:r>
            <a:r>
              <a:rPr lang="en-US" sz="2000" dirty="0" err="1">
                <a:solidFill>
                  <a:srgbClr val="231F20"/>
                </a:solidFill>
                <a:effectLst>
                  <a:glow>
                    <a:scrgbClr r="0" g="0" b="0"/>
                  </a:glow>
                </a:effectLst>
                <a:latin typeface="Domine Bold" panose="02040803040403060204" pitchFamily="18" charset="0"/>
              </a:rPr>
              <a:t>current_branch</a:t>
            </a:r>
            <a:r>
              <a:rPr lang="en-US" sz="2000" dirty="0">
                <a:solidFill>
                  <a:srgbClr val="231F20"/>
                </a:solidFill>
                <a:effectLst>
                  <a:glow>
                    <a:scrgbClr r="0" g="0" b="0"/>
                  </a:glow>
                </a:effectLst>
                <a:latin typeface="Domine Bold" panose="02040803040403060204" pitchFamily="18" charset="0"/>
              </a:rPr>
              <a:t>" != "$</a:t>
            </a:r>
            <a:r>
              <a:rPr lang="en-US" sz="2000" dirty="0" err="1">
                <a:solidFill>
                  <a:srgbClr val="231F20"/>
                </a:solidFill>
                <a:effectLst>
                  <a:glow>
                    <a:scrgbClr r="0" g="0" b="0"/>
                  </a:glow>
                </a:effectLst>
                <a:latin typeface="Domine Bold" panose="02040803040403060204" pitchFamily="18" charset="0"/>
              </a:rPr>
              <a:t>develop_branch</a:t>
            </a:r>
            <a:r>
              <a:rPr lang="en-US" sz="2000" dirty="0">
                <a:solidFill>
                  <a:srgbClr val="231F20"/>
                </a:solidFill>
                <a:effectLst>
                  <a:glow>
                    <a:scrgbClr r="0" g="0" b="0"/>
                  </a:glow>
                </a:effectLst>
                <a:latin typeface="Domine Bold" panose="02040803040403060204" pitchFamily="18" charset="0"/>
              </a:rPr>
              <a:t>" ] &amp;&amp; exit 0</a:t>
            </a:r>
          </a:p>
          <a:p>
            <a:pPr lvl="0">
              <a:lnSpc>
                <a:spcPct val="90000"/>
              </a:lnSpc>
              <a:defRPr/>
            </a:pPr>
            <a:endParaRPr lang="en-US" sz="2000" dirty="0">
              <a:solidFill>
                <a:srgbClr val="231F20"/>
              </a:solidFill>
              <a:effectLst>
                <a:glow>
                  <a:scrgbClr r="0" g="0" b="0"/>
                </a:glow>
              </a:effectLst>
              <a:latin typeface="Domine Bold" panose="02040803040403060204" pitchFamily="18" charset="0"/>
            </a:endParaRPr>
          </a:p>
          <a:p>
            <a:pPr lvl="0">
              <a:lnSpc>
                <a:spcPct val="90000"/>
              </a:lnSpc>
              <a:defRPr/>
            </a:pPr>
            <a:r>
              <a:rPr lang="en-US" sz="2000" dirty="0">
                <a:solidFill>
                  <a:srgbClr val="231F20"/>
                </a:solidFill>
                <a:effectLst>
                  <a:glow>
                    <a:scrgbClr r="0" g="0" b="0"/>
                  </a:glow>
                </a:effectLst>
                <a:latin typeface="Domine Bold" panose="02040803040403060204" pitchFamily="18" charset="0"/>
              </a:rPr>
              <a:t># regex to validate in commit msg</a:t>
            </a:r>
          </a:p>
          <a:p>
            <a:pPr lvl="0">
              <a:lnSpc>
                <a:spcPct val="90000"/>
              </a:lnSpc>
              <a:defRPr/>
            </a:pPr>
            <a:r>
              <a:rPr lang="en-US" sz="2000" dirty="0" err="1">
                <a:solidFill>
                  <a:srgbClr val="231F20"/>
                </a:solidFill>
                <a:effectLst>
                  <a:glow>
                    <a:scrgbClr r="0" g="0" b="0"/>
                  </a:glow>
                </a:effectLst>
                <a:latin typeface="Domine Bold" panose="02040803040403060204" pitchFamily="18" charset="0"/>
              </a:rPr>
              <a:t>commit_regex</a:t>
            </a:r>
            <a:r>
              <a:rPr lang="en-US" sz="2000" dirty="0">
                <a:solidFill>
                  <a:srgbClr val="231F20"/>
                </a:solidFill>
                <a:effectLst>
                  <a:glow>
                    <a:scrgbClr r="0" g="0" b="0"/>
                  </a:glow>
                </a:effectLst>
                <a:latin typeface="Domine Bold" panose="02040803040403060204" pitchFamily="18" charset="0"/>
              </a:rPr>
              <a:t>=‘(ticket-[0-9]+|merge)'</a:t>
            </a:r>
          </a:p>
          <a:p>
            <a:pPr lvl="0">
              <a:lnSpc>
                <a:spcPct val="90000"/>
              </a:lnSpc>
              <a:defRPr/>
            </a:pPr>
            <a:r>
              <a:rPr lang="en-US" sz="2000" dirty="0" err="1">
                <a:solidFill>
                  <a:srgbClr val="231F20"/>
                </a:solidFill>
                <a:effectLst>
                  <a:glow>
                    <a:scrgbClr r="0" g="0" b="0"/>
                  </a:glow>
                </a:effectLst>
                <a:latin typeface="Domine Bold" panose="02040803040403060204" pitchFamily="18" charset="0"/>
              </a:rPr>
              <a:t>error_msg</a:t>
            </a:r>
            <a:r>
              <a:rPr lang="en-US" sz="2000" dirty="0">
                <a:solidFill>
                  <a:srgbClr val="231F20"/>
                </a:solidFill>
                <a:effectLst>
                  <a:glow>
                    <a:scrgbClr r="0" g="0" b="0"/>
                  </a:glow>
                </a:effectLst>
                <a:latin typeface="Domine Bold" panose="02040803040403060204" pitchFamily="18" charset="0"/>
              </a:rPr>
              <a:t>="Aborting commit. Your commit message is missing either a JIRA Issue (‘TICKET-1111') or 'Merge'"</a:t>
            </a:r>
          </a:p>
          <a:p>
            <a:pPr lvl="0">
              <a:lnSpc>
                <a:spcPct val="90000"/>
              </a:lnSpc>
              <a:defRPr/>
            </a:pPr>
            <a:endParaRPr lang="en-US" sz="2000" dirty="0">
              <a:solidFill>
                <a:srgbClr val="231F20"/>
              </a:solidFill>
              <a:effectLst>
                <a:glow>
                  <a:scrgbClr r="0" g="0" b="0"/>
                </a:glow>
              </a:effectLst>
              <a:latin typeface="Domine Bold" panose="02040803040403060204" pitchFamily="18" charset="0"/>
            </a:endParaRPr>
          </a:p>
          <a:p>
            <a:pPr lvl="0">
              <a:lnSpc>
                <a:spcPct val="90000"/>
              </a:lnSpc>
              <a:defRPr/>
            </a:pPr>
            <a:r>
              <a:rPr lang="en-US" sz="2000" dirty="0">
                <a:solidFill>
                  <a:srgbClr val="231F20"/>
                </a:solidFill>
                <a:effectLst>
                  <a:glow>
                    <a:scrgbClr r="0" g="0" b="0"/>
                  </a:glow>
                </a:effectLst>
                <a:latin typeface="Domine Bold" panose="02040803040403060204" pitchFamily="18" charset="0"/>
              </a:rPr>
              <a:t>if ! grep -</a:t>
            </a:r>
            <a:r>
              <a:rPr lang="en-US" sz="2000" dirty="0" err="1">
                <a:solidFill>
                  <a:srgbClr val="231F20"/>
                </a:solidFill>
                <a:effectLst>
                  <a:glow>
                    <a:scrgbClr r="0" g="0" b="0"/>
                  </a:glow>
                </a:effectLst>
                <a:latin typeface="Domine Bold" panose="02040803040403060204" pitchFamily="18" charset="0"/>
              </a:rPr>
              <a:t>iqE</a:t>
            </a:r>
            <a:r>
              <a:rPr lang="en-US" sz="2000" dirty="0">
                <a:solidFill>
                  <a:srgbClr val="231F20"/>
                </a:solidFill>
                <a:effectLst>
                  <a:glow>
                    <a:scrgbClr r="0" g="0" b="0"/>
                  </a:glow>
                </a:effectLst>
                <a:latin typeface="Domine Bold" panose="02040803040403060204" pitchFamily="18" charset="0"/>
              </a:rPr>
              <a:t> "$</a:t>
            </a:r>
            <a:r>
              <a:rPr lang="en-US" sz="2000" dirty="0" err="1">
                <a:solidFill>
                  <a:srgbClr val="231F20"/>
                </a:solidFill>
                <a:effectLst>
                  <a:glow>
                    <a:scrgbClr r="0" g="0" b="0"/>
                  </a:glow>
                </a:effectLst>
                <a:latin typeface="Domine Bold" panose="02040803040403060204" pitchFamily="18" charset="0"/>
              </a:rPr>
              <a:t>commit_regex</a:t>
            </a:r>
            <a:r>
              <a:rPr lang="en-US" sz="2000" dirty="0">
                <a:solidFill>
                  <a:srgbClr val="231F20"/>
                </a:solidFill>
                <a:effectLst>
                  <a:glow>
                    <a:scrgbClr r="0" g="0" b="0"/>
                  </a:glow>
                </a:effectLst>
                <a:latin typeface="Domine Bold" panose="02040803040403060204" pitchFamily="18" charset="0"/>
              </a:rPr>
              <a:t>" "$1"; then</a:t>
            </a:r>
          </a:p>
          <a:p>
            <a:pPr lvl="0">
              <a:lnSpc>
                <a:spcPct val="90000"/>
              </a:lnSpc>
              <a:defRPr/>
            </a:pPr>
            <a:r>
              <a:rPr lang="en-US" sz="2000" dirty="0">
                <a:solidFill>
                  <a:srgbClr val="231F20"/>
                </a:solidFill>
                <a:effectLst>
                  <a:glow>
                    <a:scrgbClr r="0" g="0" b="0"/>
                  </a:glow>
                </a:effectLst>
                <a:latin typeface="Domine Bold" panose="02040803040403060204" pitchFamily="18" charset="0"/>
              </a:rPr>
              <a:t>    echo "$</a:t>
            </a:r>
            <a:r>
              <a:rPr lang="en-US" sz="2000" dirty="0" err="1">
                <a:solidFill>
                  <a:srgbClr val="231F20"/>
                </a:solidFill>
                <a:effectLst>
                  <a:glow>
                    <a:scrgbClr r="0" g="0" b="0"/>
                  </a:glow>
                </a:effectLst>
                <a:latin typeface="Domine Bold" panose="02040803040403060204" pitchFamily="18" charset="0"/>
              </a:rPr>
              <a:t>error_msg</a:t>
            </a:r>
            <a:r>
              <a:rPr lang="en-US" sz="2000" dirty="0">
                <a:solidFill>
                  <a:srgbClr val="231F20"/>
                </a:solidFill>
                <a:effectLst>
                  <a:glow>
                    <a:scrgbClr r="0" g="0" b="0"/>
                  </a:glow>
                </a:effectLst>
                <a:latin typeface="Domine Bold" panose="02040803040403060204" pitchFamily="18" charset="0"/>
              </a:rPr>
              <a:t>" &gt;&amp;2</a:t>
            </a:r>
          </a:p>
          <a:p>
            <a:pPr lvl="0">
              <a:lnSpc>
                <a:spcPct val="90000"/>
              </a:lnSpc>
              <a:defRPr/>
            </a:pPr>
            <a:r>
              <a:rPr lang="en-US" sz="2000" dirty="0">
                <a:solidFill>
                  <a:srgbClr val="231F20"/>
                </a:solidFill>
                <a:effectLst>
                  <a:glow>
                    <a:scrgbClr r="0" g="0" b="0"/>
                  </a:glow>
                </a:effectLst>
                <a:latin typeface="Domine Bold" panose="02040803040403060204" pitchFamily="18" charset="0"/>
              </a:rPr>
              <a:t>    exit 1</a:t>
            </a:r>
          </a:p>
          <a:p>
            <a:pPr lvl="0">
              <a:lnSpc>
                <a:spcPct val="90000"/>
              </a:lnSpc>
              <a:defRPr/>
            </a:pPr>
            <a:r>
              <a:rPr lang="en-US" sz="2000" dirty="0">
                <a:solidFill>
                  <a:srgbClr val="231F20"/>
                </a:solidFill>
                <a:effectLst>
                  <a:glow>
                    <a:scrgbClr r="0" g="0" b="0"/>
                  </a:glow>
                </a:effectLst>
                <a:latin typeface="Domine Bold" panose="02040803040403060204" pitchFamily="18" charset="0"/>
              </a:rPr>
              <a:t>fi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31F20"/>
              </a:solidFill>
              <a:effectLst>
                <a:glow>
                  <a:scrgbClr r="0" g="0" b="0"/>
                </a:glow>
              </a:effectLst>
              <a:uLnTx/>
              <a:uFillTx/>
              <a:latin typeface="Domine Bold" panose="020408030404030602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8064413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5D8F75C-A7F2-4535-9E81-8722B7E399E6}"/>
              </a:ext>
            </a:extLst>
          </p:cNvPr>
          <p:cNvCxnSpPr>
            <a:cxnSpLocks/>
          </p:cNvCxnSpPr>
          <p:nvPr/>
        </p:nvCxnSpPr>
        <p:spPr>
          <a:xfrm>
            <a:off x="365125" y="365125"/>
            <a:ext cx="535952" cy="0"/>
          </a:xfrm>
          <a:prstGeom prst="line">
            <a:avLst/>
          </a:prstGeom>
          <a:ln w="38100">
            <a:solidFill>
              <a:srgbClr val="F406BC"/>
            </a:solidFill>
          </a:ln>
          <a:extLs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/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8497FA4-551A-4BB3-B94A-D609AE67400E}"/>
              </a:ext>
            </a:extLst>
          </p:cNvPr>
          <p:cNvSpPr txBox="1"/>
          <p:nvPr/>
        </p:nvSpPr>
        <p:spPr>
          <a:xfrm>
            <a:off x="365125" y="442520"/>
            <a:ext cx="7123393" cy="387798"/>
          </a:xfrm>
          <a:prstGeom prst="rect">
            <a:avLst/>
          </a:prstGeom>
          <a:noFill/>
          <a:extLs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/>
            </a:ext>
          </a:extLst>
        </p:spPr>
        <p:txBody>
          <a:bodyPr wrap="square" lIns="0" tIns="0" rIns="0" bIns="0" rtlCol="0" anchor="t">
            <a:spAutoFit/>
            <a:sp3d/>
          </a:bodyPr>
          <a:lstStyle/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>
                  <a:glow>
                    <a:scrgbClr r="0" g="0" b="0"/>
                  </a:glow>
                </a:effectLst>
                <a:uLnTx/>
                <a:uFillTx/>
                <a:latin typeface="Domine Bold" panose="02040803040403060204" pitchFamily="18" charset="0"/>
                <a:ea typeface="+mn-ea"/>
                <a:cs typeface="+mn-cs"/>
              </a:rPr>
              <a:t>Example 2: prevent push to master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675834-3081-4663-B4A1-15E47FC7B9EE}"/>
              </a:ext>
            </a:extLst>
          </p:cNvPr>
          <p:cNvSpPr txBox="1"/>
          <p:nvPr/>
        </p:nvSpPr>
        <p:spPr>
          <a:xfrm>
            <a:off x="365125" y="1170676"/>
            <a:ext cx="8169275" cy="3323987"/>
          </a:xfrm>
          <a:prstGeom prst="rect">
            <a:avLst/>
          </a:prstGeom>
          <a:noFill/>
          <a:extLs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/>
            </a:ext>
          </a:extLst>
        </p:spPr>
        <p:txBody>
          <a:bodyPr wrap="square" lIns="0" tIns="0" rIns="0" bIns="0" rtlCol="0" anchor="t">
            <a:spAutoFit/>
            <a:sp3d/>
          </a:bodyPr>
          <a:lstStyle/>
          <a:p>
            <a:pPr lvl="0">
              <a:lnSpc>
                <a:spcPct val="90000"/>
              </a:lnSpc>
              <a:defRPr/>
            </a:pPr>
            <a:r>
              <a:rPr lang="en-US" sz="2000" dirty="0">
                <a:solidFill>
                  <a:srgbClr val="231F20"/>
                </a:solidFill>
                <a:effectLst>
                  <a:glow>
                    <a:scrgbClr r="0" g="0" b="0"/>
                  </a:glow>
                </a:effectLst>
                <a:latin typeface="Domine Bold" panose="02040803040403060204" pitchFamily="18" charset="0"/>
              </a:rPr>
              <a:t>#!/bin/</a:t>
            </a:r>
            <a:r>
              <a:rPr lang="en-US" sz="2000" dirty="0" err="1">
                <a:solidFill>
                  <a:srgbClr val="231F20"/>
                </a:solidFill>
                <a:effectLst>
                  <a:glow>
                    <a:scrgbClr r="0" g="0" b="0"/>
                  </a:glow>
                </a:effectLst>
                <a:latin typeface="Domine Bold" panose="02040803040403060204" pitchFamily="18" charset="0"/>
              </a:rPr>
              <a:t>sh</a:t>
            </a:r>
            <a:endParaRPr lang="en-US" sz="2000" dirty="0">
              <a:solidFill>
                <a:srgbClr val="231F20"/>
              </a:solidFill>
              <a:effectLst>
                <a:glow>
                  <a:scrgbClr r="0" g="0" b="0"/>
                </a:glow>
              </a:effectLst>
              <a:latin typeface="Domine Bold" panose="02040803040403060204" pitchFamily="18" charset="0"/>
            </a:endParaRPr>
          </a:p>
          <a:p>
            <a:pPr lvl="0">
              <a:lnSpc>
                <a:spcPct val="90000"/>
              </a:lnSpc>
              <a:defRPr/>
            </a:pPr>
            <a:endParaRPr lang="en-US" sz="2000" dirty="0">
              <a:solidFill>
                <a:srgbClr val="231F20"/>
              </a:solidFill>
              <a:effectLst>
                <a:glow>
                  <a:scrgbClr r="0" g="0" b="0"/>
                </a:glow>
              </a:effectLst>
              <a:latin typeface="Domine Bold" panose="02040803040403060204" pitchFamily="18" charset="0"/>
            </a:endParaRPr>
          </a:p>
          <a:p>
            <a:pPr lvl="0">
              <a:lnSpc>
                <a:spcPct val="90000"/>
              </a:lnSpc>
              <a:defRPr/>
            </a:pPr>
            <a:r>
              <a:rPr lang="en-US" sz="2000" dirty="0">
                <a:solidFill>
                  <a:srgbClr val="231F20"/>
                </a:solidFill>
                <a:effectLst>
                  <a:glow>
                    <a:scrgbClr r="0" g="0" b="0"/>
                  </a:glow>
                </a:effectLst>
                <a:latin typeface="Domine Bold" panose="02040803040403060204" pitchFamily="18" charset="0"/>
              </a:rPr>
              <a:t>branch="$(git rev-parse --abbrev-ref HEAD)"</a:t>
            </a:r>
          </a:p>
          <a:p>
            <a:pPr lvl="0">
              <a:lnSpc>
                <a:spcPct val="90000"/>
              </a:lnSpc>
              <a:defRPr/>
            </a:pPr>
            <a:endParaRPr lang="en-US" sz="2000" dirty="0">
              <a:solidFill>
                <a:srgbClr val="231F20"/>
              </a:solidFill>
              <a:effectLst>
                <a:glow>
                  <a:scrgbClr r="0" g="0" b="0"/>
                </a:glow>
              </a:effectLst>
              <a:latin typeface="Domine Bold" panose="02040803040403060204" pitchFamily="18" charset="0"/>
            </a:endParaRPr>
          </a:p>
          <a:p>
            <a:pPr lvl="0">
              <a:lnSpc>
                <a:spcPct val="90000"/>
              </a:lnSpc>
              <a:defRPr/>
            </a:pPr>
            <a:r>
              <a:rPr lang="en-US" sz="2000" dirty="0">
                <a:solidFill>
                  <a:srgbClr val="231F20"/>
                </a:solidFill>
                <a:effectLst>
                  <a:glow>
                    <a:scrgbClr r="0" g="0" b="0"/>
                  </a:glow>
                </a:effectLst>
                <a:latin typeface="Domine Bold" panose="02040803040403060204" pitchFamily="18" charset="0"/>
              </a:rPr>
              <a:t># get computer name to append in Chime message</a:t>
            </a:r>
          </a:p>
          <a:p>
            <a:pPr lvl="0">
              <a:lnSpc>
                <a:spcPct val="90000"/>
              </a:lnSpc>
              <a:defRPr/>
            </a:pPr>
            <a:r>
              <a:rPr lang="en-US" sz="2000" dirty="0">
                <a:solidFill>
                  <a:srgbClr val="231F20"/>
                </a:solidFill>
                <a:effectLst>
                  <a:glow>
                    <a:scrgbClr r="0" g="0" b="0"/>
                  </a:glow>
                </a:effectLst>
                <a:latin typeface="Domine Bold" panose="02040803040403060204" pitchFamily="18" charset="0"/>
              </a:rPr>
              <a:t>username=$USER</a:t>
            </a:r>
          </a:p>
          <a:p>
            <a:pPr lvl="0">
              <a:lnSpc>
                <a:spcPct val="90000"/>
              </a:lnSpc>
              <a:defRPr/>
            </a:pPr>
            <a:endParaRPr lang="en-US" sz="2000" dirty="0">
              <a:solidFill>
                <a:srgbClr val="231F20"/>
              </a:solidFill>
              <a:effectLst>
                <a:glow>
                  <a:scrgbClr r="0" g="0" b="0"/>
                </a:glow>
              </a:effectLst>
              <a:latin typeface="Domine Bold" panose="02040803040403060204" pitchFamily="18" charset="0"/>
            </a:endParaRPr>
          </a:p>
          <a:p>
            <a:pPr lvl="0">
              <a:lnSpc>
                <a:spcPct val="90000"/>
              </a:lnSpc>
              <a:defRPr/>
            </a:pPr>
            <a:r>
              <a:rPr lang="en-US" sz="2000" dirty="0">
                <a:solidFill>
                  <a:srgbClr val="231F20"/>
                </a:solidFill>
                <a:effectLst>
                  <a:glow>
                    <a:scrgbClr r="0" g="0" b="0"/>
                  </a:glow>
                </a:effectLst>
                <a:latin typeface="Domine Bold" panose="02040803040403060204" pitchFamily="18" charset="0"/>
              </a:rPr>
              <a:t># a branch name where you want to prevent git push. In this case, it's "master"</a:t>
            </a:r>
          </a:p>
          <a:p>
            <a:pPr lvl="0">
              <a:lnSpc>
                <a:spcPct val="90000"/>
              </a:lnSpc>
              <a:defRPr/>
            </a:pPr>
            <a:r>
              <a:rPr lang="en-US" sz="2000" dirty="0">
                <a:solidFill>
                  <a:srgbClr val="231F20"/>
                </a:solidFill>
                <a:effectLst>
                  <a:glow>
                    <a:scrgbClr r="0" g="0" b="0"/>
                  </a:glow>
                </a:effectLst>
                <a:latin typeface="Domine Bold" panose="02040803040403060204" pitchFamily="18" charset="0"/>
              </a:rPr>
              <a:t>if [ "$branch" = "master" ]; then</a:t>
            </a:r>
          </a:p>
          <a:p>
            <a:pPr lvl="0">
              <a:lnSpc>
                <a:spcPct val="90000"/>
              </a:lnSpc>
              <a:defRPr/>
            </a:pPr>
            <a:r>
              <a:rPr lang="en-US" sz="2000" dirty="0">
                <a:solidFill>
                  <a:srgbClr val="231F20"/>
                </a:solidFill>
                <a:effectLst>
                  <a:glow>
                    <a:scrgbClr r="0" g="0" b="0"/>
                  </a:glow>
                </a:effectLst>
                <a:latin typeface="Domine Bold" panose="02040803040403060204" pitchFamily="18" charset="0"/>
              </a:rPr>
              <a:t>  echo "You can't commit directly to '"${branch}"' branch"</a:t>
            </a:r>
          </a:p>
          <a:p>
            <a:pPr lvl="0">
              <a:lnSpc>
                <a:spcPct val="90000"/>
              </a:lnSpc>
              <a:defRPr/>
            </a:pPr>
            <a:r>
              <a:rPr lang="en-US" sz="2000" dirty="0">
                <a:solidFill>
                  <a:srgbClr val="231F20"/>
                </a:solidFill>
                <a:effectLst>
                  <a:glow>
                    <a:scrgbClr r="0" g="0" b="0"/>
                  </a:glow>
                </a:effectLst>
                <a:latin typeface="Domine Bold" panose="02040803040403060204" pitchFamily="18" charset="0"/>
              </a:rPr>
              <a:t>  exit 1</a:t>
            </a:r>
          </a:p>
          <a:p>
            <a:pPr lvl="0">
              <a:lnSpc>
                <a:spcPct val="90000"/>
              </a:lnSpc>
              <a:defRPr/>
            </a:pPr>
            <a:r>
              <a:rPr lang="en-US" sz="2000" dirty="0">
                <a:solidFill>
                  <a:srgbClr val="231F20"/>
                </a:solidFill>
                <a:effectLst>
                  <a:glow>
                    <a:scrgbClr r="0" g="0" b="0"/>
                  </a:glow>
                </a:effectLst>
                <a:latin typeface="Domine Bold" panose="02040803040403060204" pitchFamily="18" charset="0"/>
              </a:rPr>
              <a:t>fi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31F20"/>
              </a:solidFill>
              <a:effectLst>
                <a:glow>
                  <a:scrgbClr r="0" g="0" b="0"/>
                </a:glow>
              </a:effectLst>
              <a:uLnTx/>
              <a:uFillTx/>
              <a:latin typeface="Domine Bold" panose="020408030404030602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2342227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616" y="0"/>
            <a:ext cx="8182719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5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497FA4-551A-4BB3-B94A-D609AE67400E}"/>
              </a:ext>
            </a:extLst>
          </p:cNvPr>
          <p:cNvSpPr txBox="1"/>
          <p:nvPr/>
        </p:nvSpPr>
        <p:spPr>
          <a:xfrm>
            <a:off x="2282552" y="2990590"/>
            <a:ext cx="4578895" cy="876820"/>
          </a:xfrm>
          <a:prstGeom prst="rect">
            <a:avLst/>
          </a:prstGeom>
          <a:extLs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/>
            </a:ext>
          </a:extLst>
        </p:spPr>
        <p:txBody>
          <a:bodyPr vert="horz" lIns="91440" tIns="45720" rIns="91440" bIns="45720" rtlCol="0" anchor="b">
            <a:normAutofit/>
            <a:sp3d/>
          </a:bodyPr>
          <a:lstStyle/>
          <a:p>
            <a:pPr marL="0" marR="0" lvl="0" indent="0" algn="ctr" defTabSz="91440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47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uLnTx/>
                <a:uFillTx/>
                <a:latin typeface="+mj-lt"/>
                <a:ea typeface="+mj-ea"/>
                <a:cs typeface="+mj-cs"/>
              </a:rPr>
              <a:t>Questions?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5D8F75C-A7F2-4535-9E81-8722B7E399E6}"/>
              </a:ext>
            </a:extLst>
          </p:cNvPr>
          <p:cNvCxnSpPr>
            <a:cxnSpLocks/>
          </p:cNvCxnSpPr>
          <p:nvPr/>
        </p:nvCxnSpPr>
        <p:spPr>
          <a:xfrm>
            <a:off x="365125" y="365125"/>
            <a:ext cx="535952" cy="0"/>
          </a:xfrm>
          <a:prstGeom prst="line">
            <a:avLst/>
          </a:prstGeom>
          <a:ln w="38100">
            <a:solidFill>
              <a:srgbClr val="F406BC"/>
            </a:solidFill>
          </a:ln>
          <a:extLs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/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877941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5D8F75C-A7F2-4535-9E81-8722B7E399E6}"/>
              </a:ext>
            </a:extLst>
          </p:cNvPr>
          <p:cNvCxnSpPr>
            <a:cxnSpLocks/>
          </p:cNvCxnSpPr>
          <p:nvPr/>
        </p:nvCxnSpPr>
        <p:spPr>
          <a:xfrm>
            <a:off x="365125" y="365125"/>
            <a:ext cx="535952" cy="0"/>
          </a:xfrm>
          <a:prstGeom prst="line">
            <a:avLst/>
          </a:prstGeom>
          <a:ln w="38100">
            <a:solidFill>
              <a:srgbClr val="F406BC"/>
            </a:solidFill>
          </a:ln>
          <a:extLs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/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8497FA4-551A-4BB3-B94A-D609AE67400E}"/>
              </a:ext>
            </a:extLst>
          </p:cNvPr>
          <p:cNvSpPr txBox="1"/>
          <p:nvPr/>
        </p:nvSpPr>
        <p:spPr>
          <a:xfrm>
            <a:off x="365125" y="442520"/>
            <a:ext cx="4391433" cy="387798"/>
          </a:xfrm>
          <a:prstGeom prst="rect">
            <a:avLst/>
          </a:prstGeom>
          <a:noFill/>
          <a:extLs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/>
            </a:ext>
          </a:extLst>
        </p:spPr>
        <p:txBody>
          <a:bodyPr wrap="square" lIns="0" tIns="0" rIns="0" bIns="0" rtlCol="0" anchor="t">
            <a:spAutoFit/>
            <a:sp3d/>
          </a:bodyPr>
          <a:lstStyle/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>
                  <a:glow>
                    <a:scrgbClr r="0" g="0" b="0"/>
                  </a:glow>
                </a:effectLst>
                <a:uLnTx/>
                <a:uFillTx/>
                <a:latin typeface="Domine Bold" panose="02040803040403060204" pitchFamily="18" charset="0"/>
                <a:ea typeface="+mn-ea"/>
                <a:cs typeface="+mn-cs"/>
              </a:rPr>
              <a:t>Demo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675834-3081-4663-B4A1-15E47FC7B9EE}"/>
              </a:ext>
            </a:extLst>
          </p:cNvPr>
          <p:cNvSpPr txBox="1"/>
          <p:nvPr/>
        </p:nvSpPr>
        <p:spPr>
          <a:xfrm>
            <a:off x="633101" y="1409358"/>
            <a:ext cx="7625593" cy="3490186"/>
          </a:xfrm>
          <a:prstGeom prst="rect">
            <a:avLst/>
          </a:prstGeom>
          <a:noFill/>
          <a:extLs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/>
            </a:ext>
          </a:extLst>
        </p:spPr>
        <p:txBody>
          <a:bodyPr wrap="square" lIns="0" tIns="0" rIns="0" bIns="0" rtlCol="0" anchor="t">
            <a:spAutoFit/>
            <a:sp3d/>
          </a:bodyPr>
          <a:lstStyle/>
          <a:p>
            <a:pPr marL="742950" lvl="0" indent="-74295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sz="2800" dirty="0">
                <a:solidFill>
                  <a:srgbClr val="231F20"/>
                </a:solidFill>
                <a:effectLst>
                  <a:glow>
                    <a:scrgbClr r="0" g="0" b="0"/>
                  </a:glow>
                </a:effectLst>
                <a:latin typeface="Domine Bold" panose="02040803040403060204" pitchFamily="18" charset="0"/>
              </a:rPr>
              <a:t>Create empty repository</a:t>
            </a:r>
          </a:p>
          <a:p>
            <a:pPr marL="742950" lvl="0" indent="-742950">
              <a:lnSpc>
                <a:spcPct val="90000"/>
              </a:lnSpc>
              <a:buFont typeface="+mj-lt"/>
              <a:buAutoNum type="arabicPeriod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>
                  <a:glow>
                    <a:scrgbClr r="0" g="0" b="0"/>
                  </a:glow>
                </a:effectLst>
                <a:uLnTx/>
                <a:uFillTx/>
                <a:latin typeface="Domine Bold" panose="02040803040403060204" pitchFamily="18" charset="0"/>
                <a:ea typeface="+mn-ea"/>
                <a:cs typeface="+mn-cs"/>
              </a:rPr>
              <a:t>Initialize git</a:t>
            </a:r>
          </a:p>
          <a:p>
            <a:pPr marL="742950" lvl="0" indent="-74295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sz="2800" dirty="0">
                <a:solidFill>
                  <a:srgbClr val="231F20"/>
                </a:solidFill>
                <a:effectLst>
                  <a:glow>
                    <a:scrgbClr r="0" g="0" b="0"/>
                  </a:glow>
                </a:effectLst>
                <a:latin typeface="Domine Bold" panose="02040803040403060204" pitchFamily="18" charset="0"/>
              </a:rPr>
              <a:t>Check .git/hooks folder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231F20"/>
              </a:solidFill>
              <a:effectLst>
                <a:glow>
                  <a:scrgbClr r="0" g="0" b="0"/>
                </a:glow>
              </a:effectLst>
              <a:uLnTx/>
              <a:uFillTx/>
              <a:latin typeface="Domine Bold" panose="02040803040403060204" pitchFamily="18" charset="0"/>
              <a:ea typeface="+mn-ea"/>
              <a:cs typeface="+mn-cs"/>
            </a:endParaRPr>
          </a:p>
          <a:p>
            <a:pPr marL="742950" lvl="0" indent="-742950">
              <a:lnSpc>
                <a:spcPct val="90000"/>
              </a:lnSpc>
              <a:buFont typeface="+mj-lt"/>
              <a:buAutoNum type="arabicPeriod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>
                  <a:glow>
                    <a:scrgbClr r="0" g="0" b="0"/>
                  </a:glow>
                </a:effectLst>
                <a:uLnTx/>
                <a:uFillTx/>
                <a:latin typeface="Domine Bold" panose="02040803040403060204" pitchFamily="18" charset="0"/>
                <a:ea typeface="+mn-ea"/>
                <a:cs typeface="+mn-cs"/>
              </a:rPr>
              <a:t>Initialize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231F20"/>
                </a:solidFill>
                <a:effectLst>
                  <a:glow>
                    <a:scrgbClr r="0" g="0" b="0"/>
                  </a:glow>
                </a:effectLst>
                <a:uLnTx/>
                <a:uFillTx/>
                <a:latin typeface="Domine Bold" panose="02040803040403060204" pitchFamily="18" charset="0"/>
                <a:ea typeface="+mn-ea"/>
                <a:cs typeface="+mn-cs"/>
              </a:rPr>
              <a:t>npm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>
                  <a:glow>
                    <a:scrgbClr r="0" g="0" b="0"/>
                  </a:glow>
                </a:effectLst>
                <a:uLnTx/>
                <a:uFillTx/>
                <a:latin typeface="Domine Bold" panose="02040803040403060204" pitchFamily="18" charset="0"/>
                <a:ea typeface="+mn-ea"/>
                <a:cs typeface="+mn-cs"/>
              </a:rPr>
              <a:t> repository</a:t>
            </a:r>
          </a:p>
          <a:p>
            <a:pPr marL="742950" lvl="0" indent="-74295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sz="2800" dirty="0">
                <a:solidFill>
                  <a:srgbClr val="231F20"/>
                </a:solidFill>
                <a:effectLst>
                  <a:glow>
                    <a:scrgbClr r="0" g="0" b="0"/>
                  </a:glow>
                </a:effectLst>
                <a:latin typeface="Domine Bold" panose="02040803040403060204" pitchFamily="18" charset="0"/>
              </a:rPr>
              <a:t>Add husky as dependency</a:t>
            </a:r>
          </a:p>
          <a:p>
            <a:pPr marL="742950" lvl="0" indent="-74295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sz="2800" dirty="0">
                <a:solidFill>
                  <a:srgbClr val="231F20"/>
                </a:solidFill>
                <a:effectLst>
                  <a:glow>
                    <a:scrgbClr r="0" g="0" b="0"/>
                  </a:glow>
                </a:effectLst>
                <a:latin typeface="Domine Bold" panose="02040803040403060204" pitchFamily="18" charset="0"/>
              </a:rPr>
              <a:t>Create .</a:t>
            </a:r>
            <a:r>
              <a:rPr lang="en-US" sz="2800" dirty="0" err="1">
                <a:solidFill>
                  <a:srgbClr val="231F20"/>
                </a:solidFill>
                <a:effectLst>
                  <a:glow>
                    <a:scrgbClr r="0" g="0" b="0"/>
                  </a:glow>
                </a:effectLst>
                <a:latin typeface="Domine Bold" panose="02040803040403060204" pitchFamily="18" charset="0"/>
              </a:rPr>
              <a:t>huskyrc</a:t>
            </a:r>
            <a:endParaRPr lang="en-US" sz="2800" dirty="0">
              <a:solidFill>
                <a:srgbClr val="231F20"/>
              </a:solidFill>
              <a:effectLst>
                <a:glow>
                  <a:scrgbClr r="0" g="0" b="0"/>
                </a:glow>
              </a:effectLst>
              <a:latin typeface="Domine Bold" panose="02040803040403060204" pitchFamily="18" charset="0"/>
            </a:endParaRPr>
          </a:p>
          <a:p>
            <a:pPr marL="742950" lvl="0" indent="-74295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sz="2800" dirty="0">
                <a:solidFill>
                  <a:srgbClr val="231F20"/>
                </a:solidFill>
                <a:effectLst>
                  <a:glow>
                    <a:scrgbClr r="0" g="0" b="0"/>
                  </a:glow>
                </a:effectLst>
                <a:latin typeface="Domine Bold" panose="02040803040403060204" pitchFamily="18" charset="0"/>
              </a:rPr>
              <a:t>Add first hello world hook</a:t>
            </a:r>
          </a:p>
          <a:p>
            <a:pPr marL="742950" lvl="0" indent="-74295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sz="2800" dirty="0">
                <a:solidFill>
                  <a:srgbClr val="231F20"/>
                </a:solidFill>
                <a:effectLst>
                  <a:glow>
                    <a:scrgbClr r="0" g="0" b="0"/>
                  </a:glow>
                </a:effectLst>
                <a:latin typeface="Domine Bold" panose="02040803040403060204" pitchFamily="18" charset="0"/>
              </a:rPr>
              <a:t>Add and commit files</a:t>
            </a:r>
          </a:p>
          <a:p>
            <a:pPr marL="742950" lvl="0" indent="-742950">
              <a:lnSpc>
                <a:spcPct val="90000"/>
              </a:lnSpc>
              <a:buFont typeface="+mj-lt"/>
              <a:buAutoNum type="arabicPeriod"/>
              <a:defRPr/>
            </a:pPr>
            <a:endParaRPr lang="en-US" sz="2800" dirty="0">
              <a:solidFill>
                <a:srgbClr val="231F20"/>
              </a:solidFill>
              <a:effectLst>
                <a:glow>
                  <a:scrgbClr r="0" g="0" b="0"/>
                </a:glow>
              </a:effectLst>
              <a:latin typeface="Domine Bold" panose="0204080304040306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52073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5D8F75C-A7F2-4535-9E81-8722B7E399E6}"/>
              </a:ext>
            </a:extLst>
          </p:cNvPr>
          <p:cNvCxnSpPr>
            <a:cxnSpLocks/>
          </p:cNvCxnSpPr>
          <p:nvPr/>
        </p:nvCxnSpPr>
        <p:spPr>
          <a:xfrm>
            <a:off x="365125" y="365125"/>
            <a:ext cx="535952" cy="0"/>
          </a:xfrm>
          <a:prstGeom prst="line">
            <a:avLst/>
          </a:prstGeom>
          <a:ln w="38100">
            <a:solidFill>
              <a:srgbClr val="F406BC"/>
            </a:solidFill>
          </a:ln>
          <a:extLs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/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8497FA4-551A-4BB3-B94A-D609AE67400E}"/>
              </a:ext>
            </a:extLst>
          </p:cNvPr>
          <p:cNvSpPr txBox="1"/>
          <p:nvPr/>
        </p:nvSpPr>
        <p:spPr>
          <a:xfrm>
            <a:off x="365126" y="552078"/>
            <a:ext cx="3111499" cy="387798"/>
          </a:xfrm>
          <a:prstGeom prst="rect">
            <a:avLst/>
          </a:prstGeom>
          <a:noFill/>
          <a:extLs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/>
            </a:ext>
          </a:extLst>
        </p:spPr>
        <p:txBody>
          <a:bodyPr wrap="square" lIns="0" tIns="0" rIns="0" bIns="0" rtlCol="0" anchor="t">
            <a:spAutoFit/>
            <a:sp3d/>
          </a:bodyPr>
          <a:lstStyle/>
          <a:p>
            <a:pPr lvl="0">
              <a:lnSpc>
                <a:spcPct val="90000"/>
              </a:lnSpc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>
                  <a:glow>
                    <a:scrgbClr r="0" g="0" b="0"/>
                  </a:glow>
                </a:effectLst>
                <a:uLnTx/>
                <a:uFillTx/>
                <a:latin typeface="Domine Bold" panose="02040803040403060204" pitchFamily="18" charset="0"/>
                <a:ea typeface="+mn-ea"/>
                <a:cs typeface="+mn-cs"/>
              </a:rPr>
              <a:t>Speaker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AB4615-B37F-412D-9752-8550F5A1E328}"/>
              </a:ext>
            </a:extLst>
          </p:cNvPr>
          <p:cNvSpPr>
            <a:spLocks/>
          </p:cNvSpPr>
          <p:nvPr/>
        </p:nvSpPr>
        <p:spPr>
          <a:xfrm>
            <a:off x="1" y="1438276"/>
            <a:ext cx="5695950" cy="4438648"/>
          </a:xfrm>
          <a:prstGeom prst="rect">
            <a:avLst/>
          </a:prstGeom>
          <a:gradFill>
            <a:gsLst>
              <a:gs pos="0">
                <a:srgbClr val="CC147F"/>
              </a:gs>
              <a:gs pos="100000">
                <a:srgbClr val="135DF1"/>
              </a:gs>
            </a:gsLst>
            <a:lin ang="2700000" scaled="1"/>
          </a:gradFill>
          <a:ln>
            <a:noFill/>
          </a:ln>
          <a:extLs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endParaRPr lang="en-US">
              <a:effectLst>
                <a:glow>
                  <a:scrgbClr r="0" g="0" b="0"/>
                </a:glow>
              </a:effectLst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BC9A7F0-0342-4F1D-BA74-88DDADF1B2D6}"/>
              </a:ext>
            </a:extLst>
          </p:cNvPr>
          <p:cNvSpPr txBox="1"/>
          <p:nvPr/>
        </p:nvSpPr>
        <p:spPr>
          <a:xfrm>
            <a:off x="365125" y="1764774"/>
            <a:ext cx="3953780" cy="3416320"/>
          </a:xfrm>
          <a:prstGeom prst="rect">
            <a:avLst/>
          </a:prstGeom>
          <a:noFill/>
          <a:extLs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/>
            </a:ext>
          </a:extLst>
        </p:spPr>
        <p:txBody>
          <a:bodyPr wrap="square" lIns="0" tIns="0" rIns="0" bIns="0" rtlCol="0">
            <a:spAutoFit/>
            <a:sp3d/>
          </a:bodyPr>
          <a:lstStyle/>
          <a:p>
            <a:r>
              <a:rPr lang="en-US" sz="2800" b="1" dirty="0">
                <a:solidFill>
                  <a:schemeClr val="bg1"/>
                </a:solidFill>
                <a:effectLst>
                  <a:glow>
                    <a:scrgbClr r="0" g="0" b="0"/>
                  </a:glow>
                </a:effectLst>
                <a:latin typeface="Fortescue Trial" panose="02000503060000020003" pitchFamily="50" charset="0"/>
              </a:rPr>
              <a:t>Kristijan Pajtasev</a:t>
            </a:r>
          </a:p>
          <a:p>
            <a:endParaRPr lang="en-US" b="1" i="1" dirty="0">
              <a:solidFill>
                <a:schemeClr val="bg1"/>
              </a:solidFill>
              <a:effectLst>
                <a:glow>
                  <a:scrgbClr r="0" g="0" b="0"/>
                </a:glow>
              </a:effectLst>
              <a:latin typeface="Fortescue Trial" panose="02000503060000020003" pitchFamily="50" charset="0"/>
            </a:endParaRPr>
          </a:p>
          <a:p>
            <a:r>
              <a:rPr lang="en-US" sz="2800" dirty="0">
                <a:solidFill>
                  <a:schemeClr val="bg1"/>
                </a:solidFill>
                <a:effectLst>
                  <a:glow>
                    <a:scrgbClr r="0" g="0" b="0"/>
                  </a:glow>
                </a:effectLst>
                <a:latin typeface="Fortescue Trial" panose="02000503060000020003" pitchFamily="50" charset="0"/>
              </a:rPr>
              <a:t>JavaScript Developer</a:t>
            </a:r>
          </a:p>
          <a:p>
            <a:endParaRPr lang="en-US" sz="2800" dirty="0">
              <a:solidFill>
                <a:schemeClr val="bg1"/>
              </a:solidFill>
              <a:effectLst>
                <a:glow>
                  <a:scrgbClr r="0" g="0" b="0"/>
                </a:glow>
              </a:effectLst>
              <a:latin typeface="Fortescue Trial" panose="02000503060000020003" pitchFamily="50" charset="0"/>
            </a:endParaRPr>
          </a:p>
          <a:p>
            <a:r>
              <a:rPr lang="en-US" sz="2800" dirty="0">
                <a:solidFill>
                  <a:schemeClr val="bg1"/>
                </a:solidFill>
                <a:effectLst>
                  <a:glow>
                    <a:scrgbClr r="0" g="0" b="0"/>
                  </a:glow>
                </a:effectLst>
                <a:latin typeface="Fortescue Trial" panose="02000503060000020003" pitchFamily="50" charset="0"/>
              </a:rPr>
              <a:t>Senior UI developer @ </a:t>
            </a:r>
            <a:r>
              <a:rPr lang="en-US" sz="2800" dirty="0" err="1">
                <a:solidFill>
                  <a:schemeClr val="bg1"/>
                </a:solidFill>
                <a:effectLst>
                  <a:glow>
                    <a:scrgbClr r="0" g="0" b="0"/>
                  </a:glow>
                </a:effectLst>
                <a:latin typeface="Fortescue Trial" panose="02000503060000020003" pitchFamily="50" charset="0"/>
              </a:rPr>
              <a:t>Singlepoint</a:t>
            </a:r>
            <a:endParaRPr lang="en-US" sz="2800" dirty="0">
              <a:solidFill>
                <a:schemeClr val="bg1"/>
              </a:solidFill>
              <a:effectLst>
                <a:glow>
                  <a:scrgbClr r="0" g="0" b="0"/>
                </a:glow>
              </a:effectLst>
              <a:latin typeface="Fortescue Trial" panose="02000503060000020003" pitchFamily="50" charset="0"/>
            </a:endParaRPr>
          </a:p>
          <a:p>
            <a:endParaRPr lang="en-US" sz="2800" dirty="0">
              <a:solidFill>
                <a:schemeClr val="bg1"/>
              </a:solidFill>
              <a:effectLst>
                <a:glow>
                  <a:scrgbClr r="0" g="0" b="0"/>
                </a:glow>
              </a:effectLst>
              <a:latin typeface="Fortescue Trial" panose="02000503060000020003" pitchFamily="50" charset="0"/>
            </a:endParaRPr>
          </a:p>
          <a:p>
            <a:r>
              <a:rPr lang="en-US" dirty="0">
                <a:solidFill>
                  <a:schemeClr val="bg1"/>
                </a:solidFill>
                <a:effectLst>
                  <a:glow>
                    <a:scrgbClr r="0" g="0" b="0"/>
                  </a:glow>
                </a:effectLst>
                <a:latin typeface="Fortescue Trial" panose="02000503060000020003" pitchFamily="50" charset="0"/>
              </a:rPr>
              <a:t>Kristijan.Pajtasev@gmail.com</a:t>
            </a:r>
          </a:p>
          <a:p>
            <a:r>
              <a:rPr lang="en-US" dirty="0">
                <a:solidFill>
                  <a:schemeClr val="bg1"/>
                </a:solidFill>
                <a:effectLst>
                  <a:glow>
                    <a:scrgbClr r="0" g="0" b="0"/>
                  </a:glow>
                </a:effectLst>
                <a:latin typeface="Fortescue Trial" panose="02000503060000020003" pitchFamily="50" charset="0"/>
              </a:rPr>
              <a:t>https://www.linkedin.com/in/kpajtasev</a:t>
            </a:r>
            <a:endParaRPr lang="en-US" b="1" i="1" dirty="0">
              <a:solidFill>
                <a:schemeClr val="bg1"/>
              </a:solidFill>
              <a:effectLst>
                <a:glow>
                  <a:scrgbClr r="0" g="0" b="0"/>
                </a:glow>
              </a:effectLst>
              <a:latin typeface="Fortescue Trial" panose="02000503060000020003" pitchFamily="50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BC79EC-0464-4C04-9A5F-AC79E697AC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19292053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5D8F75C-A7F2-4535-9E81-8722B7E399E6}"/>
              </a:ext>
            </a:extLst>
          </p:cNvPr>
          <p:cNvCxnSpPr>
            <a:cxnSpLocks/>
          </p:cNvCxnSpPr>
          <p:nvPr/>
        </p:nvCxnSpPr>
        <p:spPr>
          <a:xfrm>
            <a:off x="365125" y="365125"/>
            <a:ext cx="535952" cy="0"/>
          </a:xfrm>
          <a:prstGeom prst="line">
            <a:avLst/>
          </a:prstGeom>
          <a:ln w="38100">
            <a:solidFill>
              <a:srgbClr val="F406BC"/>
            </a:solidFill>
          </a:ln>
          <a:extLs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/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8497FA4-551A-4BB3-B94A-D609AE67400E}"/>
              </a:ext>
            </a:extLst>
          </p:cNvPr>
          <p:cNvSpPr txBox="1"/>
          <p:nvPr/>
        </p:nvSpPr>
        <p:spPr>
          <a:xfrm>
            <a:off x="365125" y="442520"/>
            <a:ext cx="4391433" cy="387798"/>
          </a:xfrm>
          <a:prstGeom prst="rect">
            <a:avLst/>
          </a:prstGeom>
          <a:noFill/>
          <a:extLs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/>
            </a:ext>
          </a:extLst>
        </p:spPr>
        <p:txBody>
          <a:bodyPr wrap="square" lIns="0" tIns="0" rIns="0" bIns="0" rtlCol="0" anchor="t">
            <a:spAutoFit/>
            <a:sp3d/>
          </a:bodyPr>
          <a:lstStyle/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>
                  <a:glow>
                    <a:scrgbClr r="0" g="0" b="0"/>
                  </a:glow>
                </a:effectLst>
                <a:uLnTx/>
                <a:uFillTx/>
                <a:latin typeface="Domine Bold" panose="02040803040403060204" pitchFamily="18" charset="0"/>
                <a:ea typeface="+mn-ea"/>
                <a:cs typeface="+mn-cs"/>
              </a:rPr>
              <a:t>Git tracking stages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675834-3081-4663-B4A1-15E47FC7B9EE}"/>
              </a:ext>
            </a:extLst>
          </p:cNvPr>
          <p:cNvSpPr txBox="1"/>
          <p:nvPr/>
        </p:nvSpPr>
        <p:spPr>
          <a:xfrm>
            <a:off x="365125" y="2503052"/>
            <a:ext cx="7625593" cy="1994392"/>
          </a:xfrm>
          <a:prstGeom prst="rect">
            <a:avLst/>
          </a:prstGeom>
          <a:noFill/>
          <a:extLs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/>
            </a:ext>
          </a:extLst>
        </p:spPr>
        <p:txBody>
          <a:bodyPr wrap="square" lIns="0" tIns="0" rIns="0" bIns="0" rtlCol="0" anchor="t">
            <a:spAutoFit/>
            <a:sp3d/>
          </a:bodyPr>
          <a:lstStyle/>
          <a:p>
            <a:pPr marL="571500" lvl="0" indent="-5715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3600" dirty="0">
                <a:solidFill>
                  <a:srgbClr val="231F20"/>
                </a:solidFill>
                <a:effectLst>
                  <a:glow>
                    <a:scrgbClr r="0" g="0" b="0"/>
                  </a:glow>
                </a:effectLst>
                <a:latin typeface="Domine Bold" panose="02040803040403060204" pitchFamily="18" charset="0"/>
              </a:rPr>
              <a:t>untracked</a:t>
            </a:r>
          </a:p>
          <a:p>
            <a:pPr marL="571500" lvl="0" indent="-5715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3600" dirty="0">
                <a:solidFill>
                  <a:srgbClr val="231F20"/>
                </a:solidFill>
                <a:effectLst>
                  <a:glow>
                    <a:scrgbClr r="0" g="0" b="0"/>
                  </a:glow>
                </a:effectLst>
                <a:latin typeface="Domine Bold" panose="02040803040403060204" pitchFamily="18" charset="0"/>
              </a:rPr>
              <a:t>staged</a:t>
            </a:r>
          </a:p>
          <a:p>
            <a:pPr marL="571500" lvl="0" indent="-5715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3600" dirty="0">
                <a:solidFill>
                  <a:srgbClr val="231F20"/>
                </a:solidFill>
                <a:effectLst>
                  <a:glow>
                    <a:scrgbClr r="0" g="0" b="0"/>
                  </a:glow>
                </a:effectLst>
                <a:latin typeface="Domine Bold" panose="02040803040403060204" pitchFamily="18" charset="0"/>
              </a:rPr>
              <a:t>committed </a:t>
            </a:r>
          </a:p>
          <a:p>
            <a:pPr marL="571500" lvl="0" indent="-5715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3600" dirty="0">
                <a:solidFill>
                  <a:srgbClr val="231F20"/>
                </a:solidFill>
                <a:effectLst>
                  <a:glow>
                    <a:scrgbClr r="0" g="0" b="0"/>
                  </a:glow>
                </a:effectLst>
                <a:latin typeface="Domine Bold" panose="02040803040403060204" pitchFamily="18" charset="0"/>
              </a:rPr>
              <a:t>pushed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231F20"/>
              </a:solidFill>
              <a:effectLst>
                <a:glow>
                  <a:scrgbClr r="0" g="0" b="0"/>
                </a:glow>
              </a:effectLst>
              <a:uLnTx/>
              <a:uFillTx/>
              <a:latin typeface="Domine Bold" panose="020408030404030602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564030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5D8F75C-A7F2-4535-9E81-8722B7E399E6}"/>
              </a:ext>
            </a:extLst>
          </p:cNvPr>
          <p:cNvCxnSpPr>
            <a:cxnSpLocks/>
          </p:cNvCxnSpPr>
          <p:nvPr/>
        </p:nvCxnSpPr>
        <p:spPr>
          <a:xfrm>
            <a:off x="365125" y="365125"/>
            <a:ext cx="535952" cy="0"/>
          </a:xfrm>
          <a:prstGeom prst="line">
            <a:avLst/>
          </a:prstGeom>
          <a:ln w="38100">
            <a:solidFill>
              <a:srgbClr val="F406BC"/>
            </a:solidFill>
          </a:ln>
          <a:extLs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/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8497FA4-551A-4BB3-B94A-D609AE67400E}"/>
              </a:ext>
            </a:extLst>
          </p:cNvPr>
          <p:cNvSpPr txBox="1"/>
          <p:nvPr/>
        </p:nvSpPr>
        <p:spPr>
          <a:xfrm>
            <a:off x="365125" y="442520"/>
            <a:ext cx="4391433" cy="387798"/>
          </a:xfrm>
          <a:prstGeom prst="rect">
            <a:avLst/>
          </a:prstGeom>
          <a:noFill/>
          <a:extLs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/>
            </a:ext>
          </a:extLst>
        </p:spPr>
        <p:txBody>
          <a:bodyPr wrap="square" lIns="0" tIns="0" rIns="0" bIns="0" rtlCol="0" anchor="t">
            <a:spAutoFit/>
            <a:sp3d/>
          </a:bodyPr>
          <a:lstStyle/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>
                  <a:glow>
                    <a:scrgbClr r="0" g="0" b="0"/>
                  </a:glow>
                </a:effectLst>
                <a:uLnTx/>
                <a:uFillTx/>
                <a:latin typeface="Domine Bold" panose="02040803040403060204" pitchFamily="18" charset="0"/>
                <a:ea typeface="+mn-ea"/>
                <a:cs typeface="+mn-cs"/>
              </a:rPr>
              <a:t>What are Git hooks?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675834-3081-4663-B4A1-15E47FC7B9EE}"/>
              </a:ext>
            </a:extLst>
          </p:cNvPr>
          <p:cNvSpPr txBox="1"/>
          <p:nvPr/>
        </p:nvSpPr>
        <p:spPr>
          <a:xfrm>
            <a:off x="365125" y="2503052"/>
            <a:ext cx="7625593" cy="3490186"/>
          </a:xfrm>
          <a:prstGeom prst="rect">
            <a:avLst/>
          </a:prstGeom>
          <a:noFill/>
          <a:extLs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/>
            </a:ext>
          </a:extLst>
        </p:spPr>
        <p:txBody>
          <a:bodyPr wrap="square" lIns="0" tIns="0" rIns="0" bIns="0" rtlCol="0" anchor="t">
            <a:spAutoFit/>
            <a:sp3d/>
          </a:bodyPr>
          <a:lstStyle/>
          <a:p>
            <a:pPr marL="0" marR="0" lvl="0" indent="0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>
                  <a:glow>
                    <a:scrgbClr r="0" g="0" b="0"/>
                  </a:glow>
                </a:effectLst>
                <a:uLnTx/>
                <a:uFillTx/>
                <a:latin typeface="Domine Bold" panose="02040803040403060204" pitchFamily="18" charset="0"/>
                <a:ea typeface="+mn-ea"/>
                <a:cs typeface="+mn-cs"/>
              </a:rPr>
              <a:t>Git hooks are scripts that Git executes before or after events such as commit, push or merge.</a:t>
            </a:r>
          </a:p>
          <a:p>
            <a:pPr marL="0" marR="0" lvl="0" indent="0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dirty="0">
              <a:solidFill>
                <a:srgbClr val="231F20"/>
              </a:solidFill>
              <a:effectLst>
                <a:glow>
                  <a:scrgbClr r="0" g="0" b="0"/>
                </a:glow>
              </a:effectLst>
              <a:latin typeface="Domine Bold" panose="02040803040403060204" pitchFamily="18" charset="0"/>
            </a:endParaRPr>
          </a:p>
          <a:p>
            <a:pPr marL="0" marR="0" lvl="0" indent="0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231F20"/>
              </a:solidFill>
              <a:effectLst>
                <a:glow>
                  <a:scrgbClr r="0" g="0" b="0"/>
                </a:glow>
              </a:effectLst>
              <a:uLnTx/>
              <a:uFillTx/>
              <a:latin typeface="Domine Bold" panose="02040803040403060204" pitchFamily="18" charset="0"/>
              <a:ea typeface="+mn-ea"/>
              <a:cs typeface="+mn-cs"/>
            </a:endParaRPr>
          </a:p>
          <a:p>
            <a:pPr marL="0" marR="0" lvl="0" indent="0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dirty="0">
              <a:solidFill>
                <a:srgbClr val="231F20"/>
              </a:solidFill>
              <a:effectLst>
                <a:glow>
                  <a:scrgbClr r="0" g="0" b="0"/>
                </a:glow>
              </a:effectLst>
              <a:latin typeface="Domine Bold" panose="02040803040403060204" pitchFamily="18" charset="0"/>
            </a:endParaRPr>
          </a:p>
          <a:p>
            <a:pPr lvl="0">
              <a:lnSpc>
                <a:spcPct val="90000"/>
              </a:lnSpc>
              <a:defRPr/>
            </a:pPr>
            <a:r>
              <a:rPr lang="en-US" sz="3600" dirty="0">
                <a:hlinkClick r:id="rId3"/>
              </a:rPr>
              <a:t>https://githooks.com/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231F20"/>
              </a:solidFill>
              <a:effectLst>
                <a:glow>
                  <a:scrgbClr r="0" g="0" b="0"/>
                </a:glow>
              </a:effectLst>
              <a:uLnTx/>
              <a:uFillTx/>
              <a:latin typeface="Domine Bold" panose="020408030404030602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468093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5D8F75C-A7F2-4535-9E81-8722B7E399E6}"/>
              </a:ext>
            </a:extLst>
          </p:cNvPr>
          <p:cNvCxnSpPr>
            <a:cxnSpLocks/>
          </p:cNvCxnSpPr>
          <p:nvPr/>
        </p:nvCxnSpPr>
        <p:spPr>
          <a:xfrm>
            <a:off x="365125" y="365125"/>
            <a:ext cx="535952" cy="0"/>
          </a:xfrm>
          <a:prstGeom prst="line">
            <a:avLst/>
          </a:prstGeom>
          <a:ln w="38100">
            <a:solidFill>
              <a:srgbClr val="F406BC"/>
            </a:solidFill>
          </a:ln>
          <a:extLs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/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8497FA4-551A-4BB3-B94A-D609AE67400E}"/>
              </a:ext>
            </a:extLst>
          </p:cNvPr>
          <p:cNvSpPr txBox="1"/>
          <p:nvPr/>
        </p:nvSpPr>
        <p:spPr>
          <a:xfrm>
            <a:off x="365125" y="442520"/>
            <a:ext cx="4391433" cy="387798"/>
          </a:xfrm>
          <a:prstGeom prst="rect">
            <a:avLst/>
          </a:prstGeom>
          <a:noFill/>
          <a:extLs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/>
            </a:ext>
          </a:extLst>
        </p:spPr>
        <p:txBody>
          <a:bodyPr wrap="square" lIns="0" tIns="0" rIns="0" bIns="0" rtlCol="0" anchor="t">
            <a:spAutoFit/>
            <a:sp3d/>
          </a:bodyPr>
          <a:lstStyle/>
          <a:p>
            <a:pPr>
              <a:lnSpc>
                <a:spcPct val="90000"/>
              </a:lnSpc>
              <a:defRPr/>
            </a:pPr>
            <a:r>
              <a:rPr lang="en-US" sz="2800" dirty="0">
                <a:solidFill>
                  <a:srgbClr val="231F20"/>
                </a:solidFill>
                <a:effectLst>
                  <a:glow>
                    <a:scrgbClr r="0" g="0" b="0"/>
                  </a:glow>
                </a:effectLst>
                <a:latin typeface="Domine Bold" panose="02040803040403060204" pitchFamily="18" charset="0"/>
              </a:rPr>
              <a:t>List of Git hooks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675834-3081-4663-B4A1-15E47FC7B9EE}"/>
              </a:ext>
            </a:extLst>
          </p:cNvPr>
          <p:cNvSpPr txBox="1"/>
          <p:nvPr/>
        </p:nvSpPr>
        <p:spPr>
          <a:xfrm>
            <a:off x="633101" y="1074509"/>
            <a:ext cx="7625593" cy="4708981"/>
          </a:xfrm>
          <a:prstGeom prst="rect">
            <a:avLst/>
          </a:prstGeom>
          <a:noFill/>
          <a:extLs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/>
            </a:ext>
          </a:extLst>
        </p:spPr>
        <p:txBody>
          <a:bodyPr wrap="square" lIns="0" tIns="0" rIns="0" bIns="0" rtlCol="0" anchor="t">
            <a:spAutoFit/>
            <a:sp3d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applypatch</a:t>
            </a:r>
            <a:r>
              <a:rPr lang="en-US" dirty="0"/>
              <a:t>-msg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pre-</a:t>
            </a:r>
            <a:r>
              <a:rPr lang="en-US" dirty="0" err="1"/>
              <a:t>applypatch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post-</a:t>
            </a:r>
            <a:r>
              <a:rPr lang="en-US" dirty="0" err="1"/>
              <a:t>applypatch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pre-commit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prepare-commit-msg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commit-msg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post-commit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pre-rebase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post-checkout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post-merge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pre-receive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post-receive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post-update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pre-auto-</a:t>
            </a:r>
            <a:r>
              <a:rPr lang="en-US" dirty="0" err="1"/>
              <a:t>gc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post-rewrite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pre-push</a:t>
            </a:r>
          </a:p>
        </p:txBody>
      </p:sp>
    </p:spTree>
    <p:extLst>
      <p:ext uri="{BB962C8B-B14F-4D97-AF65-F5344CB8AC3E}">
        <p14:creationId xmlns:p14="http://schemas.microsoft.com/office/powerpoint/2010/main" val="2478550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5D8F75C-A7F2-4535-9E81-8722B7E399E6}"/>
              </a:ext>
            </a:extLst>
          </p:cNvPr>
          <p:cNvCxnSpPr>
            <a:cxnSpLocks/>
          </p:cNvCxnSpPr>
          <p:nvPr/>
        </p:nvCxnSpPr>
        <p:spPr>
          <a:xfrm>
            <a:off x="365125" y="365125"/>
            <a:ext cx="535952" cy="0"/>
          </a:xfrm>
          <a:prstGeom prst="line">
            <a:avLst/>
          </a:prstGeom>
          <a:ln w="38100">
            <a:solidFill>
              <a:srgbClr val="F406BC"/>
            </a:solidFill>
          </a:ln>
          <a:extLs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/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8497FA4-551A-4BB3-B94A-D609AE67400E}"/>
              </a:ext>
            </a:extLst>
          </p:cNvPr>
          <p:cNvSpPr txBox="1"/>
          <p:nvPr/>
        </p:nvSpPr>
        <p:spPr>
          <a:xfrm>
            <a:off x="365125" y="442520"/>
            <a:ext cx="4391433" cy="387798"/>
          </a:xfrm>
          <a:prstGeom prst="rect">
            <a:avLst/>
          </a:prstGeom>
          <a:noFill/>
          <a:extLs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/>
            </a:ext>
          </a:extLst>
        </p:spPr>
        <p:txBody>
          <a:bodyPr wrap="square" lIns="0" tIns="0" rIns="0" bIns="0" rtlCol="0" anchor="t">
            <a:spAutoFit/>
            <a:sp3d/>
          </a:bodyPr>
          <a:lstStyle/>
          <a:p>
            <a:pPr>
              <a:lnSpc>
                <a:spcPct val="90000"/>
              </a:lnSpc>
              <a:defRPr/>
            </a:pPr>
            <a:r>
              <a:rPr lang="en-US" sz="2800" dirty="0">
                <a:solidFill>
                  <a:srgbClr val="231F20"/>
                </a:solidFill>
                <a:effectLst>
                  <a:glow>
                    <a:scrgbClr r="0" g="0" b="0"/>
                  </a:glow>
                </a:effectLst>
                <a:latin typeface="Domine Bold" panose="02040803040403060204" pitchFamily="18" charset="0"/>
              </a:rPr>
              <a:t>Examples of hooks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675834-3081-4663-B4A1-15E47FC7B9EE}"/>
              </a:ext>
            </a:extLst>
          </p:cNvPr>
          <p:cNvSpPr txBox="1"/>
          <p:nvPr/>
        </p:nvSpPr>
        <p:spPr>
          <a:xfrm>
            <a:off x="633101" y="1074509"/>
            <a:ext cx="7625593" cy="3046988"/>
          </a:xfrm>
          <a:prstGeom prst="rect">
            <a:avLst/>
          </a:prstGeom>
          <a:noFill/>
          <a:extLs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/>
            </a:ext>
          </a:extLst>
        </p:spPr>
        <p:txBody>
          <a:bodyPr wrap="square" lIns="0" tIns="0" rIns="0" bIns="0" rtlCol="0" anchor="t">
            <a:spAutoFit/>
            <a:sp3d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pre-commit: </a:t>
            </a:r>
            <a:br>
              <a:rPr lang="en-US" dirty="0"/>
            </a:br>
            <a:r>
              <a:rPr lang="en-US" dirty="0"/>
              <a:t>Check the commit message for spelling errors.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pre-receive: </a:t>
            </a:r>
            <a:br>
              <a:rPr lang="en-US" dirty="0"/>
            </a:br>
            <a:r>
              <a:rPr lang="en-US" dirty="0"/>
              <a:t>Enforce project coding standards.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post-commit: </a:t>
            </a:r>
            <a:br>
              <a:rPr lang="en-US" dirty="0"/>
            </a:br>
            <a:r>
              <a:rPr lang="en-US" dirty="0"/>
              <a:t>Email/SMS team members of a new commit.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post-receive: </a:t>
            </a:r>
            <a:br>
              <a:rPr lang="en-US" dirty="0"/>
            </a:br>
            <a:r>
              <a:rPr lang="en-US" dirty="0"/>
              <a:t>Push the code to production.</a:t>
            </a:r>
          </a:p>
        </p:txBody>
      </p:sp>
    </p:spTree>
    <p:extLst>
      <p:ext uri="{BB962C8B-B14F-4D97-AF65-F5344CB8AC3E}">
        <p14:creationId xmlns:p14="http://schemas.microsoft.com/office/powerpoint/2010/main" val="990705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5D8F75C-A7F2-4535-9E81-8722B7E399E6}"/>
              </a:ext>
            </a:extLst>
          </p:cNvPr>
          <p:cNvCxnSpPr>
            <a:cxnSpLocks/>
          </p:cNvCxnSpPr>
          <p:nvPr/>
        </p:nvCxnSpPr>
        <p:spPr>
          <a:xfrm>
            <a:off x="365125" y="365125"/>
            <a:ext cx="535952" cy="0"/>
          </a:xfrm>
          <a:prstGeom prst="line">
            <a:avLst/>
          </a:prstGeom>
          <a:ln w="38100">
            <a:solidFill>
              <a:srgbClr val="F406BC"/>
            </a:solidFill>
          </a:ln>
          <a:extLs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/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8497FA4-551A-4BB3-B94A-D609AE67400E}"/>
              </a:ext>
            </a:extLst>
          </p:cNvPr>
          <p:cNvSpPr txBox="1"/>
          <p:nvPr/>
        </p:nvSpPr>
        <p:spPr>
          <a:xfrm>
            <a:off x="365125" y="442520"/>
            <a:ext cx="4391433" cy="387798"/>
          </a:xfrm>
          <a:prstGeom prst="rect">
            <a:avLst/>
          </a:prstGeom>
          <a:noFill/>
          <a:extLs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/>
            </a:ext>
          </a:extLst>
        </p:spPr>
        <p:txBody>
          <a:bodyPr wrap="square" lIns="0" tIns="0" rIns="0" bIns="0" rtlCol="0" anchor="t">
            <a:spAutoFit/>
            <a:sp3d/>
          </a:bodyPr>
          <a:lstStyle/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>
                  <a:glow>
                    <a:scrgbClr r="0" g="0" b="0"/>
                  </a:glow>
                </a:effectLst>
                <a:uLnTx/>
                <a:uFillTx/>
                <a:latin typeface="Domine Bold" panose="02040803040403060204" pitchFamily="18" charset="0"/>
                <a:ea typeface="+mn-ea"/>
                <a:cs typeface="+mn-cs"/>
              </a:rPr>
              <a:t>But what are Git hooks?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675834-3081-4663-B4A1-15E47FC7B9EE}"/>
              </a:ext>
            </a:extLst>
          </p:cNvPr>
          <p:cNvSpPr txBox="1"/>
          <p:nvPr/>
        </p:nvSpPr>
        <p:spPr>
          <a:xfrm>
            <a:off x="365125" y="2503052"/>
            <a:ext cx="7625593" cy="498598"/>
          </a:xfrm>
          <a:prstGeom prst="rect">
            <a:avLst/>
          </a:prstGeom>
          <a:noFill/>
          <a:extLs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/>
            </a:ext>
          </a:extLst>
        </p:spPr>
        <p:txBody>
          <a:bodyPr wrap="square" lIns="0" tIns="0" rIns="0" bIns="0" rtlCol="0" anchor="t">
            <a:spAutoFit/>
            <a:sp3d/>
          </a:bodyPr>
          <a:lstStyle/>
          <a:p>
            <a:pPr marL="0" marR="0" lvl="0" indent="0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>
                  <a:glow>
                    <a:scrgbClr r="0" g="0" b="0"/>
                  </a:glow>
                </a:effectLst>
                <a:uLnTx/>
                <a:uFillTx/>
                <a:latin typeface="Domine Bold" panose="02040803040403060204" pitchFamily="18" charset="0"/>
                <a:ea typeface="+mn-ea"/>
                <a:cs typeface="+mn-cs"/>
              </a:rPr>
              <a:t>Bash scripts located in .git/hooks files</a:t>
            </a:r>
          </a:p>
        </p:txBody>
      </p:sp>
    </p:spTree>
    <p:extLst>
      <p:ext uri="{BB962C8B-B14F-4D97-AF65-F5344CB8AC3E}">
        <p14:creationId xmlns:p14="http://schemas.microsoft.com/office/powerpoint/2010/main" val="168985329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5D8F75C-A7F2-4535-9E81-8722B7E399E6}"/>
              </a:ext>
            </a:extLst>
          </p:cNvPr>
          <p:cNvCxnSpPr>
            <a:cxnSpLocks/>
          </p:cNvCxnSpPr>
          <p:nvPr/>
        </p:nvCxnSpPr>
        <p:spPr>
          <a:xfrm>
            <a:off x="365125" y="365125"/>
            <a:ext cx="535952" cy="0"/>
          </a:xfrm>
          <a:prstGeom prst="line">
            <a:avLst/>
          </a:prstGeom>
          <a:ln w="38100">
            <a:solidFill>
              <a:srgbClr val="F406BC"/>
            </a:solidFill>
          </a:ln>
          <a:extLs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/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8497FA4-551A-4BB3-B94A-D609AE67400E}"/>
              </a:ext>
            </a:extLst>
          </p:cNvPr>
          <p:cNvSpPr txBox="1"/>
          <p:nvPr/>
        </p:nvSpPr>
        <p:spPr>
          <a:xfrm>
            <a:off x="365125" y="442520"/>
            <a:ext cx="4391433" cy="387798"/>
          </a:xfrm>
          <a:prstGeom prst="rect">
            <a:avLst/>
          </a:prstGeom>
          <a:noFill/>
          <a:extLs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/>
            </a:ext>
          </a:extLst>
        </p:spPr>
        <p:txBody>
          <a:bodyPr wrap="square" lIns="0" tIns="0" rIns="0" bIns="0" rtlCol="0" anchor="t">
            <a:spAutoFit/>
            <a:sp3d/>
          </a:bodyPr>
          <a:lstStyle/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>
                  <a:glow>
                    <a:scrgbClr r="0" g="0" b="0"/>
                  </a:glow>
                </a:effectLst>
                <a:uLnTx/>
                <a:uFillTx/>
                <a:latin typeface="Domine Bold" panose="02040803040403060204" pitchFamily="18" charset="0"/>
                <a:ea typeface="+mn-ea"/>
                <a:cs typeface="+mn-cs"/>
              </a:rPr>
              <a:t>Problems with hooks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675834-3081-4663-B4A1-15E47FC7B9EE}"/>
              </a:ext>
            </a:extLst>
          </p:cNvPr>
          <p:cNvSpPr txBox="1"/>
          <p:nvPr/>
        </p:nvSpPr>
        <p:spPr>
          <a:xfrm>
            <a:off x="633101" y="1170096"/>
            <a:ext cx="7625593" cy="1938992"/>
          </a:xfrm>
          <a:prstGeom prst="rect">
            <a:avLst/>
          </a:prstGeom>
          <a:noFill/>
          <a:extLs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/>
            </a:ext>
          </a:extLst>
        </p:spPr>
        <p:txBody>
          <a:bodyPr wrap="square" lIns="0" tIns="0" rIns="0" bIns="0" rtlCol="0" anchor="t">
            <a:spAutoFit/>
            <a:sp3d/>
          </a:bodyPr>
          <a:lstStyle/>
          <a:p>
            <a:pPr marL="742950" marR="0" lvl="0" indent="-74295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>
                  <a:glow>
                    <a:scrgbClr r="0" g="0" b="0"/>
                  </a:glow>
                </a:effectLst>
                <a:uLnTx/>
                <a:uFillTx/>
                <a:latin typeface="Domine Bold" panose="02040803040403060204" pitchFamily="18" charset="0"/>
                <a:ea typeface="+mn-ea"/>
                <a:cs typeface="+mn-cs"/>
              </a:rPr>
              <a:t>All hooks are located at .git/hooks</a:t>
            </a:r>
          </a:p>
          <a:p>
            <a:pPr marL="742950" marR="0" lvl="0" indent="-74295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800" dirty="0">
                <a:solidFill>
                  <a:srgbClr val="231F20"/>
                </a:solidFill>
                <a:effectLst>
                  <a:glow>
                    <a:scrgbClr r="0" g="0" b="0"/>
                  </a:glow>
                </a:effectLst>
                <a:latin typeface="Domine Bold" panose="02040803040403060204" pitchFamily="18" charset="0"/>
              </a:rPr>
              <a:t>Hooks are bash scripts</a:t>
            </a:r>
          </a:p>
          <a:p>
            <a:pPr marL="742950" marR="0" lvl="0" indent="-74295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800" dirty="0">
                <a:solidFill>
                  <a:srgbClr val="231F20"/>
                </a:solidFill>
                <a:effectLst>
                  <a:glow>
                    <a:scrgbClr r="0" g="0" b="0"/>
                  </a:glow>
                </a:effectLst>
                <a:latin typeface="Domine Bold" panose="02040803040403060204" pitchFamily="18" charset="0"/>
              </a:rPr>
              <a:t>Hooks are not cloneable</a:t>
            </a:r>
          </a:p>
          <a:p>
            <a:pPr marL="742950" marR="0" lvl="0" indent="-74295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231F20"/>
              </a:solidFill>
              <a:effectLst>
                <a:glow>
                  <a:scrgbClr r="0" g="0" b="0"/>
                </a:glow>
              </a:effectLst>
              <a:uLnTx/>
              <a:uFillTx/>
              <a:latin typeface="Domine Bold" panose="02040803040403060204" pitchFamily="18" charset="0"/>
              <a:ea typeface="+mn-ea"/>
              <a:cs typeface="+mn-cs"/>
            </a:endParaRPr>
          </a:p>
          <a:p>
            <a:pPr marL="742950" marR="0" lvl="0" indent="-74295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231F20"/>
              </a:solidFill>
              <a:effectLst>
                <a:glow>
                  <a:scrgbClr r="0" g="0" b="0"/>
                </a:glow>
              </a:effectLst>
              <a:uLnTx/>
              <a:uFillTx/>
              <a:latin typeface="Domine Bold" panose="020408030404030602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307577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5D8F75C-A7F2-4535-9E81-8722B7E399E6}"/>
              </a:ext>
            </a:extLst>
          </p:cNvPr>
          <p:cNvCxnSpPr>
            <a:cxnSpLocks/>
          </p:cNvCxnSpPr>
          <p:nvPr/>
        </p:nvCxnSpPr>
        <p:spPr>
          <a:xfrm>
            <a:off x="365125" y="365125"/>
            <a:ext cx="535952" cy="0"/>
          </a:xfrm>
          <a:prstGeom prst="line">
            <a:avLst/>
          </a:prstGeom>
          <a:ln w="38100">
            <a:solidFill>
              <a:srgbClr val="F406BC"/>
            </a:solidFill>
          </a:ln>
          <a:extLs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/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9675834-3081-4663-B4A1-15E47FC7B9EE}"/>
              </a:ext>
            </a:extLst>
          </p:cNvPr>
          <p:cNvSpPr txBox="1"/>
          <p:nvPr/>
        </p:nvSpPr>
        <p:spPr>
          <a:xfrm>
            <a:off x="2216790" y="1600807"/>
            <a:ext cx="4710419" cy="1218795"/>
          </a:xfrm>
          <a:prstGeom prst="rect">
            <a:avLst/>
          </a:prstGeom>
          <a:noFill/>
          <a:extLs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/>
            </a:ext>
          </a:extLst>
        </p:spPr>
        <p:txBody>
          <a:bodyPr wrap="square" lIns="0" tIns="0" rIns="0" bIns="0" rtlCol="0" anchor="t">
            <a:spAutoFit/>
            <a:sp3d/>
          </a:bodyPr>
          <a:lstStyle/>
          <a:p>
            <a:pPr marL="0" marR="0" lvl="0" indent="0" algn="ctr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>
                  <a:glow>
                    <a:scrgbClr r="0" g="0" b="0"/>
                  </a:glow>
                </a:effectLst>
                <a:uLnTx/>
                <a:uFillTx/>
                <a:latin typeface="Domine Bold" panose="02040803040403060204" pitchFamily="18" charset="0"/>
                <a:ea typeface="+mn-ea"/>
                <a:cs typeface="+mn-cs"/>
              </a:rPr>
              <a:t>Husky</a:t>
            </a:r>
          </a:p>
        </p:txBody>
      </p:sp>
    </p:spTree>
    <p:extLst>
      <p:ext uri="{BB962C8B-B14F-4D97-AF65-F5344CB8AC3E}">
        <p14:creationId xmlns:p14="http://schemas.microsoft.com/office/powerpoint/2010/main" val="103271115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Custom 1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406BC"/>
      </a:accent1>
      <a:accent2>
        <a:srgbClr val="C717C6"/>
      </a:accent2>
      <a:accent3>
        <a:srgbClr val="9A28D1"/>
      </a:accent3>
      <a:accent4>
        <a:srgbClr val="6D3ADB"/>
      </a:accent4>
      <a:accent5>
        <a:srgbClr val="404BE6"/>
      </a:accent5>
      <a:accent6>
        <a:srgbClr val="135DF1"/>
      </a:accent6>
      <a:hlink>
        <a:srgbClr val="000000"/>
      </a:hlink>
      <a:folHlink>
        <a:srgbClr val="000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14">
    <a:dk1>
      <a:srgbClr val="000000"/>
    </a:dk1>
    <a:lt1>
      <a:srgbClr val="FFFFFF"/>
    </a:lt1>
    <a:dk2>
      <a:srgbClr val="000000"/>
    </a:dk2>
    <a:lt2>
      <a:srgbClr val="FFFFFF"/>
    </a:lt2>
    <a:accent1>
      <a:srgbClr val="40883F"/>
    </a:accent1>
    <a:accent2>
      <a:srgbClr val="40883F"/>
    </a:accent2>
    <a:accent3>
      <a:srgbClr val="262626"/>
    </a:accent3>
    <a:accent4>
      <a:srgbClr val="595959"/>
    </a:accent4>
    <a:accent5>
      <a:srgbClr val="808080"/>
    </a:accent5>
    <a:accent6>
      <a:srgbClr val="A6A6A6"/>
    </a:accent6>
    <a:hlink>
      <a:srgbClr val="000000"/>
    </a:hlink>
    <a:folHlink>
      <a:srgbClr val="00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795</TotalTime>
  <Words>474</Words>
  <Application>Microsoft Office PowerPoint</Application>
  <PresentationFormat>On-screen Show (4:3)</PresentationFormat>
  <Paragraphs>133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Domine Bold</vt:lpstr>
      <vt:lpstr>Fortescue Trial</vt:lpstr>
      <vt:lpstr>Montserrat</vt:lpstr>
      <vt:lpstr>Montserrat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Kristijan Pajtasev</cp:lastModifiedBy>
  <cp:revision>43</cp:revision>
  <dcterms:created xsi:type="dcterms:W3CDTF">2019-07-01T17:50:35Z</dcterms:created>
  <dcterms:modified xsi:type="dcterms:W3CDTF">2019-09-12T19:45:51Z</dcterms:modified>
</cp:coreProperties>
</file>