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58" r:id="rId4"/>
    <p:sldId id="259" r:id="rId5"/>
    <p:sldId id="266" r:id="rId6"/>
    <p:sldId id="262" r:id="rId7"/>
    <p:sldId id="260" r:id="rId8"/>
    <p:sldId id="261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ssami Ghodbane" initials="AG" lastIdx="1" clrIdx="0">
    <p:extLst>
      <p:ext uri="{19B8F6BF-5375-455C-9EA6-DF929625EA0E}">
        <p15:presenceInfo xmlns:p15="http://schemas.microsoft.com/office/powerpoint/2012/main" xmlns="" userId="8bcaf62088aca6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04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E7382A63-5562-4283-8FDA-75A251F41B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A9838636-E451-489E-B5BC-1A17FC9A75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4AE2-5E0E-41A3-B412-17B3FB0801C9}" type="datetimeFigureOut">
              <a:rPr lang="fr-FR" smtClean="0"/>
              <a:t>15/12/19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0DEF7674-DE38-4566-9B4C-90AEF15ABA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474171B-4BD4-45D8-9678-ACF9710434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C174-259E-421A-8D45-87E848F311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824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AA7F9-6717-40F6-9241-0760DF809042}" type="datetimeFigureOut">
              <a:rPr lang="fr-FR" smtClean="0"/>
              <a:t>15/12/19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B6D3D-8663-4181-85A5-5B4F3358C6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74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AB0D48-3310-47FA-9DFA-AC63623BC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Étude du métro parisien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F7F5635F-B291-422F-8736-24EF0D552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Graphes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E15D6D0D-2983-4B4D-8FDC-B32EA0DF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 b="1" dirty="0">
                <a:solidFill>
                  <a:srgbClr val="FFFFFF"/>
                </a:solidFill>
              </a:rPr>
              <a:t> </a:t>
            </a:r>
            <a:r>
              <a:rPr lang="de-DE" sz="1200" b="1" dirty="0" err="1" smtClean="0">
                <a:solidFill>
                  <a:srgbClr val="FFFFFF"/>
                </a:solidFill>
              </a:rPr>
              <a:t>Mihali</a:t>
            </a:r>
            <a:r>
              <a:rPr lang="de-DE" sz="1200" b="1" dirty="0" smtClean="0">
                <a:solidFill>
                  <a:srgbClr val="FFFFFF"/>
                </a:solidFill>
              </a:rPr>
              <a:t> </a:t>
            </a:r>
            <a:r>
              <a:rPr lang="de-DE" sz="1200" b="1" dirty="0">
                <a:solidFill>
                  <a:srgbClr val="FFFFFF"/>
                </a:solidFill>
              </a:rPr>
              <a:t>Kristi </a:t>
            </a:r>
            <a:r>
              <a:rPr lang="de-DE" sz="1200" b="1" dirty="0" smtClean="0">
                <a:solidFill>
                  <a:srgbClr val="FFFFFF"/>
                </a:solidFill>
              </a:rPr>
              <a:t> - </a:t>
            </a:r>
            <a:r>
              <a:rPr lang="de-DE" sz="1200" b="1" dirty="0" err="1" smtClean="0">
                <a:solidFill>
                  <a:schemeClr val="bg1"/>
                </a:solidFill>
              </a:rPr>
              <a:t>Vertaure</a:t>
            </a:r>
            <a:r>
              <a:rPr lang="de-DE" sz="1200" b="1" dirty="0" smtClean="0">
                <a:solidFill>
                  <a:schemeClr val="bg1"/>
                </a:solidFill>
              </a:rPr>
              <a:t> </a:t>
            </a:r>
            <a:r>
              <a:rPr lang="de-DE" sz="1200" b="1" dirty="0" smtClean="0">
                <a:solidFill>
                  <a:srgbClr val="FFFFFF"/>
                </a:solidFill>
              </a:rPr>
              <a:t>Jordan</a:t>
            </a:r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1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17">
            <a:extLst>
              <a:ext uri="{FF2B5EF4-FFF2-40B4-BE49-F238E27FC236}">
                <a16:creationId xmlns:a16="http://schemas.microsoft.com/office/drawing/2014/main" xmlns="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max_betweenness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4AD1B7-771D-4B11-9E45-312D3897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Centrality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9" y="820971"/>
            <a:ext cx="6427138" cy="5882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688" y="98773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</a:t>
            </a:r>
            <a:r>
              <a:rPr lang="en-US" dirty="0" err="1" smtClean="0"/>
              <a:t>Betweenneess</a:t>
            </a:r>
            <a:r>
              <a:rPr lang="en-US" dirty="0" smtClean="0"/>
              <a:t>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17">
            <a:extLst>
              <a:ext uri="{FF2B5EF4-FFF2-40B4-BE49-F238E27FC236}">
                <a16:creationId xmlns:a16="http://schemas.microsoft.com/office/drawing/2014/main" xmlns="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Properties</a:t>
            </a:r>
            <a:r>
              <a:rPr lang="en-US" dirty="0"/>
              <a:t>:</a:t>
            </a:r>
          </a:p>
          <a:p>
            <a:r>
              <a:rPr lang="en-US" dirty="0"/>
              <a:t>	(1) The graph is connected</a:t>
            </a:r>
          </a:p>
          <a:p>
            <a:r>
              <a:rPr lang="en-US" dirty="0"/>
              <a:t>	(2) Number of nodes: 302</a:t>
            </a:r>
          </a:p>
          <a:p>
            <a:r>
              <a:rPr lang="en-US" dirty="0"/>
              <a:t>	(3) Number of edges:  370 (max: 45451) </a:t>
            </a:r>
          </a:p>
          <a:p>
            <a:r>
              <a:rPr lang="en-US" dirty="0"/>
              <a:t>	(4) Diameter of 35</a:t>
            </a:r>
          </a:p>
          <a:p>
            <a:r>
              <a:rPr lang="en-US" dirty="0"/>
              <a:t>	(5) Average shortest path length: 12.21</a:t>
            </a:r>
          </a:p>
          <a:p>
            <a:r>
              <a:rPr lang="en-US" dirty="0"/>
              <a:t>	(6) Overall clustering coefficient: 0.0207</a:t>
            </a:r>
          </a:p>
          <a:p>
            <a:r>
              <a:rPr lang="en-US" dirty="0"/>
              <a:t>	(7) Distribution of degree: highest percentage on the degree of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4AD1B7-771D-4B11-9E45-312D3897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546" y="1419225"/>
            <a:ext cx="3630498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Another representation of the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688" y="987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8" y="1108917"/>
            <a:ext cx="4711700" cy="288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173" y="756834"/>
            <a:ext cx="572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Metro lines as nodes and correspondence stations as edges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8104" y="1269940"/>
            <a:ext cx="3155840" cy="3424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Properties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	(1) The graph is connected</a:t>
            </a:r>
          </a:p>
          <a:p>
            <a:pPr algn="ctr"/>
            <a:r>
              <a:rPr lang="en-US" dirty="0"/>
              <a:t>	(2) Number of nodes: </a:t>
            </a:r>
            <a:r>
              <a:rPr lang="en-US" dirty="0" smtClean="0"/>
              <a:t>14</a:t>
            </a:r>
            <a:endParaRPr lang="en-US" dirty="0"/>
          </a:p>
          <a:p>
            <a:pPr algn="ctr"/>
            <a:r>
              <a:rPr lang="en-US" dirty="0"/>
              <a:t>	(3) Number of edges:  </a:t>
            </a:r>
            <a:r>
              <a:rPr lang="en-US" dirty="0" smtClean="0"/>
              <a:t>112</a:t>
            </a:r>
            <a:endParaRPr lang="en-US" dirty="0"/>
          </a:p>
          <a:p>
            <a:pPr algn="ctr"/>
            <a:r>
              <a:rPr lang="en-US" dirty="0"/>
              <a:t>	(4) Diameter of 2</a:t>
            </a:r>
          </a:p>
          <a:p>
            <a:pPr algn="ctr"/>
            <a:r>
              <a:rPr lang="en-US" dirty="0"/>
              <a:t>	(5) Average shortest path length: </a:t>
            </a:r>
            <a:r>
              <a:rPr lang="en-US" dirty="0" smtClean="0"/>
              <a:t>1.2</a:t>
            </a:r>
          </a:p>
          <a:p>
            <a:pPr algn="ctr"/>
            <a:r>
              <a:rPr lang="en-US" dirty="0"/>
              <a:t>	(6) Overall clustering coefficient: </a:t>
            </a:r>
            <a:r>
              <a:rPr lang="en-US" dirty="0" smtClean="0"/>
              <a:t>0.789</a:t>
            </a:r>
            <a:endParaRPr lang="en-US" dirty="0"/>
          </a:p>
          <a:p>
            <a:pPr algn="ctr"/>
            <a:r>
              <a:rPr lang="en-US" dirty="0"/>
              <a:t>	(7) Distribution of degree: </a:t>
            </a:r>
            <a:r>
              <a:rPr lang="en-US" dirty="0" smtClean="0"/>
              <a:t>Distributed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90" y="4797037"/>
            <a:ext cx="3402225" cy="2060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3949"/>
          <a:stretch/>
        </p:blipFill>
        <p:spPr>
          <a:xfrm>
            <a:off x="838390" y="3957265"/>
            <a:ext cx="2823614" cy="27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Donn</a:t>
            </a:r>
            <a:r>
              <a:rPr lang="en-US" dirty="0" err="1" smtClean="0"/>
              <a:t>ées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554" y="2976022"/>
            <a:ext cx="3753876" cy="2678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5316"/>
          <a:stretch/>
        </p:blipFill>
        <p:spPr>
          <a:xfrm>
            <a:off x="500318" y="2963197"/>
            <a:ext cx="3545678" cy="2616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7918" t="-3693" b="1"/>
          <a:stretch/>
        </p:blipFill>
        <p:spPr>
          <a:xfrm>
            <a:off x="7915258" y="2809262"/>
            <a:ext cx="3904711" cy="3184863"/>
          </a:xfrm>
          <a:prstGeom prst="rect">
            <a:avLst/>
          </a:prstGeom>
        </p:spPr>
      </p:pic>
      <p:sp>
        <p:nvSpPr>
          <p:cNvPr id="14" name="Snip Diagonal Corner Rectangle 13"/>
          <p:cNvSpPr/>
          <p:nvPr/>
        </p:nvSpPr>
        <p:spPr>
          <a:xfrm>
            <a:off x="461830" y="1975463"/>
            <a:ext cx="3643327" cy="820972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r>
              <a:rPr lang="fr-FR" dirty="0" smtClean="0"/>
              <a:t>1. Position géographique +</a:t>
            </a:r>
            <a:br>
              <a:rPr lang="fr-FR" dirty="0" smtClean="0"/>
            </a:br>
            <a:r>
              <a:rPr lang="fr-FR" dirty="0" smtClean="0"/>
              <a:t>nom des stations</a:t>
            </a:r>
            <a:endParaRPr lang="fr-FR" dirty="0"/>
          </a:p>
        </p:txBody>
      </p:sp>
      <p:sp>
        <p:nvSpPr>
          <p:cNvPr id="15" name="Snip Diagonal Corner Rectangle 14"/>
          <p:cNvSpPr/>
          <p:nvPr/>
        </p:nvSpPr>
        <p:spPr>
          <a:xfrm>
            <a:off x="4270387" y="1988292"/>
            <a:ext cx="3657699" cy="819440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2. </a:t>
            </a:r>
            <a:r>
              <a:rPr lang="fr-FR" dirty="0"/>
              <a:t>Connexions entre les stations.</a:t>
            </a:r>
            <a:endParaRPr lang="fr-FR" dirty="0"/>
          </a:p>
        </p:txBody>
      </p:sp>
      <p:sp>
        <p:nvSpPr>
          <p:cNvPr id="16" name="Snip Diagonal Corner Rectangle 15"/>
          <p:cNvSpPr/>
          <p:nvPr/>
        </p:nvSpPr>
        <p:spPr>
          <a:xfrm>
            <a:off x="8082030" y="1975464"/>
            <a:ext cx="3630500" cy="845096"/>
          </a:xfrm>
          <a:prstGeom prst="snip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3.  </a:t>
            </a:r>
            <a:r>
              <a:rPr lang="fr-FR" dirty="0"/>
              <a:t>Trafic annuel de chaque station.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2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61879E6-0BBD-415C-AC4C-82FC6D76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 err="1" smtClean="0">
                <a:solidFill>
                  <a:srgbClr val="FFFEFF"/>
                </a:solidFill>
              </a:rPr>
              <a:t>Objectifs</a:t>
            </a:r>
            <a:r>
              <a:rPr lang="en-GB" dirty="0" smtClean="0">
                <a:solidFill>
                  <a:srgbClr val="FFFEFF"/>
                </a:solidFill>
              </a:rPr>
              <a:t> du </a:t>
            </a:r>
            <a:r>
              <a:rPr lang="en-GB" dirty="0" err="1" smtClean="0">
                <a:solidFill>
                  <a:srgbClr val="FFFEFF"/>
                </a:solidFill>
              </a:rPr>
              <a:t>projet</a:t>
            </a:r>
            <a:r>
              <a:rPr lang="en-GB" dirty="0" smtClean="0">
                <a:solidFill>
                  <a:srgbClr val="FFFEFF"/>
                </a:solidFill>
              </a:rPr>
              <a:t> :</a:t>
            </a:r>
            <a:br>
              <a:rPr lang="en-GB" dirty="0" smtClean="0">
                <a:solidFill>
                  <a:srgbClr val="FFFEFF"/>
                </a:solidFill>
              </a:rPr>
            </a:br>
            <a:r>
              <a:rPr lang="en-GB" sz="2000" dirty="0" smtClean="0">
                <a:solidFill>
                  <a:srgbClr val="FFFEFF"/>
                </a:solidFill>
              </a:rPr>
              <a:t>Analyser le </a:t>
            </a:r>
            <a:r>
              <a:rPr lang="en-GB" sz="2000" dirty="0" err="1" smtClean="0">
                <a:solidFill>
                  <a:srgbClr val="FFFEFF"/>
                </a:solidFill>
              </a:rPr>
              <a:t>graphe</a:t>
            </a:r>
            <a:r>
              <a:rPr lang="en-GB" sz="2000" dirty="0" smtClean="0">
                <a:solidFill>
                  <a:srgbClr val="FFFEFF"/>
                </a:solidFill>
              </a:rPr>
              <a:t> du </a:t>
            </a:r>
            <a:r>
              <a:rPr lang="en-GB" sz="2000" dirty="0" err="1" smtClean="0">
                <a:solidFill>
                  <a:srgbClr val="FFFEFF"/>
                </a:solidFill>
              </a:rPr>
              <a:t>m</a:t>
            </a:r>
            <a:r>
              <a:rPr lang="en-GB" sz="2000" dirty="0" err="1" smtClean="0">
                <a:solidFill>
                  <a:srgbClr val="FFFEFF"/>
                </a:solidFill>
              </a:rPr>
              <a:t>étro</a:t>
            </a:r>
            <a:r>
              <a:rPr lang="en-GB" sz="2000" dirty="0" smtClean="0">
                <a:solidFill>
                  <a:srgbClr val="FFFEFF"/>
                </a:solidFill>
              </a:rPr>
              <a:t> </a:t>
            </a:r>
            <a:r>
              <a:rPr lang="en-GB" sz="2000" dirty="0" err="1" smtClean="0">
                <a:solidFill>
                  <a:srgbClr val="FFFEFF"/>
                </a:solidFill>
              </a:rPr>
              <a:t>parisien</a:t>
            </a:r>
            <a:endParaRPr lang="en-GB" sz="2000" dirty="0">
              <a:solidFill>
                <a:srgbClr val="FFFEFF"/>
              </a:solidFill>
            </a:endParaRPr>
          </a:p>
        </p:txBody>
      </p:sp>
      <p:sp>
        <p:nvSpPr>
          <p:cNvPr id="10" name="Rectangle : coins arrondis 13">
            <a:extLst>
              <a:ext uri="{FF2B5EF4-FFF2-40B4-BE49-F238E27FC236}">
                <a16:creationId xmlns:a16="http://schemas.microsoft.com/office/drawing/2014/main" xmlns="" id="{629AAF96-6F52-45C6-980B-7F6FA5341FDA}"/>
              </a:ext>
            </a:extLst>
          </p:cNvPr>
          <p:cNvSpPr/>
          <p:nvPr/>
        </p:nvSpPr>
        <p:spPr>
          <a:xfrm>
            <a:off x="449001" y="2373122"/>
            <a:ext cx="11225043" cy="148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endParaRPr lang="fr-FR" sz="20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	Le graphe du métro parisien a-t-il les propriétés classiques des graphes complexes 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fr-FR" dirty="0" smtClean="0"/>
              <a:t>	Les stations les plus importantes (pour ce qui est de la correspondance) ont-elles une forte centralité ?</a:t>
            </a:r>
            <a:endParaRPr lang="en-GB" dirty="0"/>
          </a:p>
        </p:txBody>
      </p:sp>
      <p:sp>
        <p:nvSpPr>
          <p:cNvPr id="12" name="Rectangle : coins arrondis 13">
            <a:extLst>
              <a:ext uri="{FF2B5EF4-FFF2-40B4-BE49-F238E27FC236}">
                <a16:creationId xmlns:a16="http://schemas.microsoft.com/office/drawing/2014/main" xmlns="" id="{629AAF96-6F52-45C6-980B-7F6FA5341FDA}"/>
              </a:ext>
            </a:extLst>
          </p:cNvPr>
          <p:cNvSpPr/>
          <p:nvPr/>
        </p:nvSpPr>
        <p:spPr>
          <a:xfrm>
            <a:off x="434629" y="4577952"/>
            <a:ext cx="11225043" cy="148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buFont typeface="+mj-lt"/>
              <a:buAutoNum type="romanUcPeriod" startAt="2"/>
            </a:pPr>
            <a:r>
              <a:rPr lang="fr-FR" dirty="0" smtClean="0"/>
              <a:t>	Les stations les plus importantes (pour ce qui est de la correspondance) ont-elles une forte centralité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2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1B2E285-E438-497A-A42A-37BADC24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46" y="1419226"/>
            <a:ext cx="3786828" cy="32243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 smtClean="0">
                <a:solidFill>
                  <a:srgbClr val="FFFFFF"/>
                </a:solidFill>
              </a:rPr>
              <a:t>Repr</a:t>
            </a:r>
            <a:r>
              <a:rPr lang="en-US" sz="3200" dirty="0" err="1" smtClean="0">
                <a:solidFill>
                  <a:srgbClr val="FFFFFF"/>
                </a:solidFill>
              </a:rPr>
              <a:t>é</a:t>
            </a:r>
            <a:r>
              <a:rPr lang="en-US" sz="3200" dirty="0" err="1" smtClean="0">
                <a:solidFill>
                  <a:srgbClr val="FFFFFF"/>
                </a:solidFill>
              </a:rPr>
              <a:t>sentation</a:t>
            </a:r>
            <a:r>
              <a:rPr lang="en-US" sz="3200" dirty="0" smtClean="0">
                <a:solidFill>
                  <a:srgbClr val="FFFFFF"/>
                </a:solidFill>
              </a:rPr>
              <a:t>  des </a:t>
            </a:r>
            <a:r>
              <a:rPr lang="en-US" sz="3200" dirty="0" err="1" smtClean="0">
                <a:solidFill>
                  <a:srgbClr val="FFFFFF"/>
                </a:solidFill>
              </a:rPr>
              <a:t>donn</a:t>
            </a:r>
            <a:r>
              <a:rPr lang="en-US" sz="3200" dirty="0" err="1" smtClean="0">
                <a:solidFill>
                  <a:srgbClr val="FFFFFF"/>
                </a:solidFill>
              </a:rPr>
              <a:t>é</a:t>
            </a:r>
            <a:r>
              <a:rPr lang="en-US" sz="3200" dirty="0" err="1" smtClean="0">
                <a:solidFill>
                  <a:srgbClr val="FFFFFF"/>
                </a:solidFill>
              </a:rPr>
              <a:t>es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72" y="723830"/>
            <a:ext cx="4502846" cy="29796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9201" y="3912445"/>
            <a:ext cx="5003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Propriétés</a:t>
            </a:r>
            <a:r>
              <a:rPr lang="fr-FR" b="1" dirty="0" smtClean="0"/>
              <a:t> </a:t>
            </a:r>
            <a:r>
              <a:rPr lang="fr-FR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	 </a:t>
            </a:r>
            <a:r>
              <a:rPr lang="fr-FR" dirty="0" smtClean="0"/>
              <a:t>L</a:t>
            </a:r>
            <a:r>
              <a:rPr lang="fr-FR" dirty="0" smtClean="0"/>
              <a:t>e graph </a:t>
            </a:r>
            <a:r>
              <a:rPr lang="fr-FR" dirty="0" smtClean="0"/>
              <a:t>est</a:t>
            </a:r>
            <a:r>
              <a:rPr lang="fr-FR" dirty="0" smtClean="0"/>
              <a:t> connect</a:t>
            </a:r>
            <a:r>
              <a:rPr lang="fr-FR" dirty="0" smtClean="0"/>
              <a:t>é</a:t>
            </a:r>
            <a:endParaRPr lang="fr-FR" dirty="0" smtClean="0"/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	 Nombre </a:t>
            </a:r>
            <a:r>
              <a:rPr lang="fr-FR" dirty="0" smtClean="0"/>
              <a:t>de </a:t>
            </a:r>
            <a:r>
              <a:rPr lang="fr-FR" dirty="0" smtClean="0"/>
              <a:t>n</a:t>
            </a:r>
            <a:r>
              <a:rPr lang="fr-FR" dirty="0" smtClean="0"/>
              <a:t>œ</a:t>
            </a:r>
            <a:r>
              <a:rPr lang="fr-FR" dirty="0" smtClean="0"/>
              <a:t>uds : 302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	 Nombre des liens :  370 (max: 45451) 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	 Diam</a:t>
            </a:r>
            <a:r>
              <a:rPr lang="fr-FR" dirty="0" smtClean="0"/>
              <a:t>è</a:t>
            </a:r>
            <a:r>
              <a:rPr lang="fr-FR" dirty="0" smtClean="0"/>
              <a:t>tre de 35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	 </a:t>
            </a:r>
            <a:r>
              <a:rPr lang="fr-FR" dirty="0" smtClean="0"/>
              <a:t>Moyenne</a:t>
            </a:r>
            <a:r>
              <a:rPr lang="fr-FR" dirty="0" smtClean="0"/>
              <a:t> du plus court chemin : 12.21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	 Coefficient de </a:t>
            </a:r>
            <a:r>
              <a:rPr lang="fr-FR" dirty="0" err="1" smtClean="0"/>
              <a:t>c</a:t>
            </a:r>
            <a:r>
              <a:rPr lang="fr-FR" dirty="0" err="1" smtClean="0"/>
              <a:t>l</a:t>
            </a:r>
            <a:r>
              <a:rPr lang="fr-FR" dirty="0" err="1" smtClean="0"/>
              <a:t>ustering</a:t>
            </a:r>
            <a:r>
              <a:rPr lang="fr-FR" dirty="0" smtClean="0"/>
              <a:t> : 0.0207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	 Distribution </a:t>
            </a:r>
            <a:r>
              <a:rPr lang="fr-FR" dirty="0" smtClean="0"/>
              <a:t>des</a:t>
            </a:r>
            <a:r>
              <a:rPr lang="fr-FR" dirty="0" smtClean="0"/>
              <a:t> degr</a:t>
            </a:r>
            <a:r>
              <a:rPr lang="fr-FR" dirty="0" smtClean="0"/>
              <a:t>é</a:t>
            </a:r>
            <a:r>
              <a:rPr lang="fr-FR" dirty="0" smtClean="0"/>
              <a:t>s : plus haut  pourcentage de degré 2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22" y="3723449"/>
            <a:ext cx="3329202" cy="31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6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1B2E285-E438-497A-A42A-37BADC24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46" y="1419225"/>
            <a:ext cx="3601902" cy="32757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First representation of the graph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and comparison with a Graph of </a:t>
            </a:r>
            <a:r>
              <a:rPr lang="en-US" sz="3600" dirty="0" err="1" smtClean="0">
                <a:solidFill>
                  <a:srgbClr val="FFFFFF"/>
                </a:solidFill>
              </a:rPr>
              <a:t>erdos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</a:rPr>
              <a:t>renyi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6590" y="744007"/>
            <a:ext cx="29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Graph Erdös Rényi (Gnp)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30816" y="1154492"/>
            <a:ext cx="3964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Properties</a:t>
            </a:r>
            <a:r>
              <a:rPr lang="fr-FR" b="1" dirty="0" smtClean="0"/>
              <a:t>:</a:t>
            </a:r>
            <a:br>
              <a:rPr lang="fr-FR" b="1" dirty="0" smtClean="0"/>
            </a:br>
            <a:r>
              <a:rPr lang="fr-FR" dirty="0" smtClean="0"/>
              <a:t>p= log(n)/n ; </a:t>
            </a:r>
            <a:r>
              <a:rPr lang="fr-FR" dirty="0" err="1" smtClean="0"/>
              <a:t>where</a:t>
            </a:r>
            <a:r>
              <a:rPr lang="fr-FR" dirty="0" smtClean="0"/>
              <a:t> n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nodes</a:t>
            </a:r>
            <a:r>
              <a:rPr lang="fr-FR" dirty="0" smtClean="0"/>
              <a:t> (n = 302)</a:t>
            </a:r>
          </a:p>
          <a:p>
            <a:r>
              <a:rPr lang="fr-FR" b="1" dirty="0" smtClean="0"/>
              <a:t>	</a:t>
            </a:r>
            <a:r>
              <a:rPr lang="fr-FR" dirty="0" smtClean="0"/>
              <a:t>(1) </a:t>
            </a:r>
            <a:r>
              <a:rPr lang="fr-FR" dirty="0" err="1" smtClean="0"/>
              <a:t>Diameter</a:t>
            </a:r>
            <a:r>
              <a:rPr lang="fr-FR" dirty="0" smtClean="0"/>
              <a:t> of 6</a:t>
            </a:r>
          </a:p>
          <a:p>
            <a:r>
              <a:rPr lang="fr-FR" b="1" dirty="0" smtClean="0"/>
              <a:t>	</a:t>
            </a:r>
            <a:r>
              <a:rPr lang="fr-FR" dirty="0" smtClean="0"/>
              <a:t>(2) </a:t>
            </a:r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shortest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: 3.445</a:t>
            </a:r>
          </a:p>
          <a:p>
            <a:r>
              <a:rPr lang="fr-FR" dirty="0" smtClean="0"/>
              <a:t>	(3) </a:t>
            </a:r>
            <a:r>
              <a:rPr lang="fr-FR" dirty="0" err="1" smtClean="0"/>
              <a:t>Overall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 coefficient: 0.017</a:t>
            </a:r>
          </a:p>
          <a:p>
            <a:r>
              <a:rPr lang="fr-FR" b="1" dirty="0" smtClean="0"/>
              <a:t>	</a:t>
            </a:r>
            <a:r>
              <a:rPr lang="fr-FR" dirty="0" smtClean="0"/>
              <a:t>(3)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degrees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86" y="3373679"/>
            <a:ext cx="3376213" cy="33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3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xmlns="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563FBEE-9C71-480E-9FA1-36842A64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445" y="2347467"/>
            <a:ext cx="3403427" cy="23474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Graph with real geographical positions 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61" y="620804"/>
            <a:ext cx="6401482" cy="623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6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xmlns="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Centrality analysis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37524D8-937C-4AD8-89CE-618A9FFD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419225"/>
            <a:ext cx="3621513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Graph constructed based on traffic 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89" y="707504"/>
            <a:ext cx="7030084" cy="59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7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83DBEF31-D2C8-4551-9BC6-1AAE318C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CENTRALITY 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07" y="1295597"/>
            <a:ext cx="6077373" cy="4887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774" y="769660"/>
            <a:ext cx="5734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we say that the higher the traffic,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higher the centrality of the station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545" y="1924153"/>
            <a:ext cx="21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Degree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6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xmlns="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xmlns="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xmlns="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17">
            <a:extLst>
              <a:ext uri="{FF2B5EF4-FFF2-40B4-BE49-F238E27FC236}">
                <a16:creationId xmlns:a16="http://schemas.microsoft.com/office/drawing/2014/main" xmlns="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max_betweenness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4AD1B7-771D-4B11-9E45-312D3897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Centrality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9" y="820971"/>
            <a:ext cx="6427138" cy="5882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688" y="98773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</a:t>
            </a:r>
            <a:r>
              <a:rPr lang="en-US" dirty="0" err="1" smtClean="0"/>
              <a:t>Betweenneess</a:t>
            </a:r>
            <a:r>
              <a:rPr lang="en-US" dirty="0" smtClean="0"/>
              <a:t>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453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126</Words>
  <Application>Microsoft Macintosh PowerPoint</Application>
  <PresentationFormat>Custom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Dividende</vt:lpstr>
      <vt:lpstr>Étude du métro parisien </vt:lpstr>
      <vt:lpstr>Données</vt:lpstr>
      <vt:lpstr>Objectifs du projet : Analyser le graphe du métro parisien</vt:lpstr>
      <vt:lpstr>Représentation  des données </vt:lpstr>
      <vt:lpstr>First representation of the graph and comparison with a Graph of erdos renyi</vt:lpstr>
      <vt:lpstr>Graph with real geographical positions </vt:lpstr>
      <vt:lpstr>Graph constructed based on traffic </vt:lpstr>
      <vt:lpstr>CENTRALITY </vt:lpstr>
      <vt:lpstr>Centrality</vt:lpstr>
      <vt:lpstr>Centrality</vt:lpstr>
      <vt:lpstr>Another representation of the graph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</dc:title>
  <dc:creator>Abdessami Ghodbane</dc:creator>
  <cp:lastModifiedBy>user</cp:lastModifiedBy>
  <cp:revision>28</cp:revision>
  <dcterms:created xsi:type="dcterms:W3CDTF">2019-12-07T15:37:27Z</dcterms:created>
  <dcterms:modified xsi:type="dcterms:W3CDTF">2019-12-15T15:03:52Z</dcterms:modified>
</cp:coreProperties>
</file>