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13"/>
  </p:handoutMasterIdLst>
  <p:sldIdLst>
    <p:sldId id="256" r:id="rId3"/>
    <p:sldId id="261" r:id="rId4"/>
    <p:sldId id="262" r:id="rId5"/>
    <p:sldId id="263" r:id="rId6"/>
    <p:sldId id="264" r:id="rId7"/>
    <p:sldId id="257" r:id="rId8"/>
    <p:sldId id="258" r:id="rId9"/>
    <p:sldId id="259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6B95"/>
    <a:srgbClr val="F8BE42"/>
    <a:srgbClr val="DEA700"/>
    <a:srgbClr val="FFC101"/>
    <a:srgbClr val="CACAF4"/>
    <a:srgbClr val="7D7DA2"/>
    <a:srgbClr val="A8A8CB"/>
    <a:srgbClr val="9797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16T03:37:03"/>
    </inkml:context>
    <inkml:brush xml:id="br0">
      <inkml:brushProperty name="width" value="0.08819" units="cm"/>
      <inkml:brushProperty name="height" value="0.35278" units="cm"/>
      <inkml:brushProperty name="color" value="#9b59b6"/>
      <inkml:brushProperty name="tip" value="rectangle"/>
      <inkml:brushProperty name="rasterOp" value="maskPen"/>
      <inkml:brushProperty name="ignorePressure" value="0"/>
    </inkml:brush>
  </inkml:definitions>
  <inkml:trace contextRef="#ctx0" brushRef="#br0">4927.19 11108.4,'68'-119,"-51"102,51-102,-34 34,0 34,51-85,34-51,50-33,-118 152,119-119,136-85,-34 68,-153 136,-51 34,-17 0,34 0,238-136,-255 136,288-85,-271 85,-34 17,17 0,391-85,-391 102,34-17,238-51,-272 68,0-17,357-34,-357 51,-1 0,392-17,51 51,-442-17,238 17,0 17,-204-34,407 102,-441-102,340 85,-323-68,289 102,85 34,16 34,-424-187,0 17,34 0,221 85,-238-85,221 68,-221-85,-17 0,0-17,17 17,-17 0,407 0,-390-17,0-17,357-51,-51-34,-323 85,306-85,-255 51,323-153,-205 51,-135 68,187-136,0-34,-238 221,0-17,0 17,0 0,0-17,-17 18,221-375,-238 374,17 0,0 0,34-187,-34 170,0-119,0 136,-34-357,-51 170,51 187,0-17,0 17,-204-322,0 186,-153-17,323 170,17 17,-34-17,-271-51,305 68,-17 0,-374 34,374-34,-442 102,442-85,-17-17,-476 170,476-136,-475 136,492-153,-17 0,0 17,-544 101,561-118,-526 85,-35-34,544-51,-663 0,663-17,-577-51,577 34,-561-119,561 119,17 0,-476-254,476 237,17 0,-254-272,101 0,153 255,-17-51,-153-374,119-33,85 458,85-527,221 17,-272 527,-17-17,254-204,103 17,-340 204,17 17,459-169,-68 118,322 68,-67 170,-629-153,17 0,-51-1,442 137,33-68,-152-34,204 0,-102-34,-391-17,560-68,-526 51,425-102,-17-186,-188-52,-288 272,-17 51,0 17,102-357,-68 51,-51 289,0 0,-17-323,-85-135,85 458,0-17,-203-357,-86 34,272 340,0 0,-340-255,-102 85,17 102,69 102,356 0,0 0,-187 51,221-51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16T03:37:03"/>
    </inkml:context>
    <inkml:brush xml:id="br0">
      <inkml:brushProperty name="width" value="0.08819" units="cm"/>
      <inkml:brushProperty name="height" value="0.35278" units="cm"/>
      <inkml:brushProperty name="color" value="#9b59b6"/>
      <inkml:brushProperty name="tip" value="rectangle"/>
      <inkml:brushProperty name="rasterOp" value="maskPen"/>
      <inkml:brushProperty name="ignorePressure" value="0"/>
    </inkml:brush>
  </inkml:definitions>
  <inkml:trace contextRef="#ctx0" brushRef="#br0">-357.805 7814.19,'68'51,"0"0,-51-51,17 17,34 0,68 0,-17 0,-68-17,-17 0,85 0,34-17,-119 17,85-17,-17 0,-34 0,-17 17,-17-17,153 0,17-34,-170 51,169-51,-152 34,17 0,-34 0,187-68,-119 34,102-34,-102 34,0 17,204-136,-136 51,-85 51,136-102,-153 85,68-51,-1-17,1-34,-102 153,119-203,-136 203,85-187,-85 187,34-136,-17 17,0 68,0-153,-34 204,17-85,-17-34,0 119,0 0,0 0,-34-136,17 136,-17-136,-17 18,17 84,-51-51,68 102,0-17,-136-119,85 85,-68-34,1 51,50 17,68 34,-17-17,-34 17,-68 0,0 17,102 0,17-17,-51 17,34 0,17-17,0 17,-85 34,85-34,-51 68,51-68,-17 51,-17 17,0 34,0 67,51-169,-17 136,17-136,0 0,17 136,-17-119,0-17,0 0,34 119,34-17,-68-102,68 102,-51-102,34 51,34 17,-68-68,119 85,-85-68,85 51,-119-68,136 51,-119-51,170 51,-18-51,18 0,-153-17,119 0,-119 0,85 0,34-34,-102 34,-17-17,289-68,-153 34,17-34,-153 51,186-85,-101 51,-85 34,-17 17,187-136,-187 119,153-136,-34 0,-136 153,-17-17,136-187,-136 187,17 0,17-169,-17-137,-51 153,17 136,-68-187,68 187,0 34,-85-204,34 85,-102-119,51 85,17 35,68 101,17 17,-187-255,85 102,35 34,67 102,0-17,0 17,-68-221,68 51,17 34,34-85,-17 204,0 0,135-288,-118 288,170-170,102 34,-85 102,0 51,119 34,-153 17,-68 17,-102-34,0 0,0 17,-17 17,0-34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16T03:37:03"/>
    </inkml:context>
    <inkml:brush xml:id="br0">
      <inkml:brushProperty name="width" value="0.08819" units="cm"/>
      <inkml:brushProperty name="height" value="0.35278" units="cm"/>
      <inkml:brushProperty name="color" value="#9b59b6"/>
      <inkml:brushProperty name="tip" value="rectangle"/>
      <inkml:brushProperty name="rasterOp" value="maskPen"/>
      <inkml:brushProperty name="ignorePressure" value="0"/>
    </inkml:brush>
  </inkml:definitions>
  <inkml:trace contextRef="#ctx0" brushRef="#br0">11375.7 11110.2,'0'-85,"0"51,0 17,0-17,170-629,-119 510,51-67,-51 135,119-255,-119 272,0-17,0 0,153-204,-34 102,51-17,-154 153,341-238,51 69,-357 169,0 17,-17 0,306-51,-85 34,-205 34,1 0,595-17,-578 34,0 0,544 68,-561-51,16 17,-16-17,0 0,425 119,68 50,-510-152,0 0,187 102,-204-102,-1 0,154 102,-136-68,102 85,-51-51,-51-34,-17 0,-51-34,102 85,0 0,-51-34,-17-34,-51-34,17 0,-17 0,0 0,0-17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16T03:37:03"/>
    </inkml:context>
    <inkml:brush xml:id="br0">
      <inkml:brushProperty name="width" value="0.08819" units="cm"/>
      <inkml:brushProperty name="height" value="0.35278" units="cm"/>
      <inkml:brushProperty name="color" value="#9b59b6"/>
      <inkml:brushProperty name="tip" value="rectangle"/>
      <inkml:brushProperty name="rasterOp" value="maskPen"/>
      <inkml:brushProperty name="ignorePressure" value="0"/>
    </inkml:brush>
  </inkml:definitions>
  <inkml:trace contextRef="#ctx0" brushRef="#br0">18155.7 2478.19,'-85'-68,"-221"34,289 51,-68 0,-34 17,68 0,-102 68,68-17,68-68,0 0,-34 85,-17 51,68 0,0-136,0 17,0-17,17 17,0 51,0-68,34 68,-34-68,0 0,34 51,17-34,17 17,-68-34,17 0,-17-17,136 34,-119-34,153-17,-34-17,0-51,-51 0,-68 34,17-68,-34 102,0-119,-17 119,0-51,0 51,0-102,0 102,-17 0,-17-119,34 119,-51-51,0 0,34 51,0 0,-136-85,102 68,17 34,17 0,-102 17,102-17,17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16T03:37:03"/>
    </inkml:context>
    <inkml:brush xml:id="br0">
      <inkml:brushProperty name="width" value="0.08819" units="cm"/>
      <inkml:brushProperty name="height" value="0.35278" units="cm"/>
      <inkml:brushProperty name="color" value="#9b59b6"/>
      <inkml:brushProperty name="tip" value="rectangle"/>
      <inkml:brushProperty name="rasterOp" value="maskPen"/>
      <inkml:brushProperty name="ignorePressure" value="0"/>
    </inkml:brush>
  </inkml:definitions>
  <inkml:trace contextRef="#ctx0" brushRef="#br0">6652.69 5588.19,'-170'34,"119"0,-306 306,340-323,0 17,17-17,-17 17,0-1,17 1,-17-17,17 17,0 0,-17 34,17-51,0 0,17 17,-17-17,34 119,-17-119,51 85,-51-85,34 51,17 0,85 34,0-34,0-34,0-34,-119 0,152-34,-67 0,0-34,-102 51,102-68,-85 51,-17 17,0 0,17-17,-17 17,0 0,17-51,0 0,-17 51,0-68,-17 17,0 17,0 0,-17-34,17 68,-68-152,-17 33,34 68,-17 17,34 17,-85-34,102 68,-68-34,34 34,-51-17,85 0,0 17,-118-17,118 17,-51 0,-51 17,-136 187,255-204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16T03:37:03"/>
    </inkml:context>
    <inkml:brush xml:id="br0">
      <inkml:brushProperty name="width" value="0.08819" units="cm"/>
      <inkml:brushProperty name="height" value="0.35278" units="cm"/>
      <inkml:brushProperty name="color" value="#9b59b6"/>
      <inkml:brushProperty name="tip" value="rectangle"/>
      <inkml:brushProperty name="rasterOp" value="maskPen"/>
      <inkml:brushProperty name="ignorePressure" value="0"/>
    </inkml:brush>
  </inkml:definitions>
  <inkml:trace contextRef="#ctx0" brushRef="#br0">2999.69 9139.19,'-102'51,"-68"272,153-289,17 0,0 0,-17 0,17-17,0 17,-17 0,17 0,0-17,0 17,0 34,0-17,17-1,-17-16,0 0,34 34,-34-51,85 119,0-34,0-51,0-17,16 0,-67-34,102 17,-102-17,85 0,-85-17,51 0,-51 17,136-68,-136 51,85-51,-85 51,51-51,-51 51,85-119,-17 1,-68 67,-34 17,17 34,-17 0,0 0,-34-119,17 51,0 68,0-51,-34-17,17 34,17 17,0 17,0 0,-102-102,102 119,0-17,-17-17,-17 17,34 0,-102-17,-17 0,119 34,-68-17,-17 17,85 0,-119 17,68 0,51-17,-68 34,68-17,-84 34,-1 51,34 0,34-51,34-51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16T03:37:03"/>
    </inkml:context>
    <inkml:brush xml:id="br0">
      <inkml:brushProperty name="width" value="0.08819" units="cm"/>
      <inkml:brushProperty name="height" value="0.35278" units="cm"/>
      <inkml:brushProperty name="color" value="#9b59b6"/>
      <inkml:brushProperty name="tip" value="rectangle"/>
      <inkml:brushProperty name="rasterOp" value="maskPen"/>
      <inkml:brushProperty name="ignorePressure" value="0"/>
    </inkml:brush>
  </inkml:definitions>
  <inkml:trace contextRef="#ctx0" brushRef="#br0">1299.69 4687.19,'-119'68,"102"-68,-67 187,84-170,0 0,0 0,0 0,17 17,-17-17,17 0,-17 0,0 0,50 51,-33-51,17 0,-17 0,17 0,-17-17,68 17,-51-34,0 17,0 0,0-17,34-17,-17 0,-34 17,0 0,-17 0,17 17,0-51,0 17,-17 0,17 0,-17-17,0 34,0-34,-17 0,0 34,-17-34,17 51,-17-34,17 34,17-17,-34 0,17 0,0 17,0-17,0 17,-17-17,0 17,17-17,0 17,-51 17,0 34,51-34,17-17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16T03:37:03"/>
    </inkml:context>
    <inkml:brush xml:id="br0">
      <inkml:brushProperty name="width" value="0.08819" units="cm"/>
      <inkml:brushProperty name="height" value="0.35278" units="cm"/>
      <inkml:brushProperty name="color" value="#9b59b6"/>
      <inkml:brushProperty name="tip" value="rectangle"/>
      <inkml:brushProperty name="rasterOp" value="maskPen"/>
      <inkml:brushProperty name="ignorePressure" value="0"/>
    </inkml:brush>
  </inkml:definitions>
  <inkml:trace contextRef="#ctx0" brushRef="#br0">11851.7 7389.19,'-153'51,"136"-34,-51 170,68-170,0 0,0 0,0 17,17-17,0 17,0-17,34 51,34-34,0 0,-68-34,-17 17,51-17,-34 0,51-17,-51 17,0 0,0 0,34-17,-34 17,-17-17,17 17,0-17,0 0,0 17,0-34,0 34,17-51,-34 34,34-34,-17 0,-17 17,0 17,0-34,-17 0,0 17,-17 0,34 17,-17 0,0 0,0 0,-17 0,34 0,-17 17,-17-17,17 17,0-17,-17 17,-17-17,17 17,0 0,17 0,-51 17,51-17,0 0,-34 34,0 17,-17 17,34-17,34-51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customXml" Target="../ink/ink5.xml"/><Relationship Id="rId8" Type="http://schemas.openxmlformats.org/officeDocument/2006/relationships/image" Target="../media/image5.png"/><Relationship Id="rId7" Type="http://schemas.openxmlformats.org/officeDocument/2006/relationships/customXml" Target="../ink/ink4.xml"/><Relationship Id="rId6" Type="http://schemas.openxmlformats.org/officeDocument/2006/relationships/image" Target="../media/image4.png"/><Relationship Id="rId5" Type="http://schemas.openxmlformats.org/officeDocument/2006/relationships/customXml" Target="../ink/ink3.xml"/><Relationship Id="rId4" Type="http://schemas.openxmlformats.org/officeDocument/2006/relationships/image" Target="../media/image3.png"/><Relationship Id="rId3" Type="http://schemas.openxmlformats.org/officeDocument/2006/relationships/customXml" Target="../ink/ink2.xml"/><Relationship Id="rId2" Type="http://schemas.openxmlformats.org/officeDocument/2006/relationships/image" Target="../media/image2.png"/><Relationship Id="rId17" Type="http://schemas.openxmlformats.org/officeDocument/2006/relationships/slideLayout" Target="../slideLayouts/slideLayout4.xml"/><Relationship Id="rId16" Type="http://schemas.openxmlformats.org/officeDocument/2006/relationships/image" Target="../media/image9.png"/><Relationship Id="rId15" Type="http://schemas.openxmlformats.org/officeDocument/2006/relationships/customXml" Target="../ink/ink8.xml"/><Relationship Id="rId14" Type="http://schemas.openxmlformats.org/officeDocument/2006/relationships/image" Target="../media/image8.png"/><Relationship Id="rId13" Type="http://schemas.openxmlformats.org/officeDocument/2006/relationships/customXml" Target="../ink/ink7.xml"/><Relationship Id="rId12" Type="http://schemas.openxmlformats.org/officeDocument/2006/relationships/image" Target="../media/image7.png"/><Relationship Id="rId11" Type="http://schemas.openxmlformats.org/officeDocument/2006/relationships/customXml" Target="../ink/ink6.xml"/><Relationship Id="rId10" Type="http://schemas.openxmlformats.org/officeDocument/2006/relationships/image" Target="../media/image6.png"/><Relationship Id="rId1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7955" y="1782763"/>
            <a:ext cx="9144000" cy="2387600"/>
          </a:xfrm>
        </p:spPr>
        <p:txBody>
          <a:bodyPr/>
          <a:lstStyle/>
          <a:p>
            <a:r>
              <a:rPr lang="en-US" dirty="0"/>
              <a:t>-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ptx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bg-BG" altLang="en-US" sz="6600">
              <a:latin typeface="Sylfaen" panose="010A0502050306030303" charset="0"/>
              <a:cs typeface="Sylfaen" panose="010A0502050306030303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245870" y="461010"/>
            <a:ext cx="969962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bg-BG" altLang="en-US" sz="8800">
                <a:solidFill>
                  <a:schemeClr val="tx1">
                    <a:lumMod val="85000"/>
                    <a:lumOff val="15000"/>
                  </a:schemeClr>
                </a:solidFill>
                <a:latin typeface="Sylfaen" panose="010A0502050306030303" charset="0"/>
                <a:cs typeface="Sylfaen" panose="010A0502050306030303" charset="0"/>
              </a:rPr>
              <a:t>Благодарим!</a:t>
            </a:r>
            <a:endParaRPr lang="bg-BG" altLang="en-US" sz="8800">
              <a:solidFill>
                <a:schemeClr val="tx1">
                  <a:lumMod val="85000"/>
                  <a:lumOff val="15000"/>
                </a:schemeClr>
              </a:solidFill>
              <a:latin typeface="Sylfaen" panose="010A0502050306030303" charset="0"/>
              <a:cs typeface="Sylfaen" panose="010A0502050306030303" charset="0"/>
            </a:endParaRPr>
          </a:p>
        </p:txBody>
      </p:sp>
      <p:sp>
        <p:nvSpPr>
          <p:cNvPr id="9" name="Content Placeholder 8"/>
          <p:cNvSpPr/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10" name="Content Placeholder 9" descr="endscreen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-1427480" y="0"/>
            <a:ext cx="13619480" cy="697166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2024380" y="100965"/>
            <a:ext cx="671576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bg-BG" altLang="en-US" sz="6600">
                <a:solidFill>
                  <a:srgbClr val="6B6B95"/>
                </a:solidFill>
                <a:latin typeface="Sylfaen" panose="010A0502050306030303" charset="0"/>
                <a:cs typeface="Sylfaen" panose="010A0502050306030303" charset="0"/>
              </a:rPr>
              <a:t>Благодарим!</a:t>
            </a:r>
            <a:endParaRPr lang="bg-BG" altLang="en-US" sz="6600">
              <a:solidFill>
                <a:srgbClr val="6B6B95"/>
              </a:solidFill>
              <a:latin typeface="Sylfaen" panose="010A0502050306030303" charset="0"/>
              <a:cs typeface="Sylfaen" panose="010A0502050306030303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Rounded Rectangle 10"/>
          <p:cNvSpPr/>
          <p:nvPr/>
        </p:nvSpPr>
        <p:spPr>
          <a:xfrm>
            <a:off x="5817235" y="1884680"/>
            <a:ext cx="5524500" cy="24060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14680" y="4182745"/>
            <a:ext cx="4520565" cy="2136140"/>
          </a:xfrm>
          <a:prstGeom prst="roundRect">
            <a:avLst/>
          </a:prstGeom>
          <a:solidFill>
            <a:srgbClr val="F8B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470" y="344170"/>
            <a:ext cx="11841480" cy="2037715"/>
          </a:xfrm>
        </p:spPr>
        <p:txBody>
          <a:bodyPr>
            <a:noAutofit/>
          </a:bodyPr>
          <a:p>
            <a:r>
              <a:rPr lang="bg-BG" altLang="en-US" sz="6600">
                <a:latin typeface="Sylfaen" panose="010A0502050306030303" charset="0"/>
                <a:cs typeface="Sylfaen" panose="010A0502050306030303" charset="0"/>
              </a:rPr>
              <a:t>Проблемът и настоящите решения</a:t>
            </a:r>
            <a:endParaRPr lang="bg-BG" altLang="en-US" sz="6600">
              <a:latin typeface="Sylfaen" panose="010A0502050306030303" charset="0"/>
              <a:cs typeface="Sylfaen" panose="010A05020503060303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8730" y="4685030"/>
            <a:ext cx="5181600" cy="1828165"/>
          </a:xfrm>
        </p:spPr>
        <p:txBody>
          <a:bodyPr/>
          <a:p>
            <a:r>
              <a:rPr lang="bg-BG" altLang="en-US">
                <a:latin typeface="Sylfaen" panose="010A0502050306030303" charset="0"/>
                <a:cs typeface="Sylfaen" panose="010A0502050306030303" charset="0"/>
              </a:rPr>
              <a:t>Трудностите в програмирането </a:t>
            </a:r>
            <a:endParaRPr lang="bg-BG" altLang="en-US">
              <a:latin typeface="Sylfaen" panose="010A0502050306030303" charset="0"/>
              <a:cs typeface="Sylfaen" panose="010A0502050306030303" charset="0"/>
            </a:endParaRPr>
          </a:p>
        </p:txBody>
      </p:sp>
      <p:sp>
        <p:nvSpPr>
          <p:cNvPr id="6" name="Content Placeholder 5"/>
          <p:cNvSpPr/>
          <p:nvPr>
            <p:ph sz="half" idx="2"/>
          </p:nvPr>
        </p:nvSpPr>
        <p:spPr>
          <a:xfrm>
            <a:off x="6073775" y="2592070"/>
            <a:ext cx="5181600" cy="3726815"/>
          </a:xfrm>
        </p:spPr>
        <p:txBody>
          <a:bodyPr/>
          <a:p>
            <a:r>
              <a:rPr lang="bg-BG" altLang="en-US">
                <a:latin typeface="Sylfaen" panose="010A0502050306030303" charset="0"/>
                <a:cs typeface="Sylfaen" panose="010A0502050306030303" charset="0"/>
                <a:sym typeface="+mn-ea"/>
              </a:rPr>
              <a:t>Подобряването на начините на обучение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13" name="Ink 12"/>
              <p14:cNvContentPartPr/>
              <p14:nvPr/>
            </p14:nvContentPartPr>
            <p14:xfrm>
              <a:off x="3129280" y="-692785"/>
              <a:ext cx="8470265" cy="7747635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"/>
            </p:blipFill>
            <p:spPr>
              <a:xfrm>
                <a:off x="3129280" y="-692785"/>
                <a:ext cx="8470265" cy="7747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14" name="Ink 13"/>
              <p14:cNvContentPartPr/>
              <p14:nvPr/>
            </p14:nvContentPartPr>
            <p14:xfrm>
              <a:off x="-226695" y="-248920"/>
              <a:ext cx="4748530" cy="532003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4"/>
            </p:blipFill>
            <p:spPr>
              <a:xfrm>
                <a:off x="-226695" y="-248920"/>
                <a:ext cx="4748530" cy="53200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16" name="Ink 15"/>
              <p14:cNvContentPartPr/>
              <p14:nvPr/>
            </p14:nvContentPartPr>
            <p14:xfrm>
              <a:off x="7223760" y="4876165"/>
              <a:ext cx="5276850" cy="2179955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6"/>
            </p:blipFill>
            <p:spPr>
              <a:xfrm>
                <a:off x="7223760" y="4876165"/>
                <a:ext cx="5276850" cy="2179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9" name="Ink 18"/>
              <p14:cNvContentPartPr/>
              <p14:nvPr/>
            </p14:nvContentPartPr>
            <p14:xfrm>
              <a:off x="10859770" y="1509395"/>
              <a:ext cx="831850" cy="81026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8"/>
            </p:blipFill>
            <p:spPr>
              <a:xfrm>
                <a:off x="10859770" y="1509395"/>
                <a:ext cx="831850" cy="8102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22" name="Ink 21"/>
              <p14:cNvContentPartPr/>
              <p14:nvPr/>
            </p14:nvContentPartPr>
            <p14:xfrm>
              <a:off x="3792855" y="3505835"/>
              <a:ext cx="1090295" cy="94996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10"/>
            </p:blipFill>
            <p:spPr>
              <a:xfrm>
                <a:off x="3792855" y="3505835"/>
                <a:ext cx="1090295" cy="949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24" name="Ink 23"/>
              <p14:cNvContentPartPr/>
              <p14:nvPr/>
            </p14:nvContentPartPr>
            <p14:xfrm>
              <a:off x="1699895" y="5706745"/>
              <a:ext cx="1090295" cy="97155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12"/>
            </p:blipFill>
            <p:spPr>
              <a:xfrm>
                <a:off x="1699895" y="5706745"/>
                <a:ext cx="1090295" cy="971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26" name="Ink 25"/>
              <p14:cNvContentPartPr/>
              <p14:nvPr/>
            </p14:nvContentPartPr>
            <p14:xfrm>
              <a:off x="685800" y="2912110"/>
              <a:ext cx="410210" cy="432435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14"/>
            </p:blipFill>
            <p:spPr>
              <a:xfrm>
                <a:off x="685800" y="2912110"/>
                <a:ext cx="410210" cy="432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30" name="Ink 29"/>
              <p14:cNvContentPartPr/>
              <p14:nvPr/>
            </p14:nvContentPartPr>
            <p14:xfrm>
              <a:off x="7374890" y="4627880"/>
              <a:ext cx="464820" cy="421640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16"/>
            </p:blipFill>
            <p:spPr>
              <a:xfrm>
                <a:off x="7374890" y="4627880"/>
                <a:ext cx="464820" cy="42164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Oval 17"/>
          <p:cNvSpPr/>
          <p:nvPr/>
        </p:nvSpPr>
        <p:spPr>
          <a:xfrm>
            <a:off x="3188970" y="-704215"/>
            <a:ext cx="3894455" cy="38836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326380" y="2301240"/>
            <a:ext cx="1036320" cy="10464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17525" y="4207510"/>
            <a:ext cx="3894455" cy="38836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bg-BG" altLang="en-US" sz="6600">
                <a:latin typeface="Sylfaen" panose="010A0502050306030303" charset="0"/>
                <a:cs typeface="Sylfaen" panose="010A0502050306030303" charset="0"/>
              </a:rPr>
              <a:t>Цел на проекта</a:t>
            </a:r>
            <a:endParaRPr lang="bg-BG" altLang="en-US" sz="6600">
              <a:latin typeface="Sylfaen" panose="010A0502050306030303" charset="0"/>
              <a:cs typeface="Sylfaen" panose="010A05020503060303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5390" y="2182495"/>
            <a:ext cx="4871085" cy="3575685"/>
          </a:xfrm>
        </p:spPr>
        <p:txBody>
          <a:bodyPr/>
          <a:p>
            <a:r>
              <a:rPr lang="bg-BG" altLang="en-US">
                <a:latin typeface="Sylfaen" panose="010A0502050306030303" charset="0"/>
                <a:cs typeface="Sylfaen" panose="010A0502050306030303" charset="0"/>
              </a:rPr>
              <a:t>Да мотивира младите към насочване в тази невероятна сфера </a:t>
            </a:r>
            <a:endParaRPr lang="bg-BG" altLang="en-US">
              <a:latin typeface="Sylfaen" panose="010A0502050306030303" charset="0"/>
              <a:cs typeface="Sylfaen" panose="010A0502050306030303" charset="0"/>
            </a:endParaRPr>
          </a:p>
          <a:p>
            <a:r>
              <a:rPr lang="bg-BG" altLang="en-US">
                <a:latin typeface="Sylfaen" panose="010A0502050306030303" charset="0"/>
                <a:cs typeface="Sylfaen" panose="010A0502050306030303" charset="0"/>
              </a:rPr>
              <a:t>Получаване на нови знания</a:t>
            </a:r>
            <a:endParaRPr lang="bg-BG" altLang="en-US">
              <a:latin typeface="Sylfaen" panose="010A0502050306030303" charset="0"/>
              <a:cs typeface="Sylfaen" panose="010A0502050306030303" charset="0"/>
            </a:endParaRPr>
          </a:p>
          <a:p>
            <a:r>
              <a:rPr lang="bg-BG" altLang="en-US">
                <a:latin typeface="Sylfaen" panose="010A0502050306030303" charset="0"/>
                <a:cs typeface="Sylfaen" panose="010A0502050306030303" charset="0"/>
              </a:rPr>
              <a:t>Интерактивен начин на учене</a:t>
            </a:r>
            <a:endParaRPr lang="bg-BG" altLang="en-US">
              <a:latin typeface="Sylfaen" panose="010A0502050306030303" charset="0"/>
              <a:cs typeface="Sylfaen" panose="010A0502050306030303" charset="0"/>
            </a:endParaRPr>
          </a:p>
          <a:p>
            <a:r>
              <a:rPr lang="bg-BG" altLang="en-US">
                <a:latin typeface="Sylfaen" panose="010A0502050306030303" charset="0"/>
                <a:cs typeface="Sylfaen" panose="010A0502050306030303" charset="0"/>
              </a:rPr>
              <a:t>Забавление и развлечение</a:t>
            </a:r>
            <a:endParaRPr lang="bg-BG" altLang="en-US">
              <a:latin typeface="Sylfaen" panose="010A0502050306030303" charset="0"/>
              <a:cs typeface="Sylfaen" panose="010A0502050306030303" charset="0"/>
            </a:endParaRPr>
          </a:p>
          <a:p>
            <a:endParaRPr lang="bg-BG" altLang="en-US">
              <a:latin typeface="Sylfaen" panose="010A0502050306030303" charset="0"/>
              <a:cs typeface="Sylfaen" panose="010A0502050306030303" charset="0"/>
            </a:endParaRPr>
          </a:p>
        </p:txBody>
      </p:sp>
      <p:pic>
        <p:nvPicPr>
          <p:cNvPr id="10" name="Content Placeholder 9" descr="Screenshot 2024-03-15 192948"/>
          <p:cNvPicPr>
            <a:picLocks noChangeAspect="1"/>
          </p:cNvPicPr>
          <p:nvPr>
            <p:ph sz="half" idx="2"/>
          </p:nvPr>
        </p:nvPicPr>
        <p:blipFill>
          <a:blip r:embed="rId1"/>
          <a:srcRect l="45809"/>
          <a:stretch>
            <a:fillRect/>
          </a:stretch>
        </p:blipFill>
        <p:spPr>
          <a:xfrm>
            <a:off x="7261860" y="976630"/>
            <a:ext cx="3703320" cy="5323205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-247015" y="1993265"/>
            <a:ext cx="12891770" cy="5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8394700" y="-777875"/>
            <a:ext cx="0" cy="7863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9840595" y="-1078865"/>
            <a:ext cx="21590" cy="8188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-473710" y="3441700"/>
            <a:ext cx="13206095" cy="32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-236220" y="4897755"/>
            <a:ext cx="12763500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462655" y="5643245"/>
            <a:ext cx="1036320" cy="10464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Oval 18"/>
          <p:cNvSpPr/>
          <p:nvPr/>
        </p:nvSpPr>
        <p:spPr>
          <a:xfrm>
            <a:off x="267335" y="-584835"/>
            <a:ext cx="3246755" cy="3225800"/>
          </a:xfrm>
          <a:prstGeom prst="ellipse">
            <a:avLst/>
          </a:prstGeom>
          <a:solidFill>
            <a:srgbClr val="7D7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927735" y="2063115"/>
            <a:ext cx="9591675" cy="1996440"/>
          </a:xfrm>
          <a:prstGeom prst="roundRect">
            <a:avLst/>
          </a:prstGeom>
          <a:solidFill>
            <a:srgbClr val="A8A8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bg-BG" altLang="en-US" sz="6600">
                <a:latin typeface="Sylfaen" panose="010A0502050306030303" charset="0"/>
                <a:cs typeface="Sylfaen" panose="010A0502050306030303" charset="0"/>
              </a:rPr>
              <a:t>Нашето решение</a:t>
            </a:r>
            <a:endParaRPr lang="bg-BG" altLang="en-US" sz="6600">
              <a:latin typeface="Sylfaen" panose="010A0502050306030303" charset="0"/>
              <a:cs typeface="Sylfaen" panose="010A0502050306030303" charset="0"/>
            </a:endParaRPr>
          </a:p>
        </p:txBody>
      </p:sp>
      <p:pic>
        <p:nvPicPr>
          <p:cNvPr id="5" name="Content Placeholder 4" descr="player_default"/>
          <p:cNvPicPr>
            <a:picLocks noChangeAspect="1"/>
          </p:cNvPicPr>
          <p:nvPr>
            <p:ph sz="half" idx="1"/>
          </p:nvPr>
        </p:nvPicPr>
        <p:blipFill>
          <a:blip r:embed="rId1"/>
          <a:srcRect r="45994" b="40479"/>
          <a:stretch>
            <a:fillRect/>
          </a:stretch>
        </p:blipFill>
        <p:spPr>
          <a:xfrm>
            <a:off x="2014220" y="4298950"/>
            <a:ext cx="2320925" cy="2558415"/>
          </a:xfrm>
          <a:prstGeom prst="rect">
            <a:avLst/>
          </a:prstGeom>
        </p:spPr>
      </p:pic>
      <p:pic>
        <p:nvPicPr>
          <p:cNvPr id="6" name="Content Placeholder 5" descr="player1"/>
          <p:cNvPicPr>
            <a:picLocks noChangeAspect="1"/>
          </p:cNvPicPr>
          <p:nvPr>
            <p:ph sz="half" idx="2"/>
          </p:nvPr>
        </p:nvPicPr>
        <p:blipFill>
          <a:blip r:embed="rId2"/>
          <a:srcRect l="1684" t="13906" r="83408" b="60061"/>
          <a:stretch>
            <a:fillRect/>
          </a:stretch>
        </p:blipFill>
        <p:spPr>
          <a:xfrm>
            <a:off x="3641090" y="4431665"/>
            <a:ext cx="1529080" cy="2670175"/>
          </a:xfrm>
          <a:prstGeom prst="rect">
            <a:avLst/>
          </a:prstGeom>
        </p:spPr>
      </p:pic>
      <p:pic>
        <p:nvPicPr>
          <p:cNvPr id="7" name="Picture 6" descr="player2"/>
          <p:cNvPicPr>
            <a:picLocks noChangeAspect="1"/>
          </p:cNvPicPr>
          <p:nvPr/>
        </p:nvPicPr>
        <p:blipFill>
          <a:blip r:embed="rId3"/>
          <a:srcRect l="1988" t="16676" r="84264" b="64352"/>
          <a:stretch>
            <a:fillRect/>
          </a:stretch>
        </p:blipFill>
        <p:spPr>
          <a:xfrm>
            <a:off x="5008245" y="4736465"/>
            <a:ext cx="1356360" cy="1871980"/>
          </a:xfrm>
          <a:prstGeom prst="rect">
            <a:avLst/>
          </a:prstGeom>
        </p:spPr>
      </p:pic>
      <p:pic>
        <p:nvPicPr>
          <p:cNvPr id="8" name="Picture 7" descr="player3"/>
          <p:cNvPicPr>
            <a:picLocks noChangeAspect="1"/>
          </p:cNvPicPr>
          <p:nvPr/>
        </p:nvPicPr>
        <p:blipFill>
          <a:blip r:embed="rId4"/>
          <a:srcRect l="2324" t="15509" r="83204" b="64194"/>
          <a:stretch>
            <a:fillRect/>
          </a:stretch>
        </p:blipFill>
        <p:spPr>
          <a:xfrm>
            <a:off x="6213475" y="4660900"/>
            <a:ext cx="1367155" cy="1918335"/>
          </a:xfrm>
          <a:prstGeom prst="rect">
            <a:avLst/>
          </a:prstGeom>
        </p:spPr>
      </p:pic>
      <p:pic>
        <p:nvPicPr>
          <p:cNvPr id="9" name="Picture 8" descr="player4"/>
          <p:cNvPicPr>
            <a:picLocks noChangeAspect="1"/>
          </p:cNvPicPr>
          <p:nvPr/>
        </p:nvPicPr>
        <p:blipFill>
          <a:blip r:embed="rId5"/>
          <a:srcRect l="3583" t="14565" r="83361" b="64667"/>
          <a:stretch>
            <a:fillRect/>
          </a:stretch>
        </p:blipFill>
        <p:spPr>
          <a:xfrm>
            <a:off x="7419340" y="4578350"/>
            <a:ext cx="1257300" cy="200088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690245" y="1937385"/>
            <a:ext cx="4196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endParaRPr lang="bg-BG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1316355" y="2303145"/>
            <a:ext cx="842264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altLang="en-US" sz="2800">
                <a:latin typeface="Sylfaen" panose="010A0502050306030303" charset="0"/>
                <a:cs typeface="Sylfaen" panose="010A0502050306030303" charset="0"/>
              </a:rPr>
              <a:t>Развиване на интересна история в игра за ума</a:t>
            </a:r>
            <a:endParaRPr lang="bg-BG" altLang="en-US" sz="2800">
              <a:latin typeface="Sylfaen" panose="010A0502050306030303" charset="0"/>
              <a:cs typeface="Sylfaen" panose="010A05020503060303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altLang="en-US" sz="2800">
                <a:latin typeface="Sylfaen" panose="010A0502050306030303" charset="0"/>
                <a:cs typeface="Sylfaen" panose="010A0502050306030303" charset="0"/>
              </a:rPr>
              <a:t>Даване на възможност на играча да се потопи в мислене и прелестен друг свят</a:t>
            </a:r>
            <a:endParaRPr lang="bg-BG" altLang="en-US" sz="2800">
              <a:latin typeface="Sylfaen" panose="010A0502050306030303" charset="0"/>
              <a:cs typeface="Sylfaen" panose="010A0502050306030303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9020175" y="3286125"/>
            <a:ext cx="2847975" cy="2891155"/>
          </a:xfrm>
          <a:prstGeom prst="ellipse">
            <a:avLst/>
          </a:prstGeom>
          <a:solidFill>
            <a:srgbClr val="7D7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Oval 6"/>
          <p:cNvSpPr/>
          <p:nvPr/>
        </p:nvSpPr>
        <p:spPr>
          <a:xfrm>
            <a:off x="2837180" y="-821055"/>
            <a:ext cx="3917950" cy="39243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55130" y="2618105"/>
            <a:ext cx="5566410" cy="50996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170" y="278130"/>
            <a:ext cx="8962390" cy="1325880"/>
          </a:xfrm>
        </p:spPr>
        <p:txBody>
          <a:bodyPr/>
          <a:p>
            <a:pPr algn="ctr"/>
            <a:r>
              <a:rPr lang="bg-BG" altLang="en-US" sz="6600">
                <a:latin typeface="Sylfaen" panose="010A0502050306030303" charset="0"/>
                <a:cs typeface="Sylfaen" panose="010A0502050306030303" charset="0"/>
              </a:rPr>
              <a:t>Как работи проекта?</a:t>
            </a:r>
            <a:endParaRPr lang="bg-BG" altLang="en-US" sz="6600">
              <a:latin typeface="Sylfaen" panose="010A0502050306030303" charset="0"/>
              <a:cs typeface="Sylfaen" panose="010A05020503060303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6495" y="2047240"/>
            <a:ext cx="5181600" cy="4351338"/>
          </a:xfrm>
        </p:spPr>
        <p:txBody>
          <a:bodyPr/>
          <a:p>
            <a:r>
              <a:rPr lang="bg-BG" altLang="en-US">
                <a:latin typeface="Sylfaen" panose="010A0502050306030303" charset="0"/>
                <a:cs typeface="Sylfaen" panose="010A0502050306030303" charset="0"/>
              </a:rPr>
              <a:t>Усъщестяването на нашата игра става чрез молитва над кода</a:t>
            </a:r>
            <a:endParaRPr lang="bg-BG" altLang="en-US">
              <a:latin typeface="Sylfaen" panose="010A0502050306030303" charset="0"/>
              <a:cs typeface="Sylfaen" panose="010A0502050306030303" charset="0"/>
            </a:endParaRPr>
          </a:p>
          <a:p>
            <a:r>
              <a:rPr lang="bg-BG" altLang="en-US">
                <a:latin typeface="Sylfaen" panose="010A0502050306030303" charset="0"/>
                <a:cs typeface="Sylfaen" panose="010A0502050306030303" charset="0"/>
              </a:rPr>
              <a:t>Всеки пиксел е изключително внимателно подбран и поставен </a:t>
            </a:r>
            <a:endParaRPr lang="bg-BG" altLang="en-US">
              <a:latin typeface="Sylfaen" panose="010A0502050306030303" charset="0"/>
              <a:cs typeface="Sylfaen" panose="010A0502050306030303" charset="0"/>
            </a:endParaRPr>
          </a:p>
          <a:p>
            <a:endParaRPr lang="bg-BG" altLang="en-US">
              <a:latin typeface="Sylfaen" panose="010A0502050306030303" charset="0"/>
              <a:cs typeface="Sylfaen" panose="010A0502050306030303" charset="0"/>
            </a:endParaRPr>
          </a:p>
        </p:txBody>
      </p:sp>
      <p:pic>
        <p:nvPicPr>
          <p:cNvPr id="5" name="Content Placeholder 4" descr="maze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20115" y="2047240"/>
            <a:ext cx="435165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bg-BG" altLang="en-US" sz="6600">
                <a:latin typeface="Sylfaen" panose="010A0502050306030303" charset="0"/>
                <a:cs typeface="Sylfaen" panose="010A0502050306030303" charset="0"/>
              </a:rPr>
              <a:t>Технологии</a:t>
            </a:r>
            <a:endParaRPr lang="bg-BG" altLang="en-US" sz="6600">
              <a:latin typeface="Sylfaen" panose="010A0502050306030303" charset="0"/>
              <a:cs typeface="Sylfaen" panose="010A05020503060303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6260" y="1605915"/>
            <a:ext cx="5504180" cy="3276600"/>
          </a:xfrm>
        </p:spPr>
        <p:txBody>
          <a:bodyPr>
            <a:normAutofit lnSpcReduction="10000"/>
          </a:bodyPr>
          <a:p>
            <a:r>
              <a:rPr lang="en-US">
                <a:latin typeface="Sylfaen" panose="010A0502050306030303" charset="0"/>
                <a:cs typeface="Sylfaen" panose="010A0502050306030303" charset="0"/>
              </a:rPr>
              <a:t>Python</a:t>
            </a:r>
            <a:endParaRPr lang="en-US">
              <a:latin typeface="Sylfaen" panose="010A0502050306030303" charset="0"/>
              <a:cs typeface="Sylfaen" panose="010A0502050306030303" charset="0"/>
            </a:endParaRPr>
          </a:p>
          <a:p>
            <a:r>
              <a:rPr lang="en-US">
                <a:latin typeface="Sylfaen" panose="010A0502050306030303" charset="0"/>
                <a:cs typeface="Sylfaen" panose="010A0502050306030303" charset="0"/>
              </a:rPr>
              <a:t>Pygame</a:t>
            </a:r>
            <a:endParaRPr lang="en-US">
              <a:latin typeface="Sylfaen" panose="010A0502050306030303" charset="0"/>
              <a:cs typeface="Sylfaen" panose="010A0502050306030303" charset="0"/>
            </a:endParaRPr>
          </a:p>
          <a:p>
            <a:r>
              <a:rPr lang="en-US">
                <a:latin typeface="Sylfaen" panose="010A0502050306030303" charset="0"/>
                <a:cs typeface="Sylfaen" panose="010A0502050306030303" charset="0"/>
              </a:rPr>
              <a:t>Aseprite</a:t>
            </a:r>
            <a:endParaRPr lang="en-US">
              <a:latin typeface="Sylfaen" panose="010A0502050306030303" charset="0"/>
              <a:cs typeface="Sylfaen" panose="010A0502050306030303" charset="0"/>
            </a:endParaRPr>
          </a:p>
          <a:p>
            <a:r>
              <a:rPr lang="bg-BG" altLang="en-US">
                <a:latin typeface="Sylfaen" panose="010A0502050306030303" charset="0"/>
                <a:cs typeface="Sylfaen" panose="010A0502050306030303" charset="0"/>
              </a:rPr>
              <a:t>Технолофгията на доверието и приятелството</a:t>
            </a:r>
            <a:endParaRPr lang="en-US">
              <a:latin typeface="Sylfaen" panose="010A0502050306030303" charset="0"/>
              <a:cs typeface="Sylfaen" panose="010A0502050306030303" charset="0"/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8593455" y="0"/>
            <a:ext cx="3917950" cy="1605915"/>
          </a:xfrm>
          <a:prstGeom prst="rect">
            <a:avLst/>
          </a:prstGeom>
          <a:solidFill>
            <a:srgbClr val="6B6B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10253980" y="765175"/>
            <a:ext cx="2289175" cy="4015740"/>
          </a:xfrm>
          <a:prstGeom prst="rect">
            <a:avLst/>
          </a:prstGeom>
          <a:solidFill>
            <a:srgbClr val="6B6B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9378950" y="-233680"/>
            <a:ext cx="3311525" cy="1160145"/>
          </a:xfrm>
          <a:prstGeom prst="rect">
            <a:avLst/>
          </a:prstGeom>
          <a:solidFill>
            <a:srgbClr val="A8A8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11104245" y="224155"/>
            <a:ext cx="1554480" cy="3705225"/>
          </a:xfrm>
          <a:prstGeom prst="rect">
            <a:avLst/>
          </a:prstGeom>
          <a:solidFill>
            <a:srgbClr val="A8A8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-80645" y="3120390"/>
            <a:ext cx="1553845" cy="3854450"/>
          </a:xfrm>
          <a:prstGeom prst="rect">
            <a:avLst/>
          </a:prstGeom>
          <a:solidFill>
            <a:srgbClr val="7D7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636905" y="5010150"/>
            <a:ext cx="5611495" cy="2172335"/>
          </a:xfrm>
          <a:prstGeom prst="rect">
            <a:avLst/>
          </a:prstGeom>
          <a:solidFill>
            <a:srgbClr val="7D7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-314325" y="5592445"/>
            <a:ext cx="5848985" cy="1883410"/>
          </a:xfrm>
          <a:prstGeom prst="rect">
            <a:avLst/>
          </a:prstGeom>
          <a:solidFill>
            <a:srgbClr val="CAC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-250190" y="3748405"/>
            <a:ext cx="1202690" cy="2534285"/>
          </a:xfrm>
          <a:prstGeom prst="rect">
            <a:avLst/>
          </a:prstGeom>
          <a:solidFill>
            <a:srgbClr val="CAC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438640" y="1938020"/>
            <a:ext cx="2098040" cy="1991360"/>
          </a:xfrm>
          <a:prstGeom prst="ellipse">
            <a:avLst/>
          </a:prstGeom>
          <a:solidFill>
            <a:srgbClr val="979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330440" y="-169545"/>
            <a:ext cx="1416050" cy="1372870"/>
          </a:xfrm>
          <a:prstGeom prst="ellipse">
            <a:avLst/>
          </a:prstGeom>
          <a:solidFill>
            <a:srgbClr val="CAC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560320" y="4354830"/>
            <a:ext cx="2374265" cy="2236470"/>
          </a:xfrm>
          <a:prstGeom prst="ellipse">
            <a:avLst/>
          </a:prstGeom>
          <a:solidFill>
            <a:srgbClr val="6B6B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6" name="Content Placeholder 15" descr="istockphoto-1250436362-612x612"/>
          <p:cNvPicPr>
            <a:picLocks noChangeAspect="1"/>
          </p:cNvPicPr>
          <p:nvPr>
            <p:ph sz="half" idx="2"/>
          </p:nvPr>
        </p:nvPicPr>
        <p:blipFill>
          <a:blip r:embed="rId1"/>
          <a:srcRect l="12531" t="10922" r="11324" b="9389"/>
          <a:stretch>
            <a:fillRect/>
          </a:stretch>
        </p:blipFill>
        <p:spPr>
          <a:xfrm>
            <a:off x="7058025" y="3536315"/>
            <a:ext cx="2523490" cy="26409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845"/>
            <a:ext cx="10515600" cy="1325563"/>
          </a:xfrm>
        </p:spPr>
        <p:txBody>
          <a:bodyPr/>
          <a:p>
            <a:r>
              <a:rPr lang="bg-BG" sz="6600">
                <a:latin typeface="Sylfaen" panose="010A0502050306030303" charset="0"/>
                <a:cs typeface="Sylfaen" panose="010A0502050306030303" charset="0"/>
              </a:rPr>
              <a:t>Процес на работа</a:t>
            </a:r>
            <a:endParaRPr lang="bg-BG" sz="6600">
              <a:latin typeface="Sylfaen" panose="010A0502050306030303" charset="0"/>
              <a:cs typeface="Sylfaen" panose="010A05020503060303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89735" y="1637030"/>
            <a:ext cx="6341110" cy="3017520"/>
          </a:xfrm>
        </p:spPr>
        <p:txBody>
          <a:bodyPr>
            <a:normAutofit lnSpcReduction="10000"/>
          </a:bodyPr>
          <a:p>
            <a:r>
              <a:rPr lang="bg-BG" altLang="en-US">
                <a:latin typeface="Sylfaen" panose="010A0502050306030303" charset="0"/>
                <a:cs typeface="Sylfaen" panose="010A0502050306030303" charset="0"/>
                <a:sym typeface="+mn-ea"/>
              </a:rPr>
              <a:t>Ина - арт и дизайн</a:t>
            </a:r>
            <a:endParaRPr lang="bg-BG" altLang="en-US">
              <a:latin typeface="Sylfaen" panose="010A0502050306030303" charset="0"/>
              <a:cs typeface="Sylfaen" panose="010A0502050306030303" charset="0"/>
            </a:endParaRPr>
          </a:p>
          <a:p>
            <a:r>
              <a:rPr lang="bg-BG" altLang="en-US">
                <a:latin typeface="Sylfaen" panose="010A0502050306030303" charset="0"/>
                <a:cs typeface="Sylfaen" panose="010A0502050306030303" charset="0"/>
              </a:rPr>
              <a:t>Никол - код за ниво 1</a:t>
            </a:r>
            <a:endParaRPr lang="bg-BG" altLang="en-US">
              <a:latin typeface="Sylfaen" panose="010A0502050306030303" charset="0"/>
              <a:cs typeface="Sylfaen" panose="010A0502050306030303" charset="0"/>
            </a:endParaRPr>
          </a:p>
          <a:p>
            <a:r>
              <a:rPr lang="bg-BG" altLang="en-US">
                <a:latin typeface="Sylfaen" panose="010A0502050306030303" charset="0"/>
                <a:cs typeface="Sylfaen" panose="010A0502050306030303" charset="0"/>
              </a:rPr>
              <a:t>Милена - код за ниво 2</a:t>
            </a:r>
            <a:endParaRPr lang="bg-BG" altLang="en-US">
              <a:latin typeface="Sylfaen" panose="010A0502050306030303" charset="0"/>
              <a:cs typeface="Sylfaen" panose="010A0502050306030303" charset="0"/>
            </a:endParaRPr>
          </a:p>
          <a:p>
            <a:r>
              <a:rPr lang="bg-BG" altLang="en-US">
                <a:latin typeface="Sylfaen" panose="010A0502050306030303" charset="0"/>
                <a:cs typeface="Sylfaen" panose="010A0502050306030303" charset="0"/>
              </a:rPr>
              <a:t>Кристин - код за ниво 3</a:t>
            </a:r>
            <a:endParaRPr lang="bg-BG" altLang="en-US">
              <a:latin typeface="Sylfaen" panose="010A0502050306030303" charset="0"/>
              <a:cs typeface="Sylfaen" panose="010A0502050306030303" charset="0"/>
            </a:endParaRPr>
          </a:p>
          <a:p>
            <a:r>
              <a:rPr lang="bg-BG" altLang="en-US">
                <a:latin typeface="Sylfaen" panose="010A0502050306030303" charset="0"/>
                <a:cs typeface="Sylfaen" panose="010A0502050306030303" charset="0"/>
              </a:rPr>
              <a:t>Мая - код за ниво 4</a:t>
            </a:r>
            <a:endParaRPr lang="bg-BG" altLang="en-US">
              <a:latin typeface="Sylfaen" panose="010A0502050306030303" charset="0"/>
              <a:cs typeface="Sylfaen" panose="010A0502050306030303" charset="0"/>
            </a:endParaRPr>
          </a:p>
        </p:txBody>
      </p:sp>
      <p:pic>
        <p:nvPicPr>
          <p:cNvPr id="16" name="Content Placeholder 15" descr="istockphoto-480343446-612x612"/>
          <p:cNvPicPr>
            <a:picLocks noChangeAspect="1"/>
          </p:cNvPicPr>
          <p:nvPr>
            <p:ph sz="half" idx="2"/>
          </p:nvPr>
        </p:nvPicPr>
        <p:blipFill>
          <a:blip r:embed="rId1"/>
          <a:srcRect r="45223" b="55800"/>
          <a:stretch>
            <a:fillRect/>
          </a:stretch>
        </p:blipFill>
        <p:spPr>
          <a:xfrm>
            <a:off x="6410325" y="3053715"/>
            <a:ext cx="2432050" cy="2002155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9455150" y="-356235"/>
            <a:ext cx="2118995" cy="5547360"/>
          </a:xfrm>
          <a:prstGeom prst="rect">
            <a:avLst/>
          </a:prstGeom>
          <a:solidFill>
            <a:srgbClr val="6B6B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11094720" y="-726440"/>
            <a:ext cx="1384300" cy="4555490"/>
          </a:xfrm>
          <a:prstGeom prst="rect">
            <a:avLst/>
          </a:prstGeom>
          <a:solidFill>
            <a:srgbClr val="6B6B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448310" y="5513705"/>
            <a:ext cx="5962015" cy="1842135"/>
          </a:xfrm>
          <a:prstGeom prst="rect">
            <a:avLst/>
          </a:prstGeom>
          <a:solidFill>
            <a:srgbClr val="A8A8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1320165" y="4916805"/>
            <a:ext cx="3279140" cy="1096645"/>
          </a:xfrm>
          <a:prstGeom prst="rect">
            <a:avLst/>
          </a:prstGeom>
          <a:solidFill>
            <a:srgbClr val="A8A8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723900" y="5821680"/>
            <a:ext cx="5344795" cy="1816735"/>
          </a:xfrm>
          <a:prstGeom prst="rect">
            <a:avLst/>
          </a:prstGeom>
          <a:solidFill>
            <a:srgbClr val="CAC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9806305" y="-517525"/>
            <a:ext cx="1416050" cy="5291455"/>
          </a:xfrm>
          <a:prstGeom prst="rect">
            <a:avLst/>
          </a:prstGeom>
          <a:solidFill>
            <a:srgbClr val="979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10913745" y="-624205"/>
            <a:ext cx="1660525" cy="4184015"/>
          </a:xfrm>
          <a:prstGeom prst="rect">
            <a:avLst/>
          </a:prstGeom>
          <a:solidFill>
            <a:srgbClr val="979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569325" y="674370"/>
            <a:ext cx="2279015" cy="2225675"/>
          </a:xfrm>
          <a:prstGeom prst="ellipse">
            <a:avLst/>
          </a:prstGeom>
          <a:solidFill>
            <a:srgbClr val="7D7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053330" y="5055870"/>
            <a:ext cx="1585595" cy="1628140"/>
          </a:xfrm>
          <a:prstGeom prst="ellipse">
            <a:avLst/>
          </a:prstGeom>
          <a:solidFill>
            <a:srgbClr val="7D7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s 16"/>
          <p:cNvSpPr/>
          <p:nvPr/>
        </p:nvSpPr>
        <p:spPr>
          <a:xfrm>
            <a:off x="7483475" y="4876800"/>
            <a:ext cx="1085850" cy="1363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Oval 15"/>
          <p:cNvSpPr/>
          <p:nvPr/>
        </p:nvSpPr>
        <p:spPr>
          <a:xfrm>
            <a:off x="7476490" y="2828925"/>
            <a:ext cx="5362575" cy="5146675"/>
          </a:xfrm>
          <a:prstGeom prst="ellipse">
            <a:avLst/>
          </a:prstGeom>
          <a:solidFill>
            <a:srgbClr val="F8B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-1704340" y="-741680"/>
            <a:ext cx="6464300" cy="645541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8265" y="643890"/>
            <a:ext cx="4395470" cy="1325880"/>
          </a:xfrm>
        </p:spPr>
        <p:txBody>
          <a:bodyPr>
            <a:normAutofit fontScale="90000"/>
          </a:bodyPr>
          <a:p>
            <a:r>
              <a:rPr lang="bg-BG" altLang="en-US" sz="6600">
                <a:latin typeface="Sylfaen" panose="010A0502050306030303" charset="0"/>
                <a:cs typeface="Sylfaen" panose="010A0502050306030303" charset="0"/>
              </a:rPr>
              <a:t>Защо ТУЕС</a:t>
            </a:r>
            <a:endParaRPr lang="bg-BG" altLang="en-US" sz="6600">
              <a:latin typeface="Sylfaen" panose="010A0502050306030303" charset="0"/>
              <a:cs typeface="Sylfaen" panose="010A05020503060303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80735" y="1969770"/>
            <a:ext cx="5181600" cy="4351338"/>
          </a:xfrm>
        </p:spPr>
        <p:txBody>
          <a:bodyPr/>
          <a:p>
            <a:endParaRPr lang="bg-BG" altLang="bg-BG">
              <a:latin typeface="Sylfaen" panose="010A0502050306030303" charset="0"/>
              <a:cs typeface="Sylfaen" panose="010A0502050306030303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709295" y="1969770"/>
            <a:ext cx="4272915" cy="42398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9" name="Content Placeholder 18" descr="illustration-of-a-pomelo-conveying-juiciness-and-bright-color-ideal-for-fresh-and-lively-designs-vector"/>
          <p:cNvPicPr>
            <a:picLocks noChangeAspect="1"/>
          </p:cNvPicPr>
          <p:nvPr>
            <p:ph sz="half" idx="2"/>
          </p:nvPr>
        </p:nvPicPr>
        <p:blipFill>
          <a:blip r:embed="rId1"/>
          <a:srcRect l="15486" t="15581" r="15284" b="27115"/>
          <a:stretch>
            <a:fillRect/>
          </a:stretch>
        </p:blipFill>
        <p:spPr>
          <a:xfrm>
            <a:off x="1239520" y="2828925"/>
            <a:ext cx="3258820" cy="2697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BE4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5" name="Content Placeholder 4" descr="hamser-meme-hamster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74395" y="2529205"/>
            <a:ext cx="3511550" cy="34321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2766060"/>
            <a:ext cx="5885815" cy="1325880"/>
          </a:xfrm>
        </p:spPr>
        <p:txBody>
          <a:bodyPr>
            <a:noAutofit/>
          </a:bodyPr>
          <a:p>
            <a:r>
              <a:rPr lang="en-US" altLang="en-US" sz="8800">
                <a:latin typeface="Sylfaen" panose="010A0502050306030303" charset="0"/>
                <a:cs typeface="Sylfaen" panose="010A0502050306030303" charset="0"/>
              </a:rPr>
              <a:t>Live Demo </a:t>
            </a:r>
            <a:endParaRPr lang="en-US" altLang="en-US" sz="8800">
              <a:latin typeface="Sylfaen" panose="010A0502050306030303" charset="0"/>
              <a:cs typeface="Sylfaen" panose="010A0502050306030303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744</Words>
  <Application>WPS Presentation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SimSun</vt:lpstr>
      <vt:lpstr>Wingdings</vt:lpstr>
      <vt:lpstr>Sylfaen</vt:lpstr>
      <vt:lpstr>Calibri Light</vt:lpstr>
      <vt:lpstr>Calibri</vt:lpstr>
      <vt:lpstr>Microsoft YaHei</vt:lpstr>
      <vt:lpstr>Arial Unicode MS</vt:lpstr>
      <vt:lpstr>Office Theme</vt:lpstr>
      <vt:lpstr>-</vt:lpstr>
      <vt:lpstr>Проблемът и настоящите решения</vt:lpstr>
      <vt:lpstr>Цел на проекта</vt:lpstr>
      <vt:lpstr>Нашето решение</vt:lpstr>
      <vt:lpstr>Как работи проекта?</vt:lpstr>
      <vt:lpstr>Технологии</vt:lpstr>
      <vt:lpstr>Процес на работа</vt:lpstr>
      <vt:lpstr>Защо ТУЕС</vt:lpstr>
      <vt:lpstr>Live Demo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</dc:title>
  <dc:creator/>
  <cp:lastModifiedBy>Ina</cp:lastModifiedBy>
  <cp:revision>41</cp:revision>
  <dcterms:created xsi:type="dcterms:W3CDTF">2024-03-15T21:03:00Z</dcterms:created>
  <dcterms:modified xsi:type="dcterms:W3CDTF">2024-04-16T19:41:49Z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5DA424BBC9C9474BA0B69138ACBC6007_13</vt:lpwstr>
  </property>
  <property fmtid="{D5CDD505-2E9C-101B-9397-08002B2CF9AE}" pid="3" name="KSOProductBuildVer">
    <vt:lpwstr>1033-12.2.0.13472</vt:lpwstr>
  </property>
</Properties>
</file>