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78" r:id="rId3"/>
    <p:sldId id="280" r:id="rId4"/>
    <p:sldId id="281" r:id="rId5"/>
    <p:sldId id="257" r:id="rId6"/>
    <p:sldId id="270" r:id="rId7"/>
    <p:sldId id="271" r:id="rId8"/>
    <p:sldId id="284" r:id="rId9"/>
    <p:sldId id="265" r:id="rId10"/>
    <p:sldId id="276" r:id="rId11"/>
    <p:sldId id="263" r:id="rId12"/>
    <p:sldId id="287" r:id="rId13"/>
    <p:sldId id="264" r:id="rId14"/>
    <p:sldId id="286" r:id="rId15"/>
    <p:sldId id="285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DF0AC-C3EF-495D-9AD0-141CAEC61EEB}" type="datetimeFigureOut">
              <a:rPr lang="en-US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D6C14-06DF-48E7-A15E-B947CC01AAC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5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programmers_guide/variables" TargetMode="External"/><Relationship Id="rId3" Type="http://schemas.openxmlformats.org/officeDocument/2006/relationships/hyperlink" Target="https://www.tensorflow.org/programmers_guide/eager" TargetMode="External"/><Relationship Id="rId7" Type="http://schemas.openxmlformats.org/officeDocument/2006/relationships/hyperlink" Target="https://www.tensorflow.org/programmers_guide/tensor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ensorflow.org/programmers_guide/low_level_intro" TargetMode="External"/><Relationship Id="rId5" Type="http://schemas.openxmlformats.org/officeDocument/2006/relationships/hyperlink" Target="https://www.tensorflow.org/programmers_guide/datasets" TargetMode="External"/><Relationship Id="rId10" Type="http://schemas.openxmlformats.org/officeDocument/2006/relationships/hyperlink" Target="https://www.tensorflow.org/programmers_guide/saved_model" TargetMode="External"/><Relationship Id="rId4" Type="http://schemas.openxmlformats.org/officeDocument/2006/relationships/hyperlink" Target="https://www.tensorflow.org/programmers_guide/estimators" TargetMode="External"/><Relationship Id="rId9" Type="http://schemas.openxmlformats.org/officeDocument/2006/relationships/hyperlink" Target="https://www.tensorflow.org/programmers_guide/graphs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programmers_guide/variables" TargetMode="External"/><Relationship Id="rId3" Type="http://schemas.openxmlformats.org/officeDocument/2006/relationships/hyperlink" Target="https://www.tensorflow.org/programmers_guide/eager" TargetMode="External"/><Relationship Id="rId7" Type="http://schemas.openxmlformats.org/officeDocument/2006/relationships/hyperlink" Target="https://www.tensorflow.org/programmers_guide/tensor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ensorflow.org/programmers_guide/low_level_intro" TargetMode="External"/><Relationship Id="rId5" Type="http://schemas.openxmlformats.org/officeDocument/2006/relationships/hyperlink" Target="https://www.tensorflow.org/programmers_guide/datasets" TargetMode="External"/><Relationship Id="rId10" Type="http://schemas.openxmlformats.org/officeDocument/2006/relationships/hyperlink" Target="https://www.tensorflow.org/programmers_guide/saved_model" TargetMode="External"/><Relationship Id="rId4" Type="http://schemas.openxmlformats.org/officeDocument/2006/relationships/hyperlink" Target="https://www.tensorflow.org/programmers_guide/estimators" TargetMode="External"/><Relationship Id="rId9" Type="http://schemas.openxmlformats.org/officeDocument/2006/relationships/hyperlink" Target="https://www.tensorflow.org/programmers_guide/graphs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programmers_guide/variables" TargetMode="External"/><Relationship Id="rId3" Type="http://schemas.openxmlformats.org/officeDocument/2006/relationships/hyperlink" Target="https://www.tensorflow.org/programmers_guide/eager" TargetMode="External"/><Relationship Id="rId7" Type="http://schemas.openxmlformats.org/officeDocument/2006/relationships/hyperlink" Target="https://www.tensorflow.org/programmers_guide/tensor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ensorflow.org/programmers_guide/low_level_intro" TargetMode="External"/><Relationship Id="rId5" Type="http://schemas.openxmlformats.org/officeDocument/2006/relationships/hyperlink" Target="https://www.tensorflow.org/programmers_guide/datasets" TargetMode="External"/><Relationship Id="rId10" Type="http://schemas.openxmlformats.org/officeDocument/2006/relationships/hyperlink" Target="https://www.tensorflow.org/programmers_guide/saved_model" TargetMode="External"/><Relationship Id="rId4" Type="http://schemas.openxmlformats.org/officeDocument/2006/relationships/hyperlink" Target="https://www.tensorflow.org/programmers_guide/estimators" TargetMode="External"/><Relationship Id="rId9" Type="http://schemas.openxmlformats.org/officeDocument/2006/relationships/hyperlink" Target="https://www.tensorflow.org/programmers_guide/graphs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programmers_guide/variables" TargetMode="External"/><Relationship Id="rId3" Type="http://schemas.openxmlformats.org/officeDocument/2006/relationships/hyperlink" Target="https://www.tensorflow.org/programmers_guide/eager" TargetMode="External"/><Relationship Id="rId7" Type="http://schemas.openxmlformats.org/officeDocument/2006/relationships/hyperlink" Target="https://www.tensorflow.org/programmers_guide/tensor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ensorflow.org/programmers_guide/low_level_intro" TargetMode="External"/><Relationship Id="rId5" Type="http://schemas.openxmlformats.org/officeDocument/2006/relationships/hyperlink" Target="https://www.tensorflow.org/programmers_guide/datasets" TargetMode="External"/><Relationship Id="rId10" Type="http://schemas.openxmlformats.org/officeDocument/2006/relationships/hyperlink" Target="https://www.tensorflow.org/programmers_guide/saved_model" TargetMode="External"/><Relationship Id="rId4" Type="http://schemas.openxmlformats.org/officeDocument/2006/relationships/hyperlink" Target="https://www.tensorflow.org/programmers_guide/estimators" TargetMode="External"/><Relationship Id="rId9" Type="http://schemas.openxmlformats.org/officeDocument/2006/relationships/hyperlink" Target="https://www.tensorflow.org/programmers_guide/graph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dirty="0"/>
              <a:t>High Level APIs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dirty="0">
                <a:hlinkClick r:id="rId3"/>
              </a:rPr>
              <a:t>Eager Execution</a:t>
            </a:r>
            <a:r>
              <a:rPr lang="en-US" dirty="0"/>
              <a:t>, which is the easiest way to use </a:t>
            </a:r>
            <a:r>
              <a:rPr lang="en-US" dirty="0" err="1"/>
              <a:t>tensorflow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dirty="0">
                <a:hlinkClick r:id="rId4"/>
              </a:rPr>
              <a:t>Estimators</a:t>
            </a:r>
            <a:r>
              <a:rPr lang="en-US" dirty="0"/>
              <a:t>, which introduces a high-level </a:t>
            </a:r>
            <a:r>
              <a:rPr lang="en-US" dirty="0" err="1"/>
              <a:t>TensorFlow</a:t>
            </a:r>
            <a:r>
              <a:rPr lang="en-US" dirty="0"/>
              <a:t> API that greatly simplifies ML programming.</a:t>
            </a:r>
            <a:endParaRPr lang="en-US" dirty="0">
              <a:cs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dirty="0">
                <a:hlinkClick r:id="rId5"/>
              </a:rPr>
              <a:t>Importing Data</a:t>
            </a:r>
            <a:r>
              <a:rPr lang="en-US" dirty="0"/>
              <a:t>, which explains how to set up data pipelines to read data sets into your </a:t>
            </a:r>
            <a:r>
              <a:rPr lang="en-US" dirty="0" err="1"/>
              <a:t>TensorFlow</a:t>
            </a:r>
            <a:r>
              <a:rPr lang="en-US" dirty="0"/>
              <a:t> program.</a:t>
            </a:r>
            <a:endParaRPr lang="en-US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dirty="0"/>
              <a:t>Low Level APIs</a:t>
            </a:r>
            <a:endParaRPr lang="en-US" dirty="0">
              <a:cs typeface="Calibri"/>
            </a:endParaRPr>
          </a:p>
          <a:p>
            <a:pPr marL="628650" lvl="1" indent="-171450">
              <a:buChar char="•"/>
            </a:pPr>
            <a:r>
              <a:rPr lang="en-US" dirty="0">
                <a:hlinkClick r:id="rId6"/>
              </a:rPr>
              <a:t>Introduction</a:t>
            </a:r>
            <a:r>
              <a:rPr lang="en-US" dirty="0"/>
              <a:t>, which introduces the basics of how you can use </a:t>
            </a:r>
            <a:r>
              <a:rPr lang="en-US" dirty="0" err="1"/>
              <a:t>TensorFlow</a:t>
            </a:r>
            <a:r>
              <a:rPr lang="en-US" dirty="0"/>
              <a:t> outside of the high Level APIs.</a:t>
            </a:r>
            <a:endParaRPr lang="en-US" dirty="0">
              <a:cs typeface="Calibri"/>
            </a:endParaRPr>
          </a:p>
          <a:p>
            <a:pPr marL="628650" lvl="1" indent="-171450">
              <a:buChar char="•"/>
            </a:pPr>
            <a:r>
              <a:rPr lang="en-US" dirty="0">
                <a:hlinkClick r:id="rId7"/>
              </a:rPr>
              <a:t>Tensors</a:t>
            </a:r>
            <a:r>
              <a:rPr lang="en-US" dirty="0"/>
              <a:t>, which explains how to create, manipulate, and access Tensors--the fundamental object in </a:t>
            </a:r>
            <a:r>
              <a:rPr lang="en-US" dirty="0" err="1"/>
              <a:t>TensorFlow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628650" lvl="1" indent="-171450">
              <a:buChar char="•"/>
            </a:pPr>
            <a:r>
              <a:rPr lang="en-US" dirty="0">
                <a:hlinkClick r:id="rId8"/>
              </a:rPr>
              <a:t>Variables</a:t>
            </a:r>
            <a:r>
              <a:rPr lang="en-US" dirty="0"/>
              <a:t>, which details how to represent shared, persistent state in your program.</a:t>
            </a:r>
            <a:endParaRPr lang="en-US" dirty="0">
              <a:cs typeface="Calibri"/>
            </a:endParaRPr>
          </a:p>
          <a:p>
            <a:pPr marL="628650" lvl="1" indent="-171450">
              <a:buChar char="•"/>
            </a:pPr>
            <a:r>
              <a:rPr lang="en-US" dirty="0">
                <a:hlinkClick r:id="rId9"/>
              </a:rPr>
              <a:t>Graphs and Sessions</a:t>
            </a:r>
            <a:r>
              <a:rPr lang="en-US" dirty="0"/>
              <a:t>, which explains:</a:t>
            </a:r>
            <a:endParaRPr lang="en-US" dirty="0">
              <a:cs typeface="Calibri"/>
            </a:endParaRPr>
          </a:p>
          <a:p>
            <a:pPr marL="1085850" lvl="3" indent="-171450">
              <a:buChar char="•"/>
            </a:pPr>
            <a:r>
              <a:rPr lang="en-US" dirty="0"/>
              <a:t>dataflow graphs, which are </a:t>
            </a:r>
            <a:r>
              <a:rPr lang="en-US" dirty="0" err="1"/>
              <a:t>TensorFlow's</a:t>
            </a:r>
            <a:r>
              <a:rPr lang="en-US" dirty="0"/>
              <a:t> representation of computations as dependencies between operations.</a:t>
            </a:r>
            <a:endParaRPr lang="en-US" dirty="0">
              <a:cs typeface="Calibri"/>
            </a:endParaRPr>
          </a:p>
          <a:p>
            <a:pPr marL="1085850" lvl="3" indent="-171450">
              <a:buChar char="•"/>
            </a:pPr>
            <a:r>
              <a:rPr lang="en-US" dirty="0"/>
              <a:t>sessions, which are </a:t>
            </a:r>
            <a:r>
              <a:rPr lang="en-US" dirty="0" err="1"/>
              <a:t>TensorFlow's</a:t>
            </a:r>
            <a:r>
              <a:rPr lang="en-US" dirty="0"/>
              <a:t> mechanism for running dataflow graphs across one or more local or remote devices. If you are programming with the low-level </a:t>
            </a:r>
            <a:r>
              <a:rPr lang="en-US" dirty="0" err="1"/>
              <a:t>TensorFlow</a:t>
            </a:r>
            <a:r>
              <a:rPr lang="en-US" dirty="0"/>
              <a:t> API, this unit is essential. If you are programming with a high-level </a:t>
            </a:r>
            <a:r>
              <a:rPr lang="en-US" dirty="0" err="1"/>
              <a:t>TensorFlow</a:t>
            </a:r>
            <a:r>
              <a:rPr lang="en-US" dirty="0"/>
              <a:t> API such as Estimators or </a:t>
            </a:r>
            <a:r>
              <a:rPr lang="en-US" dirty="0" err="1"/>
              <a:t>Keras</a:t>
            </a:r>
            <a:r>
              <a:rPr lang="en-US" dirty="0"/>
              <a:t>, the high-level API creates and manages graphs and sessions for you, but understanding graphs and sessions can still be helpful.</a:t>
            </a:r>
            <a:endParaRPr lang="en-US" dirty="0">
              <a:cs typeface="Calibri"/>
            </a:endParaRPr>
          </a:p>
          <a:p>
            <a:pPr marL="628650" lvl="1" indent="-171450">
              <a:buChar char="•"/>
            </a:pPr>
            <a:r>
              <a:rPr lang="en-US" dirty="0">
                <a:hlinkClick r:id="rId10"/>
              </a:rPr>
              <a:t>Save and Restore</a:t>
            </a:r>
            <a:r>
              <a:rPr lang="en-US" dirty="0"/>
              <a:t>, which explains how to save and restore variables and models.</a:t>
            </a: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D6C14-06DF-48E7-A15E-B947CC01AAC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7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dirty="0"/>
              <a:t>High Level APIs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dirty="0">
                <a:hlinkClick r:id="rId3"/>
              </a:rPr>
              <a:t>Eager Execution</a:t>
            </a:r>
            <a:r>
              <a:rPr lang="en-US" dirty="0"/>
              <a:t>, which is the easiest way to use </a:t>
            </a:r>
            <a:r>
              <a:rPr lang="en-US" dirty="0" err="1"/>
              <a:t>tensorflow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dirty="0">
                <a:hlinkClick r:id="rId4"/>
              </a:rPr>
              <a:t>Estimators</a:t>
            </a:r>
            <a:r>
              <a:rPr lang="en-US" dirty="0"/>
              <a:t>, which introduces a high-level </a:t>
            </a:r>
            <a:r>
              <a:rPr lang="en-US" dirty="0" err="1"/>
              <a:t>TensorFlow</a:t>
            </a:r>
            <a:r>
              <a:rPr lang="en-US" dirty="0"/>
              <a:t> API that greatly simplifies ML programming.</a:t>
            </a:r>
            <a:endParaRPr lang="en-US" dirty="0">
              <a:cs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dirty="0">
                <a:hlinkClick r:id="rId5"/>
              </a:rPr>
              <a:t>Importing Data</a:t>
            </a:r>
            <a:r>
              <a:rPr lang="en-US" dirty="0"/>
              <a:t>, which explains how to set up data pipelines to read data sets into your </a:t>
            </a:r>
            <a:r>
              <a:rPr lang="en-US" dirty="0" err="1"/>
              <a:t>TensorFlow</a:t>
            </a:r>
            <a:r>
              <a:rPr lang="en-US" dirty="0"/>
              <a:t> program.</a:t>
            </a:r>
            <a:endParaRPr lang="en-US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dirty="0"/>
              <a:t>Low Level APIs</a:t>
            </a:r>
            <a:endParaRPr lang="en-US" dirty="0">
              <a:cs typeface="Calibri"/>
            </a:endParaRPr>
          </a:p>
          <a:p>
            <a:pPr marL="628650" lvl="1" indent="-171450">
              <a:buChar char="•"/>
            </a:pPr>
            <a:r>
              <a:rPr lang="en-US" dirty="0">
                <a:hlinkClick r:id="rId6"/>
              </a:rPr>
              <a:t>Introduction</a:t>
            </a:r>
            <a:r>
              <a:rPr lang="en-US" dirty="0"/>
              <a:t>, which introduces the basics of how you can use </a:t>
            </a:r>
            <a:r>
              <a:rPr lang="en-US" dirty="0" err="1"/>
              <a:t>TensorFlow</a:t>
            </a:r>
            <a:r>
              <a:rPr lang="en-US" dirty="0"/>
              <a:t> outside of the high Level APIs.</a:t>
            </a:r>
            <a:endParaRPr lang="en-US" dirty="0">
              <a:cs typeface="Calibri"/>
            </a:endParaRPr>
          </a:p>
          <a:p>
            <a:pPr marL="628650" lvl="1" indent="-171450">
              <a:buChar char="•"/>
            </a:pPr>
            <a:r>
              <a:rPr lang="en-US" dirty="0">
                <a:hlinkClick r:id="rId7"/>
              </a:rPr>
              <a:t>Tensors</a:t>
            </a:r>
            <a:r>
              <a:rPr lang="en-US" dirty="0"/>
              <a:t>, which explains how to create, manipulate, and access Tensors--the fundamental object in </a:t>
            </a:r>
            <a:r>
              <a:rPr lang="en-US" dirty="0" err="1"/>
              <a:t>TensorFlow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628650" lvl="1" indent="-171450">
              <a:buChar char="•"/>
            </a:pPr>
            <a:r>
              <a:rPr lang="en-US" dirty="0">
                <a:hlinkClick r:id="rId8"/>
              </a:rPr>
              <a:t>Variables</a:t>
            </a:r>
            <a:r>
              <a:rPr lang="en-US" dirty="0"/>
              <a:t>, which details how to represent shared, persistent state in your program.</a:t>
            </a:r>
            <a:endParaRPr lang="en-US" dirty="0">
              <a:cs typeface="Calibri"/>
            </a:endParaRPr>
          </a:p>
          <a:p>
            <a:pPr marL="628650" lvl="1" indent="-171450">
              <a:buChar char="•"/>
            </a:pPr>
            <a:r>
              <a:rPr lang="en-US" dirty="0">
                <a:hlinkClick r:id="rId9"/>
              </a:rPr>
              <a:t>Graphs and Sessions</a:t>
            </a:r>
            <a:r>
              <a:rPr lang="en-US" dirty="0"/>
              <a:t>, which explains:</a:t>
            </a:r>
            <a:endParaRPr lang="en-US" dirty="0">
              <a:cs typeface="Calibri"/>
            </a:endParaRPr>
          </a:p>
          <a:p>
            <a:pPr marL="1085850" lvl="3" indent="-171450">
              <a:buChar char="•"/>
            </a:pPr>
            <a:r>
              <a:rPr lang="en-US" dirty="0"/>
              <a:t>dataflow graphs, which are </a:t>
            </a:r>
            <a:r>
              <a:rPr lang="en-US" dirty="0" err="1"/>
              <a:t>TensorFlow's</a:t>
            </a:r>
            <a:r>
              <a:rPr lang="en-US" dirty="0"/>
              <a:t> representation of computations as dependencies between operations.</a:t>
            </a:r>
            <a:endParaRPr lang="en-US" dirty="0">
              <a:cs typeface="Calibri"/>
            </a:endParaRPr>
          </a:p>
          <a:p>
            <a:pPr marL="1085850" lvl="3" indent="-171450">
              <a:buChar char="•"/>
            </a:pPr>
            <a:r>
              <a:rPr lang="en-US" dirty="0"/>
              <a:t>sessions, which are </a:t>
            </a:r>
            <a:r>
              <a:rPr lang="en-US" dirty="0" err="1"/>
              <a:t>TensorFlow's</a:t>
            </a:r>
            <a:r>
              <a:rPr lang="en-US" dirty="0"/>
              <a:t> mechanism for running dataflow graphs across one or more local or remote devices. If you are programming with the low-level </a:t>
            </a:r>
            <a:r>
              <a:rPr lang="en-US" dirty="0" err="1"/>
              <a:t>TensorFlow</a:t>
            </a:r>
            <a:r>
              <a:rPr lang="en-US" dirty="0"/>
              <a:t> API, this unit is essential. If you are programming with a high-level </a:t>
            </a:r>
            <a:r>
              <a:rPr lang="en-US" dirty="0" err="1"/>
              <a:t>TensorFlow</a:t>
            </a:r>
            <a:r>
              <a:rPr lang="en-US" dirty="0"/>
              <a:t> API such as Estimators or </a:t>
            </a:r>
            <a:r>
              <a:rPr lang="en-US" dirty="0" err="1"/>
              <a:t>Keras</a:t>
            </a:r>
            <a:r>
              <a:rPr lang="en-US" dirty="0"/>
              <a:t>, the high-level API creates and manages graphs and sessions for you, but understanding graphs and sessions can still be helpful.</a:t>
            </a:r>
            <a:endParaRPr lang="en-US" dirty="0">
              <a:cs typeface="Calibri"/>
            </a:endParaRPr>
          </a:p>
          <a:p>
            <a:pPr marL="628650" lvl="1" indent="-171450">
              <a:buChar char="•"/>
            </a:pPr>
            <a:r>
              <a:rPr lang="en-US" dirty="0">
                <a:hlinkClick r:id="rId10"/>
              </a:rPr>
              <a:t>Save and Restore</a:t>
            </a:r>
            <a:r>
              <a:rPr lang="en-US" dirty="0"/>
              <a:t>, which explains how to save and restore variables and models.</a:t>
            </a: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D6C14-06DF-48E7-A15E-B947CC01AAC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90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dirty="0"/>
              <a:t>High Level APIs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dirty="0">
                <a:hlinkClick r:id="rId3"/>
              </a:rPr>
              <a:t>Eager Execution</a:t>
            </a:r>
            <a:r>
              <a:rPr lang="en-US" dirty="0"/>
              <a:t>, which is the easiest way to use </a:t>
            </a:r>
            <a:r>
              <a:rPr lang="en-US" dirty="0" err="1"/>
              <a:t>tensorflow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dirty="0">
                <a:hlinkClick r:id="rId4"/>
              </a:rPr>
              <a:t>Estimators</a:t>
            </a:r>
            <a:r>
              <a:rPr lang="en-US" dirty="0"/>
              <a:t>, which introduces a high-level </a:t>
            </a:r>
            <a:r>
              <a:rPr lang="en-US" dirty="0" err="1"/>
              <a:t>TensorFlow</a:t>
            </a:r>
            <a:r>
              <a:rPr lang="en-US" dirty="0"/>
              <a:t> API that greatly simplifies ML programming.</a:t>
            </a:r>
            <a:endParaRPr lang="en-US" dirty="0">
              <a:cs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dirty="0">
                <a:hlinkClick r:id="rId5"/>
              </a:rPr>
              <a:t>Importing Data</a:t>
            </a:r>
            <a:r>
              <a:rPr lang="en-US" dirty="0"/>
              <a:t>, which explains how to set up data pipelines to read data sets into your </a:t>
            </a:r>
            <a:r>
              <a:rPr lang="en-US" dirty="0" err="1"/>
              <a:t>TensorFlow</a:t>
            </a:r>
            <a:r>
              <a:rPr lang="en-US" dirty="0"/>
              <a:t> program.</a:t>
            </a:r>
            <a:endParaRPr lang="en-US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dirty="0"/>
              <a:t>Low Level APIs</a:t>
            </a:r>
            <a:endParaRPr lang="en-US" dirty="0">
              <a:cs typeface="Calibri"/>
            </a:endParaRPr>
          </a:p>
          <a:p>
            <a:pPr marL="628650" lvl="1" indent="-171450">
              <a:buChar char="•"/>
            </a:pPr>
            <a:r>
              <a:rPr lang="en-US" dirty="0">
                <a:hlinkClick r:id="rId6"/>
              </a:rPr>
              <a:t>Introduction</a:t>
            </a:r>
            <a:r>
              <a:rPr lang="en-US" dirty="0"/>
              <a:t>, which introduces the basics of how you can use </a:t>
            </a:r>
            <a:r>
              <a:rPr lang="en-US" dirty="0" err="1"/>
              <a:t>TensorFlow</a:t>
            </a:r>
            <a:r>
              <a:rPr lang="en-US" dirty="0"/>
              <a:t> outside of the high Level APIs.</a:t>
            </a:r>
            <a:endParaRPr lang="en-US" dirty="0">
              <a:cs typeface="Calibri"/>
            </a:endParaRPr>
          </a:p>
          <a:p>
            <a:pPr marL="628650" lvl="1" indent="-171450">
              <a:buChar char="•"/>
            </a:pPr>
            <a:r>
              <a:rPr lang="en-US" dirty="0">
                <a:hlinkClick r:id="rId7"/>
              </a:rPr>
              <a:t>Tensors</a:t>
            </a:r>
            <a:r>
              <a:rPr lang="en-US" dirty="0"/>
              <a:t>, which explains how to create, manipulate, and access Tensors--the fundamental object in </a:t>
            </a:r>
            <a:r>
              <a:rPr lang="en-US" dirty="0" err="1"/>
              <a:t>TensorFlow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628650" lvl="1" indent="-171450">
              <a:buChar char="•"/>
            </a:pPr>
            <a:r>
              <a:rPr lang="en-US" dirty="0">
                <a:hlinkClick r:id="rId8"/>
              </a:rPr>
              <a:t>Variables</a:t>
            </a:r>
            <a:r>
              <a:rPr lang="en-US" dirty="0"/>
              <a:t>, which details how to represent shared, persistent state in your program.</a:t>
            </a:r>
            <a:endParaRPr lang="en-US" dirty="0">
              <a:cs typeface="Calibri"/>
            </a:endParaRPr>
          </a:p>
          <a:p>
            <a:pPr marL="628650" lvl="1" indent="-171450">
              <a:buChar char="•"/>
            </a:pPr>
            <a:r>
              <a:rPr lang="en-US" dirty="0">
                <a:hlinkClick r:id="rId9"/>
              </a:rPr>
              <a:t>Graphs and Sessions</a:t>
            </a:r>
            <a:r>
              <a:rPr lang="en-US" dirty="0"/>
              <a:t>, which explains:</a:t>
            </a:r>
            <a:endParaRPr lang="en-US" dirty="0">
              <a:cs typeface="Calibri"/>
            </a:endParaRPr>
          </a:p>
          <a:p>
            <a:pPr marL="1085850" lvl="3" indent="-171450">
              <a:buChar char="•"/>
            </a:pPr>
            <a:r>
              <a:rPr lang="en-US" dirty="0"/>
              <a:t>dataflow graphs, which are </a:t>
            </a:r>
            <a:r>
              <a:rPr lang="en-US" dirty="0" err="1"/>
              <a:t>TensorFlow's</a:t>
            </a:r>
            <a:r>
              <a:rPr lang="en-US" dirty="0"/>
              <a:t> representation of computations as dependencies between operations.</a:t>
            </a:r>
            <a:endParaRPr lang="en-US" dirty="0">
              <a:cs typeface="Calibri"/>
            </a:endParaRPr>
          </a:p>
          <a:p>
            <a:pPr marL="1085850" lvl="3" indent="-171450">
              <a:buChar char="•"/>
            </a:pPr>
            <a:r>
              <a:rPr lang="en-US" dirty="0"/>
              <a:t>sessions, which are </a:t>
            </a:r>
            <a:r>
              <a:rPr lang="en-US" dirty="0" err="1"/>
              <a:t>TensorFlow's</a:t>
            </a:r>
            <a:r>
              <a:rPr lang="en-US" dirty="0"/>
              <a:t> mechanism for running dataflow graphs across one or more local or remote devices. If you are programming with the low-level </a:t>
            </a:r>
            <a:r>
              <a:rPr lang="en-US" dirty="0" err="1"/>
              <a:t>TensorFlow</a:t>
            </a:r>
            <a:r>
              <a:rPr lang="en-US" dirty="0"/>
              <a:t> API, this unit is essential. If you are programming with a high-level </a:t>
            </a:r>
            <a:r>
              <a:rPr lang="en-US" dirty="0" err="1"/>
              <a:t>TensorFlow</a:t>
            </a:r>
            <a:r>
              <a:rPr lang="en-US" dirty="0"/>
              <a:t> API such as Estimators or </a:t>
            </a:r>
            <a:r>
              <a:rPr lang="en-US" dirty="0" err="1"/>
              <a:t>Keras</a:t>
            </a:r>
            <a:r>
              <a:rPr lang="en-US" dirty="0"/>
              <a:t>, the high-level API creates and manages graphs and sessions for you, but understanding graphs and sessions can still be helpful.</a:t>
            </a:r>
            <a:endParaRPr lang="en-US" dirty="0">
              <a:cs typeface="Calibri"/>
            </a:endParaRPr>
          </a:p>
          <a:p>
            <a:pPr marL="628650" lvl="1" indent="-171450">
              <a:buChar char="•"/>
            </a:pPr>
            <a:r>
              <a:rPr lang="en-US" dirty="0">
                <a:hlinkClick r:id="rId10"/>
              </a:rPr>
              <a:t>Save and Restore</a:t>
            </a:r>
            <a:r>
              <a:rPr lang="en-US" dirty="0"/>
              <a:t>, which explains how to save and restore variables and models.</a:t>
            </a: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D6C14-06DF-48E7-A15E-B947CC01AAC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dirty="0"/>
              <a:t>High Level APIs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dirty="0">
                <a:hlinkClick r:id="rId3"/>
              </a:rPr>
              <a:t>Eager Execution</a:t>
            </a:r>
            <a:r>
              <a:rPr lang="en-US" dirty="0"/>
              <a:t>, which is the easiest way to use </a:t>
            </a:r>
            <a:r>
              <a:rPr lang="en-US" dirty="0" err="1"/>
              <a:t>tensorflow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dirty="0">
                <a:hlinkClick r:id="rId4"/>
              </a:rPr>
              <a:t>Estimators</a:t>
            </a:r>
            <a:r>
              <a:rPr lang="en-US" dirty="0"/>
              <a:t>, which introduces a high-level </a:t>
            </a:r>
            <a:r>
              <a:rPr lang="en-US" dirty="0" err="1"/>
              <a:t>TensorFlow</a:t>
            </a:r>
            <a:r>
              <a:rPr lang="en-US" dirty="0"/>
              <a:t> API that greatly simplifies ML programming.</a:t>
            </a:r>
            <a:endParaRPr lang="en-US" dirty="0">
              <a:cs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dirty="0">
                <a:hlinkClick r:id="rId5"/>
              </a:rPr>
              <a:t>Importing Data</a:t>
            </a:r>
            <a:r>
              <a:rPr lang="en-US" dirty="0"/>
              <a:t>, which explains how to set up data pipelines to read data sets into your </a:t>
            </a:r>
            <a:r>
              <a:rPr lang="en-US" dirty="0" err="1"/>
              <a:t>TensorFlow</a:t>
            </a:r>
            <a:r>
              <a:rPr lang="en-US" dirty="0"/>
              <a:t> program.</a:t>
            </a:r>
            <a:endParaRPr lang="en-US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dirty="0"/>
              <a:t>Low Level APIs</a:t>
            </a:r>
            <a:endParaRPr lang="en-US" dirty="0">
              <a:cs typeface="Calibri"/>
            </a:endParaRPr>
          </a:p>
          <a:p>
            <a:pPr marL="628650" lvl="1" indent="-171450">
              <a:buChar char="•"/>
            </a:pPr>
            <a:r>
              <a:rPr lang="en-US" dirty="0">
                <a:hlinkClick r:id="rId6"/>
              </a:rPr>
              <a:t>Introduction</a:t>
            </a:r>
            <a:r>
              <a:rPr lang="en-US" dirty="0"/>
              <a:t>, which introduces the basics of how you can use </a:t>
            </a:r>
            <a:r>
              <a:rPr lang="en-US" dirty="0" err="1"/>
              <a:t>TensorFlow</a:t>
            </a:r>
            <a:r>
              <a:rPr lang="en-US" dirty="0"/>
              <a:t> outside of the high Level APIs.</a:t>
            </a:r>
            <a:endParaRPr lang="en-US" dirty="0">
              <a:cs typeface="Calibri"/>
            </a:endParaRPr>
          </a:p>
          <a:p>
            <a:pPr marL="628650" lvl="1" indent="-171450">
              <a:buChar char="•"/>
            </a:pPr>
            <a:r>
              <a:rPr lang="en-US" dirty="0">
                <a:hlinkClick r:id="rId7"/>
              </a:rPr>
              <a:t>Tensors</a:t>
            </a:r>
            <a:r>
              <a:rPr lang="en-US" dirty="0"/>
              <a:t>, which explains how to create, manipulate, and access Tensors--the fundamental object in </a:t>
            </a:r>
            <a:r>
              <a:rPr lang="en-US" dirty="0" err="1"/>
              <a:t>TensorFlow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628650" lvl="1" indent="-171450">
              <a:buChar char="•"/>
            </a:pPr>
            <a:r>
              <a:rPr lang="en-US" dirty="0">
                <a:hlinkClick r:id="rId8"/>
              </a:rPr>
              <a:t>Variables</a:t>
            </a:r>
            <a:r>
              <a:rPr lang="en-US" dirty="0"/>
              <a:t>, which details how to represent shared, persistent state in your program.</a:t>
            </a:r>
            <a:endParaRPr lang="en-US" dirty="0">
              <a:cs typeface="Calibri"/>
            </a:endParaRPr>
          </a:p>
          <a:p>
            <a:pPr marL="628650" lvl="1" indent="-171450">
              <a:buChar char="•"/>
            </a:pPr>
            <a:r>
              <a:rPr lang="en-US" dirty="0">
                <a:hlinkClick r:id="rId9"/>
              </a:rPr>
              <a:t>Graphs and Sessions</a:t>
            </a:r>
            <a:r>
              <a:rPr lang="en-US" dirty="0"/>
              <a:t>, which explains:</a:t>
            </a:r>
            <a:endParaRPr lang="en-US" dirty="0">
              <a:cs typeface="Calibri"/>
            </a:endParaRPr>
          </a:p>
          <a:p>
            <a:pPr marL="1085850" lvl="3" indent="-171450">
              <a:buChar char="•"/>
            </a:pPr>
            <a:r>
              <a:rPr lang="en-US" dirty="0"/>
              <a:t>dataflow graphs, which are </a:t>
            </a:r>
            <a:r>
              <a:rPr lang="en-US" dirty="0" err="1"/>
              <a:t>TensorFlow's</a:t>
            </a:r>
            <a:r>
              <a:rPr lang="en-US" dirty="0"/>
              <a:t> representation of computations as dependencies between operations.</a:t>
            </a:r>
            <a:endParaRPr lang="en-US" dirty="0">
              <a:cs typeface="Calibri"/>
            </a:endParaRPr>
          </a:p>
          <a:p>
            <a:pPr marL="1085850" lvl="3" indent="-171450">
              <a:buChar char="•"/>
            </a:pPr>
            <a:r>
              <a:rPr lang="en-US" dirty="0"/>
              <a:t>sessions, which are </a:t>
            </a:r>
            <a:r>
              <a:rPr lang="en-US" dirty="0" err="1"/>
              <a:t>TensorFlow's</a:t>
            </a:r>
            <a:r>
              <a:rPr lang="en-US" dirty="0"/>
              <a:t> mechanism for running dataflow graphs across one or more local or remote devices. If you are programming with the low-level </a:t>
            </a:r>
            <a:r>
              <a:rPr lang="en-US" dirty="0" err="1"/>
              <a:t>TensorFlow</a:t>
            </a:r>
            <a:r>
              <a:rPr lang="en-US" dirty="0"/>
              <a:t> API, this unit is essential. If you are programming with a high-level </a:t>
            </a:r>
            <a:r>
              <a:rPr lang="en-US" dirty="0" err="1"/>
              <a:t>TensorFlow</a:t>
            </a:r>
            <a:r>
              <a:rPr lang="en-US" dirty="0"/>
              <a:t> API such as Estimators or </a:t>
            </a:r>
            <a:r>
              <a:rPr lang="en-US" dirty="0" err="1"/>
              <a:t>Keras</a:t>
            </a:r>
            <a:r>
              <a:rPr lang="en-US" dirty="0"/>
              <a:t>, the high-level API creates and manages graphs and sessions for you, but understanding graphs and sessions can still be helpful.</a:t>
            </a:r>
            <a:endParaRPr lang="en-US" dirty="0">
              <a:cs typeface="Calibri"/>
            </a:endParaRPr>
          </a:p>
          <a:p>
            <a:pPr marL="628650" lvl="1" indent="-171450">
              <a:buChar char="•"/>
            </a:pPr>
            <a:r>
              <a:rPr lang="en-US" dirty="0">
                <a:hlinkClick r:id="rId10"/>
              </a:rPr>
              <a:t>Save and Restore</a:t>
            </a:r>
            <a:r>
              <a:rPr lang="en-US" dirty="0"/>
              <a:t>, which explains how to save and restore variables and models.</a:t>
            </a: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D6C14-06DF-48E7-A15E-B947CC01AAC6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32DD-D21E-4CC3-89F9-7FDB762F9523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580C-97A7-4540-8720-EA5220DD050E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7719-45D0-4A0F-AAD1-802BD0D0111F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01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sor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ave 2">
            <a:extLst>
              <a:ext uri="{FF2B5EF4-FFF2-40B4-BE49-F238E27FC236}">
                <a16:creationId xmlns:a16="http://schemas.microsoft.com/office/drawing/2014/main" id="{CE086CA9-CCCD-4CFA-A343-3C6D9F1B106A}"/>
              </a:ext>
            </a:extLst>
          </p:cNvPr>
          <p:cNvSpPr/>
          <p:nvPr userDrawn="1"/>
        </p:nvSpPr>
        <p:spPr>
          <a:xfrm>
            <a:off x="8672419" y="5796953"/>
            <a:ext cx="468702" cy="511834"/>
          </a:xfrm>
          <a:prstGeom prst="wav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A37C49-5955-424A-96CE-893E5C79FC23}"/>
              </a:ext>
            </a:extLst>
          </p:cNvPr>
          <p:cNvSpPr/>
          <p:nvPr userDrawn="1"/>
        </p:nvSpPr>
        <p:spPr>
          <a:xfrm>
            <a:off x="10642124" y="5523779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78C572-BA93-4D5F-AF46-F6381ABD9621}"/>
              </a:ext>
            </a:extLst>
          </p:cNvPr>
          <p:cNvCxnSpPr/>
          <p:nvPr userDrawn="1"/>
        </p:nvCxnSpPr>
        <p:spPr>
          <a:xfrm>
            <a:off x="11102196" y="5998234"/>
            <a:ext cx="267419" cy="2242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A0F73C-8A13-4889-9016-9860BD66124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02196" y="5762446"/>
            <a:ext cx="267418" cy="26454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82322AB4-249B-4655-989C-0992E7513F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4099" y="1162231"/>
            <a:ext cx="7257690" cy="407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7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F0C-8D58-4CC5-98F6-E3E6A9B35A5F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3991-03BB-4A6E-824C-F7BD5AF88A8C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9364-7148-4FA0-8C7F-03AF2DC84D7C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8017-FCB4-4F84-B3CA-C8BD2E05167E}" type="datetime1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4B0-EF60-4361-9DC1-81A526AC299D}" type="datetime1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008D-278A-453A-AA43-4B0DD1903949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1631-CF50-4C9E-B3FF-8B1D423F308F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9491-83B3-4F1E-A8D5-B5B791D7215B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E8BAE-193C-41B7-9D4C-211E1E5DF44F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8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ensorflow/tensorflow/tree/master/tensorflo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ensorflow.org/extend/archite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download.tensorflow.org/paper/whitepaper201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2" Type="http://schemas.openxmlformats.org/officeDocument/2006/relationships/hyperlink" Target="http://download.tensorflow.org/paper/whitepaper201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10.01178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ownload.tensorflow.org/paper/whitepaper201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lftswa.gitbooks.io/desosa2016/content/tensorflow/chap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programmers_guide/graphs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70A77E33-A890-47F7-B6E0-27EB64C94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2" y="570849"/>
            <a:ext cx="10162315" cy="5716302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6EC5206E-AD24-40E5-ADE8-44FA001D9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2" y="570849"/>
            <a:ext cx="10162315" cy="5716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C4DDDB-69C7-456A-9CD1-71D2C05B10AB}"/>
              </a:ext>
            </a:extLst>
          </p:cNvPr>
          <p:cNvSpPr txBox="1"/>
          <p:nvPr/>
        </p:nvSpPr>
        <p:spPr>
          <a:xfrm>
            <a:off x="822522" y="5717526"/>
            <a:ext cx="4598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Jan Hofmeier, Kristina Albrecht </a:t>
            </a:r>
          </a:p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TINF15AI-BC </a:t>
            </a:r>
          </a:p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20.04.2018</a:t>
            </a:r>
          </a:p>
        </p:txBody>
      </p:sp>
    </p:spTree>
    <p:extLst>
      <p:ext uri="{BB962C8B-B14F-4D97-AF65-F5344CB8AC3E}">
        <p14:creationId xmlns:p14="http://schemas.microsoft.com/office/powerpoint/2010/main" val="335611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852C-C334-45DB-A8DD-768E75D8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cs typeface="Calibri Light"/>
              </a:rPr>
              <a:t>Code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Hierarchie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BB81D-4CBC-406F-B015-1B4B4E0EEAF6}"/>
              </a:ext>
            </a:extLst>
          </p:cNvPr>
          <p:cNvSpPr txBox="1"/>
          <p:nvPr/>
        </p:nvSpPr>
        <p:spPr>
          <a:xfrm>
            <a:off x="776989" y="6367072"/>
            <a:ext cx="975110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>
                <a:hlinkClick r:id="rId2"/>
              </a:rPr>
              <a:t>https://github.com/tensorflow/tensorflow/tree/master/tensorflow</a:t>
            </a:r>
            <a:r>
              <a:rPr lang="de-DE" sz="1400" dirty="0"/>
              <a:t> </a:t>
            </a:r>
            <a:endParaRPr lang="de-DE" sz="1400" dirty="0">
              <a:cs typeface="Calibri"/>
            </a:endParaRPr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0C6AF4E0-63D5-4E89-A8FB-4BB42F8BE3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8" r="37759" b="12687"/>
          <a:stretch/>
        </p:blipFill>
        <p:spPr>
          <a:xfrm>
            <a:off x="9975010" y="140715"/>
            <a:ext cx="1704030" cy="166579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44D53-2D6D-4980-A7B9-B930EABE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10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547AE-C7A2-4E23-AA85-68B22AAFD73A}"/>
              </a:ext>
            </a:extLst>
          </p:cNvPr>
          <p:cNvSpPr/>
          <p:nvPr/>
        </p:nvSpPr>
        <p:spPr>
          <a:xfrm>
            <a:off x="1040524" y="1825625"/>
            <a:ext cx="1655379" cy="55496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Tensorflow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18C82-75E7-4D3B-87FA-1E5DB61891D9}"/>
              </a:ext>
            </a:extLst>
          </p:cNvPr>
          <p:cNvSpPr/>
          <p:nvPr/>
        </p:nvSpPr>
        <p:spPr>
          <a:xfrm>
            <a:off x="2091558" y="2589102"/>
            <a:ext cx="604345" cy="2802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/>
              <a:t>cc</a:t>
            </a:r>
            <a:endParaRPr lang="de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1B0F91-9CFE-4D2E-9063-0C97C1A3C7AF}"/>
              </a:ext>
            </a:extLst>
          </p:cNvPr>
          <p:cNvSpPr/>
          <p:nvPr/>
        </p:nvSpPr>
        <p:spPr>
          <a:xfrm>
            <a:off x="2091559" y="3072578"/>
            <a:ext cx="935422" cy="2802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/>
              <a:t>core</a:t>
            </a:r>
            <a:endParaRPr lang="de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49C5DB-A5F9-4D92-A582-72970F03A4E2}"/>
              </a:ext>
            </a:extLst>
          </p:cNvPr>
          <p:cNvSpPr/>
          <p:nvPr/>
        </p:nvSpPr>
        <p:spPr>
          <a:xfrm>
            <a:off x="2091559" y="3556054"/>
            <a:ext cx="935422" cy="2523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contrib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BD0FAD-6540-48AF-AC1E-90321FB8A86C}"/>
              </a:ext>
            </a:extLst>
          </p:cNvPr>
          <p:cNvSpPr/>
          <p:nvPr/>
        </p:nvSpPr>
        <p:spPr>
          <a:xfrm>
            <a:off x="2091559" y="3998556"/>
            <a:ext cx="935422" cy="2921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python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B8A130-ADA5-4CF9-B039-1E02304938D6}"/>
              </a:ext>
            </a:extLst>
          </p:cNvPr>
          <p:cNvSpPr/>
          <p:nvPr/>
        </p:nvSpPr>
        <p:spPr>
          <a:xfrm>
            <a:off x="3452650" y="4010490"/>
            <a:ext cx="1655379" cy="2802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java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A256E7-044D-4F2A-8ECB-448F0CD76A10}"/>
              </a:ext>
            </a:extLst>
          </p:cNvPr>
          <p:cNvSpPr/>
          <p:nvPr/>
        </p:nvSpPr>
        <p:spPr>
          <a:xfrm>
            <a:off x="5586250" y="3998556"/>
            <a:ext cx="1655379" cy="2802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9E1550-3B00-4189-B76C-1DED019B92AB}"/>
              </a:ext>
            </a:extLst>
          </p:cNvPr>
          <p:cNvSpPr/>
          <p:nvPr/>
        </p:nvSpPr>
        <p:spPr>
          <a:xfrm>
            <a:off x="7514896" y="3998556"/>
            <a:ext cx="1655379" cy="2802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3CAFAA-F931-4CFE-A26E-C208B936AB93}"/>
              </a:ext>
            </a:extLst>
          </p:cNvPr>
          <p:cNvSpPr/>
          <p:nvPr/>
        </p:nvSpPr>
        <p:spPr>
          <a:xfrm>
            <a:off x="2091557" y="4441058"/>
            <a:ext cx="935423" cy="2523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models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39B93C-47C9-460B-84BC-ADCD42978A16}"/>
              </a:ext>
            </a:extLst>
          </p:cNvPr>
          <p:cNvSpPr/>
          <p:nvPr/>
        </p:nvSpPr>
        <p:spPr>
          <a:xfrm>
            <a:off x="2091557" y="4883560"/>
            <a:ext cx="1905603" cy="2802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stream_executor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48B58C-0297-4FA9-BA73-D0ED301BABB3}"/>
              </a:ext>
            </a:extLst>
          </p:cNvPr>
          <p:cNvSpPr/>
          <p:nvPr/>
        </p:nvSpPr>
        <p:spPr>
          <a:xfrm>
            <a:off x="2091558" y="5322359"/>
            <a:ext cx="935422" cy="2802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59D53C-ECCA-4B21-86D6-8D1ADDE979CF}"/>
              </a:ext>
            </a:extLst>
          </p:cNvPr>
          <p:cNvSpPr/>
          <p:nvPr/>
        </p:nvSpPr>
        <p:spPr>
          <a:xfrm>
            <a:off x="2108935" y="5756630"/>
            <a:ext cx="1186057" cy="2802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user_ops</a:t>
            </a:r>
            <a:endParaRPr lang="de-DE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1D28767-8A21-46AF-AF77-33E52372987B}"/>
              </a:ext>
            </a:extLst>
          </p:cNvPr>
          <p:cNvCxnSpPr>
            <a:endCxn id="15" idx="1"/>
          </p:cNvCxnSpPr>
          <p:nvPr/>
        </p:nvCxnSpPr>
        <p:spPr>
          <a:xfrm rot="16200000" flipH="1">
            <a:off x="1902438" y="2540093"/>
            <a:ext cx="262628" cy="11561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62698DA-3B7F-4953-91E1-14B66D41866E}"/>
              </a:ext>
            </a:extLst>
          </p:cNvPr>
          <p:cNvCxnSpPr>
            <a:endCxn id="17" idx="1"/>
          </p:cNvCxnSpPr>
          <p:nvPr/>
        </p:nvCxnSpPr>
        <p:spPr>
          <a:xfrm rot="16200000" flipH="1">
            <a:off x="1632265" y="2753395"/>
            <a:ext cx="802974" cy="1156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947594A-2AF5-407C-8975-FD03DD8C3C98}"/>
              </a:ext>
            </a:extLst>
          </p:cNvPr>
          <p:cNvCxnSpPr>
            <a:endCxn id="18" idx="1"/>
          </p:cNvCxnSpPr>
          <p:nvPr/>
        </p:nvCxnSpPr>
        <p:spPr>
          <a:xfrm rot="16200000" flipH="1">
            <a:off x="1402606" y="2993297"/>
            <a:ext cx="1262293" cy="1156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05C190A-01B7-4033-BCA9-9EB110D83001}"/>
              </a:ext>
            </a:extLst>
          </p:cNvPr>
          <p:cNvCxnSpPr>
            <a:endCxn id="19" idx="1"/>
          </p:cNvCxnSpPr>
          <p:nvPr/>
        </p:nvCxnSpPr>
        <p:spPr>
          <a:xfrm rot="16200000" flipH="1">
            <a:off x="1171414" y="3224488"/>
            <a:ext cx="1724677" cy="1156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9DD76F0-9C96-4216-974B-CDEF81FEEF3B}"/>
              </a:ext>
            </a:extLst>
          </p:cNvPr>
          <p:cNvCxnSpPr>
            <a:endCxn id="23" idx="1"/>
          </p:cNvCxnSpPr>
          <p:nvPr/>
        </p:nvCxnSpPr>
        <p:spPr>
          <a:xfrm rot="16200000" flipH="1">
            <a:off x="949620" y="3425318"/>
            <a:ext cx="2168262" cy="11561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FD0DEC9-90A6-47CB-BD27-B1E4E0A0C4C3}"/>
              </a:ext>
            </a:extLst>
          </p:cNvPr>
          <p:cNvCxnSpPr>
            <a:endCxn id="24" idx="1"/>
          </p:cNvCxnSpPr>
          <p:nvPr/>
        </p:nvCxnSpPr>
        <p:spPr>
          <a:xfrm rot="16200000" flipH="1">
            <a:off x="731893" y="3664007"/>
            <a:ext cx="2603716" cy="11561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6EF60CF-BF84-486A-A44D-125CF033092C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491607" y="3862518"/>
            <a:ext cx="3084289" cy="1156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C42784E-2801-49EF-A6D1-33D67815CC97}"/>
              </a:ext>
            </a:extLst>
          </p:cNvPr>
          <p:cNvCxnSpPr>
            <a:cxnSpLocks/>
            <a:endCxn id="26" idx="1"/>
          </p:cNvCxnSpPr>
          <p:nvPr/>
        </p:nvCxnSpPr>
        <p:spPr>
          <a:xfrm rot="16200000" flipH="1">
            <a:off x="281991" y="4069797"/>
            <a:ext cx="3516148" cy="13773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5EDB8C1-8015-49AA-BC2E-BBFF71473BD4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971195" y="4290712"/>
            <a:ext cx="2309145" cy="893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C66F896-7436-4356-9040-9D2EACCD4E74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4283009" y="4278778"/>
            <a:ext cx="2130931" cy="971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16DC179-DAD5-4199-A4FD-159377205C1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413939" y="4278778"/>
            <a:ext cx="1928647" cy="930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67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852C-C334-45DB-A8DD-768E75D8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cs typeface="Calibri Light"/>
              </a:rPr>
              <a:t>Struktur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sicht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BB81D-4CBC-406F-B015-1B4B4E0EEAF6}"/>
              </a:ext>
            </a:extLst>
          </p:cNvPr>
          <p:cNvSpPr txBox="1"/>
          <p:nvPr/>
        </p:nvSpPr>
        <p:spPr>
          <a:xfrm>
            <a:off x="776989" y="6367072"/>
            <a:ext cx="975110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>
                <a:hlinkClick r:id="rId2"/>
              </a:rPr>
              <a:t>https://www.tensorflow.org/extend/architecture</a:t>
            </a:r>
            <a:r>
              <a:rPr lang="de-DE" sz="1400" dirty="0"/>
              <a:t>  </a:t>
            </a:r>
            <a:endParaRPr lang="de-DE" sz="1400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87548B-C74D-4ABB-AC68-D0A276913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6816" y="1597572"/>
            <a:ext cx="4343671" cy="3869583"/>
          </a:xfrm>
          <a:prstGeom prst="rect">
            <a:avLst/>
          </a:prstGeom>
        </p:spPr>
      </p:pic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0C6AF4E0-63D5-4E89-A8FB-4BB42F8BE3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8" r="37759" b="12687"/>
          <a:stretch/>
        </p:blipFill>
        <p:spPr>
          <a:xfrm>
            <a:off x="9975010" y="140715"/>
            <a:ext cx="1704030" cy="1665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CBDA4E-7740-4EEA-8196-EEA73F11A6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240" y="4983658"/>
            <a:ext cx="1691191" cy="169119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44D53-2D6D-4980-A7B9-B930EABE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D8904-1B01-4EF1-A298-704E3F538FC2}"/>
              </a:ext>
            </a:extLst>
          </p:cNvPr>
          <p:cNvSpPr/>
          <p:nvPr/>
        </p:nvSpPr>
        <p:spPr>
          <a:xfrm>
            <a:off x="3216166" y="1444487"/>
            <a:ext cx="4602617" cy="104692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A7202-BC35-4CE5-A2BF-05F07E1402FE}"/>
              </a:ext>
            </a:extLst>
          </p:cNvPr>
          <p:cNvSpPr/>
          <p:nvPr/>
        </p:nvSpPr>
        <p:spPr>
          <a:xfrm>
            <a:off x="3216166" y="2523849"/>
            <a:ext cx="4602617" cy="424303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A7694D-E50A-46E6-ACC5-41C0E485E7D1}"/>
              </a:ext>
            </a:extLst>
          </p:cNvPr>
          <p:cNvSpPr/>
          <p:nvPr/>
        </p:nvSpPr>
        <p:spPr>
          <a:xfrm>
            <a:off x="3216165" y="3008901"/>
            <a:ext cx="4602617" cy="255744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5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852C-C334-45DB-A8DD-768E75D8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cs typeface="Calibri Light"/>
              </a:rPr>
              <a:t>Abbildungs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sicht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BB81D-4CBC-406F-B015-1B4B4E0EEAF6}"/>
              </a:ext>
            </a:extLst>
          </p:cNvPr>
          <p:cNvSpPr txBox="1"/>
          <p:nvPr/>
        </p:nvSpPr>
        <p:spPr>
          <a:xfrm>
            <a:off x="776989" y="6367072"/>
            <a:ext cx="975110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>
                <a:hlinkClick r:id="rId2"/>
              </a:rPr>
              <a:t>http://download.tensorflow.org/paper/whitepaper2015.pdf</a:t>
            </a:r>
            <a:r>
              <a:rPr lang="de-DE" sz="1400" dirty="0"/>
              <a:t>  </a:t>
            </a:r>
            <a:endParaRPr lang="de-DE" sz="1400" dirty="0">
              <a:cs typeface="Calibri"/>
            </a:endParaRP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BE2FCF-B399-4D38-B4A6-CCC3738B7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7"/>
          <a:stretch/>
        </p:blipFill>
        <p:spPr>
          <a:xfrm>
            <a:off x="838200" y="2290846"/>
            <a:ext cx="10515600" cy="3328290"/>
          </a:xfrm>
        </p:spPr>
      </p:pic>
      <p:pic>
        <p:nvPicPr>
          <p:cNvPr id="7" name="Picture 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8A40985B-A21D-4A7D-8CD4-84C4A0D1B2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8" r="37759" b="12687"/>
          <a:stretch/>
        </p:blipFill>
        <p:spPr>
          <a:xfrm>
            <a:off x="9975010" y="140715"/>
            <a:ext cx="1704030" cy="16657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11C97-A267-4483-A15C-EDC225E0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7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852C-C334-45DB-A8DD-768E75D8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cs typeface="Calibri Light"/>
              </a:rPr>
              <a:t>Abbildungs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sicht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BB81D-4CBC-406F-B015-1B4B4E0EEAF6}"/>
              </a:ext>
            </a:extLst>
          </p:cNvPr>
          <p:cNvSpPr txBox="1"/>
          <p:nvPr/>
        </p:nvSpPr>
        <p:spPr>
          <a:xfrm>
            <a:off x="776989" y="6367072"/>
            <a:ext cx="975110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>
                <a:hlinkClick r:id="rId2"/>
              </a:rPr>
              <a:t>http://download.tensorflow.org/paper/whitepaper2015.pdf</a:t>
            </a:r>
            <a:r>
              <a:rPr lang="de-DE" sz="1400" dirty="0"/>
              <a:t>  </a:t>
            </a:r>
            <a:endParaRPr lang="de-DE" sz="1400" dirty="0">
              <a:cs typeface="Calibri"/>
            </a:endParaRPr>
          </a:p>
        </p:txBody>
      </p:sp>
      <p:pic>
        <p:nvPicPr>
          <p:cNvPr id="7" name="Picture 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8A40985B-A21D-4A7D-8CD4-84C4A0D1B2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8" r="37759" b="12687"/>
          <a:stretch/>
        </p:blipFill>
        <p:spPr>
          <a:xfrm>
            <a:off x="9975010" y="140715"/>
            <a:ext cx="1704030" cy="16657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11C97-A267-4483-A15C-EDC225E0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13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5D1CDD-04F6-4D96-BCDC-58B866D5A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987" y="2362292"/>
            <a:ext cx="5087783" cy="2830685"/>
          </a:xfr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19B3797-EE2E-446A-8BD6-FDCC10E09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7230" y="2362292"/>
            <a:ext cx="5087783" cy="331173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0CFA66-A679-46E1-9499-B797B3C32AC5}"/>
              </a:ext>
            </a:extLst>
          </p:cNvPr>
          <p:cNvCxnSpPr/>
          <p:nvPr/>
        </p:nvCxnSpPr>
        <p:spPr>
          <a:xfrm>
            <a:off x="6096000" y="1915098"/>
            <a:ext cx="0" cy="375892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4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852C-C334-45DB-A8DD-768E75D8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cs typeface="Calibri Light"/>
              </a:rPr>
              <a:t>F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azit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B43FEAD-FA86-4790-BF45-F0FA25642A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92754"/>
              </p:ext>
            </p:extLst>
          </p:nvPr>
        </p:nvGraphicFramePr>
        <p:xfrm>
          <a:off x="838198" y="1825625"/>
          <a:ext cx="10515600" cy="296671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9054">
                  <a:extLst>
                    <a:ext uri="{9D8B030D-6E8A-4147-A177-3AD203B41FA5}">
                      <a16:colId xmlns:a16="http://schemas.microsoft.com/office/drawing/2014/main" val="3731199610"/>
                    </a:ext>
                  </a:extLst>
                </a:gridCol>
                <a:gridCol w="2213113">
                  <a:extLst>
                    <a:ext uri="{9D8B030D-6E8A-4147-A177-3AD203B41FA5}">
                      <a16:colId xmlns:a16="http://schemas.microsoft.com/office/drawing/2014/main" val="2103625443"/>
                    </a:ext>
                  </a:extLst>
                </a:gridCol>
                <a:gridCol w="7603433">
                  <a:extLst>
                    <a:ext uri="{9D8B030D-6E8A-4147-A177-3AD203B41FA5}">
                      <a16:colId xmlns:a16="http://schemas.microsoft.com/office/drawing/2014/main" val="2936239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rgbClr val="F39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err="1"/>
                        <a:t>Kurzbeschreibung</a:t>
                      </a:r>
                      <a:endParaRPr lang="en-US" b="1" dirty="0"/>
                    </a:p>
                  </a:txBody>
                  <a:tcPr>
                    <a:solidFill>
                      <a:srgbClr val="F39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Umsetzung</a:t>
                      </a:r>
                      <a:endParaRPr lang="en-US" dirty="0"/>
                    </a:p>
                  </a:txBody>
                  <a:tcPr>
                    <a:solidFill>
                      <a:srgbClr val="F39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9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ML </a:t>
                      </a:r>
                      <a:r>
                        <a:rPr lang="en-US" b="1" dirty="0" err="1"/>
                        <a:t>Funktionalit</a:t>
                      </a:r>
                      <a:r>
                        <a:rPr lang="de-DE" b="1" dirty="0"/>
                        <a:t>äten</a:t>
                      </a:r>
                      <a:endParaRPr lang="en-US" b="1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Externe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Bibliotheken</a:t>
                      </a:r>
                      <a:r>
                        <a:rPr lang="en-US" dirty="0"/>
                        <a:t>, Kernel </a:t>
                      </a:r>
                      <a:r>
                        <a:rPr lang="en-US" dirty="0" err="1"/>
                        <a:t>Implementierungen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4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Protoyping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High Level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3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Produktiver</a:t>
                      </a: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Einsatz</a:t>
                      </a:r>
                      <a:endParaRPr lang="en-US" b="1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Low Level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3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C++ Client, Kernel </a:t>
                      </a:r>
                      <a:r>
                        <a:rPr lang="en-US" dirty="0" err="1"/>
                        <a:t>Implementierungen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26741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Skalierbarkeit</a:t>
                      </a:r>
                      <a:endParaRPr lang="en-US" b="1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Verteilbarkeit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80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Portabilität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Device Layer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64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Persistierung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5425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71F6B60-8D5B-4895-B2B2-046E8D03A8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74490" b="12687"/>
          <a:stretch/>
        </p:blipFill>
        <p:spPr>
          <a:xfrm>
            <a:off x="10137913" y="121596"/>
            <a:ext cx="1378226" cy="1665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153D18-0F1B-4685-AD60-B996FB201A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005" y="4623490"/>
            <a:ext cx="1696280" cy="1696278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E81E3FC-35A6-405C-97EB-872C64D4F6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4" t="695" r="4053" b="11992"/>
          <a:stretch/>
        </p:blipFill>
        <p:spPr>
          <a:xfrm>
            <a:off x="9783495" y="4565790"/>
            <a:ext cx="231754" cy="226554"/>
          </a:xfrm>
          <a:prstGeom prst="rect">
            <a:avLst/>
          </a:prstGeom>
        </p:spPr>
      </p:pic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F0B1089-358F-4433-8EA7-D937D94E034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4" t="695" r="4053" b="11992"/>
          <a:stretch/>
        </p:blipFill>
        <p:spPr>
          <a:xfrm rot="19604733">
            <a:off x="10464273" y="4453841"/>
            <a:ext cx="268858" cy="262825"/>
          </a:xfrm>
          <a:prstGeom prst="rect">
            <a:avLst/>
          </a:prstGeom>
        </p:spPr>
      </p:pic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EAEF3ED-0B48-4114-8853-DD8E0837F35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4" t="695" r="4053" b="11992"/>
          <a:stretch/>
        </p:blipFill>
        <p:spPr>
          <a:xfrm>
            <a:off x="10919791" y="4868163"/>
            <a:ext cx="198783" cy="194322"/>
          </a:xfrm>
          <a:prstGeom prst="rect">
            <a:avLst/>
          </a:prstGeom>
        </p:spPr>
      </p:pic>
      <p:pic>
        <p:nvPicPr>
          <p:cNvPr id="3074" name="Picture 2" descr="Image result for java icon png">
            <a:extLst>
              <a:ext uri="{FF2B5EF4-FFF2-40B4-BE49-F238E27FC236}">
                <a16:creationId xmlns:a16="http://schemas.microsoft.com/office/drawing/2014/main" id="{5BF41AF6-4033-4F91-A53B-593874E59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492" y="4810011"/>
            <a:ext cx="261485" cy="26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java icon png">
            <a:extLst>
              <a:ext uri="{FF2B5EF4-FFF2-40B4-BE49-F238E27FC236}">
                <a16:creationId xmlns:a16="http://schemas.microsoft.com/office/drawing/2014/main" id="{1A986F4D-7077-4B19-BF97-45913B0C5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94" y="4447086"/>
            <a:ext cx="261485" cy="26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FB1CD9-688D-4F5A-8B82-39432D35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70A77E33-A890-47F7-B6E0-27EB64C94C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4D1609B-102A-4C77-86A2-ACB29FB96D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839950" y="0"/>
            <a:ext cx="4352050" cy="6858478"/>
          </a:xfrm>
          <a:custGeom>
            <a:avLst/>
            <a:gdLst>
              <a:gd name="connsiteX0" fmla="*/ 4352050 w 4352050"/>
              <a:gd name="connsiteY0" fmla="*/ 6858478 h 6858478"/>
              <a:gd name="connsiteX1" fmla="*/ 0 w 4352050"/>
              <a:gd name="connsiteY1" fmla="*/ 6858478 h 6858478"/>
              <a:gd name="connsiteX2" fmla="*/ 0 w 4352050"/>
              <a:gd name="connsiteY2" fmla="*/ 0 h 6858478"/>
              <a:gd name="connsiteX3" fmla="*/ 103870 w 4352050"/>
              <a:gd name="connsiteY3" fmla="*/ 0 h 6858478"/>
              <a:gd name="connsiteX4" fmla="*/ 1170098 w 4352050"/>
              <a:gd name="connsiteY4" fmla="*/ 0 h 6858478"/>
              <a:gd name="connsiteX5" fmla="*/ 1175675 w 435205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2050" h="6858478">
                <a:moveTo>
                  <a:pt x="4352050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103870" y="0"/>
                </a:lnTo>
                <a:lnTo>
                  <a:pt x="1170098" y="0"/>
                </a:lnTo>
                <a:lnTo>
                  <a:pt x="1175675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1F706-C94E-46D4-BAAE-BAFD1AD976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8667950" y="0"/>
            <a:ext cx="3524051" cy="6858478"/>
          </a:xfrm>
          <a:custGeom>
            <a:avLst/>
            <a:gdLst>
              <a:gd name="connsiteX0" fmla="*/ 3524051 w 3524051"/>
              <a:gd name="connsiteY0" fmla="*/ 6858478 h 6858478"/>
              <a:gd name="connsiteX1" fmla="*/ 0 w 3524051"/>
              <a:gd name="connsiteY1" fmla="*/ 6858478 h 6858478"/>
              <a:gd name="connsiteX2" fmla="*/ 0 w 3524051"/>
              <a:gd name="connsiteY2" fmla="*/ 0 h 6858478"/>
              <a:gd name="connsiteX3" fmla="*/ 342099 w 3524051"/>
              <a:gd name="connsiteY3" fmla="*/ 0 h 6858478"/>
              <a:gd name="connsiteX4" fmla="*/ 347676 w 3524051"/>
              <a:gd name="connsiteY4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051" h="6858478">
                <a:moveTo>
                  <a:pt x="3524051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342099" y="0"/>
                </a:lnTo>
                <a:lnTo>
                  <a:pt x="3476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C368C5-5683-44E0-AEF5-E1C5B0FA95A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cs typeface="Calibri Light"/>
              </a:rPr>
              <a:t>TensorFlow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cs typeface="Calibri Light"/>
              </a:rPr>
              <a:t>Architektur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7468BC-5DB8-46BC-AB11-ED24533726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Calibri"/>
              </a:rPr>
              <a:t>Was ist TensorFlow</a:t>
            </a:r>
          </a:p>
          <a:p>
            <a:r>
              <a:rPr lang="en-US" dirty="0" err="1">
                <a:cs typeface="Calibri"/>
              </a:rPr>
              <a:t>Anforderungsanalyse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Einfluss-Faktoren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Architektursichten</a:t>
            </a:r>
            <a:r>
              <a:rPr lang="en-US" dirty="0">
                <a:cs typeface="Calibri"/>
              </a:rPr>
              <a:t>:</a:t>
            </a:r>
          </a:p>
          <a:p>
            <a:pPr lvl="1"/>
            <a:r>
              <a:rPr lang="en-US" dirty="0" err="1">
                <a:cs typeface="Calibri"/>
              </a:rPr>
              <a:t>Szenarien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Kontextsicht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Verhaltenssicht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Struktursicht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Abbildungssicht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Bewertung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Architektur</a:t>
            </a:r>
            <a:endParaRPr lang="en-US" dirty="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77D49-03CD-4684-ABB5-E2D47B2EF5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723" y="5263497"/>
            <a:ext cx="1594503" cy="1594503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91ED2B81-5873-438E-AECB-1453D7B2E587}"/>
              </a:ext>
            </a:extLst>
          </p:cNvPr>
          <p:cNvSpPr/>
          <p:nvPr/>
        </p:nvSpPr>
        <p:spPr>
          <a:xfrm>
            <a:off x="4989443" y="3660015"/>
            <a:ext cx="569844" cy="1738419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65689-6871-408A-A5E9-2301C975DD8B}"/>
              </a:ext>
            </a:extLst>
          </p:cNvPr>
          <p:cNvSpPr txBox="1"/>
          <p:nvPr/>
        </p:nvSpPr>
        <p:spPr>
          <a:xfrm>
            <a:off x="5973727" y="3467395"/>
            <a:ext cx="1028023" cy="212365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4400" b="1" dirty="0">
                <a:solidFill>
                  <a:schemeClr val="accent1"/>
                </a:solidFill>
              </a:rPr>
              <a:t>1</a:t>
            </a:r>
            <a:r>
              <a:rPr lang="de-DE" sz="4400" b="1" dirty="0"/>
              <a:t> </a:t>
            </a:r>
          </a:p>
          <a:p>
            <a:r>
              <a:rPr lang="de-DE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</a:t>
            </a:r>
            <a:r>
              <a:rPr lang="de-DE" sz="4400" b="1" dirty="0"/>
              <a:t> </a:t>
            </a:r>
          </a:p>
          <a:p>
            <a:r>
              <a:rPr lang="de-DE" sz="4400" b="1" dirty="0">
                <a:solidFill>
                  <a:schemeClr val="accent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667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5E09B1-38E4-4B79-8460-093B0C32B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1" y="2178347"/>
            <a:ext cx="10901471" cy="32159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7DD73A-D77F-4595-8080-D4FCFC8B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Machine</a:t>
            </a: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Learning</a:t>
            </a:r>
            <a:r>
              <a:rPr lang="en-GB" dirty="0"/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Frameworks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85A0D-6BA2-43CD-AD1A-C392AE700BF3}"/>
              </a:ext>
            </a:extLst>
          </p:cNvPr>
          <p:cNvSpPr txBox="1"/>
          <p:nvPr/>
        </p:nvSpPr>
        <p:spPr>
          <a:xfrm>
            <a:off x="776989" y="6367072"/>
            <a:ext cx="975110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/>
              <a:t>Quelle: </a:t>
            </a:r>
            <a:r>
              <a:rPr lang="de-DE" sz="1400" dirty="0">
                <a:cs typeface="Calibri"/>
                <a:hlinkClick r:id="rId3"/>
              </a:rPr>
              <a:t>https://arxiv.org/pdf/1610.01178.pdf</a:t>
            </a:r>
            <a:r>
              <a:rPr lang="de-DE" sz="1400" dirty="0">
                <a:cs typeface="Calibri"/>
              </a:rPr>
              <a:t> S. 3 </a:t>
            </a:r>
            <a:endParaRPr lang="en-US" sz="1400" dirty="0">
              <a:cs typeface="Calibri"/>
            </a:endParaRPr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746DCAD4-62F4-4960-B6F9-FCA4C21F10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4" t="695" r="4053" b="11992"/>
          <a:stretch/>
        </p:blipFill>
        <p:spPr>
          <a:xfrm>
            <a:off x="9975010" y="140715"/>
            <a:ext cx="1704030" cy="166579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39D51F3-6FF5-4EEF-9248-EFE58D80D269}"/>
              </a:ext>
            </a:extLst>
          </p:cNvPr>
          <p:cNvSpPr/>
          <p:nvPr/>
        </p:nvSpPr>
        <p:spPr>
          <a:xfrm>
            <a:off x="8653671" y="3922641"/>
            <a:ext cx="119272" cy="1192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0E17E-5303-4426-BC6D-DA205B0A440D}"/>
              </a:ext>
            </a:extLst>
          </p:cNvPr>
          <p:cNvSpPr txBox="1"/>
          <p:nvPr/>
        </p:nvSpPr>
        <p:spPr>
          <a:xfrm>
            <a:off x="8256102" y="3352802"/>
            <a:ext cx="1139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DistBelief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CCD20-6D07-4C32-9719-AC8E9DAF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0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A15E-77FB-44E6-BAA4-9A07065D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cs typeface="Calibri Light"/>
              </a:rPr>
              <a:t>Dist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cs typeface="Calibri Light"/>
              </a:rPr>
              <a:t>Belief</a:t>
            </a:r>
            <a:endParaRPr lang="en-US" dirty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F66E-F471-4EFB-8BD4-A929727E7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Vorgänger von TensorFlow</a:t>
            </a:r>
          </a:p>
          <a:p>
            <a:r>
              <a:rPr lang="de-DE" dirty="0">
                <a:cs typeface="Calibri"/>
              </a:rPr>
              <a:t>2011 von Google Brain entwickelt</a:t>
            </a:r>
          </a:p>
          <a:p>
            <a:r>
              <a:rPr lang="de-DE" dirty="0">
                <a:cs typeface="Calibri"/>
              </a:rPr>
              <a:t>Einschränkungen: </a:t>
            </a:r>
          </a:p>
          <a:p>
            <a:pPr lvl="1"/>
            <a:r>
              <a:rPr lang="de-DE" sz="2200" dirty="0">
                <a:cs typeface="Calibri"/>
              </a:rPr>
              <a:t>Neue Modelle erfordern Änderungen am Core</a:t>
            </a:r>
          </a:p>
          <a:p>
            <a:pPr lvl="1"/>
            <a:r>
              <a:rPr lang="de-DE" sz="2200" dirty="0">
                <a:cs typeface="Calibri"/>
              </a:rPr>
              <a:t>Anpassungen des Parameter-Servers für </a:t>
            </a:r>
            <a:r>
              <a:rPr lang="de-DE" sz="2200" dirty="0"/>
              <a:t>Gradientenfunktion</a:t>
            </a:r>
          </a:p>
          <a:p>
            <a:pPr lvl="1"/>
            <a:r>
              <a:rPr lang="de-DE" sz="2200" dirty="0"/>
              <a:t>nur vorwärtsgerichtete Algorithmen (kein Recurrent oder Reinforcement Learning)</a:t>
            </a:r>
          </a:p>
          <a:p>
            <a:pPr lvl="1"/>
            <a:r>
              <a:rPr lang="de-DE" sz="2200" dirty="0"/>
              <a:t>nur Multi-Core-CPU-Server, keine Unterstützung von GPUs oder anderen Acceleratoren</a:t>
            </a:r>
            <a:endParaRPr lang="de-DE" sz="2200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A4B8A-F8DE-4DFD-A845-F48B1FFE4C30}"/>
              </a:ext>
            </a:extLst>
          </p:cNvPr>
          <p:cNvSpPr txBox="1"/>
          <p:nvPr/>
        </p:nvSpPr>
        <p:spPr>
          <a:xfrm>
            <a:off x="776989" y="6367072"/>
            <a:ext cx="975110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/>
              <a:t>Quelle: </a:t>
            </a:r>
            <a:r>
              <a:rPr lang="de-DE" sz="1400" dirty="0">
                <a:cs typeface="Calibri"/>
              </a:rPr>
              <a:t> </a:t>
            </a:r>
            <a:r>
              <a:rPr lang="de-DE" sz="1400" dirty="0">
                <a:cs typeface="Calibri"/>
                <a:hlinkClick r:id="rId2"/>
              </a:rPr>
              <a:t>http://download.tensorflow.org/paper/whitepaper2015.pdf</a:t>
            </a:r>
            <a:r>
              <a:rPr lang="de-DE" sz="1400" dirty="0">
                <a:cs typeface="Calibri"/>
              </a:rPr>
              <a:t> </a:t>
            </a:r>
            <a:endParaRPr lang="en-US" sz="1400" dirty="0">
              <a:cs typeface="Calibri"/>
            </a:endParaRPr>
          </a:p>
        </p:txBody>
      </p:sp>
      <p:pic>
        <p:nvPicPr>
          <p:cNvPr id="1026" name="Picture 2" descr="Image result for distbelief">
            <a:extLst>
              <a:ext uri="{FF2B5EF4-FFF2-40B4-BE49-F238E27FC236}">
                <a16:creationId xmlns:a16="http://schemas.microsoft.com/office/drawing/2014/main" id="{71168DBF-8650-4E00-96D3-5725ACD5F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6" r="13718" b="13861"/>
          <a:stretch/>
        </p:blipFill>
        <p:spPr bwMode="auto">
          <a:xfrm>
            <a:off x="8341302" y="1132046"/>
            <a:ext cx="2186788" cy="138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0250047C-14A5-4A6C-8DCA-793304ED6F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4" t="695" r="4053" b="11992"/>
          <a:stretch/>
        </p:blipFill>
        <p:spPr>
          <a:xfrm>
            <a:off x="9975010" y="140715"/>
            <a:ext cx="1704030" cy="16657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52A0-B4CA-497C-BAF5-3EF49B38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852C-C334-45DB-A8DD-768E75D8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cs typeface="Calibri Light"/>
              </a:rPr>
              <a:t>A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nforderungen</a:t>
            </a:r>
            <a:endParaRPr lang="en-US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B43FEAD-FA86-4790-BF45-F0FA25642A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481340"/>
              </p:ext>
            </p:extLst>
          </p:nvPr>
        </p:nvGraphicFramePr>
        <p:xfrm>
          <a:off x="838198" y="1825625"/>
          <a:ext cx="10515600" cy="296671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9054">
                  <a:extLst>
                    <a:ext uri="{9D8B030D-6E8A-4147-A177-3AD203B41FA5}">
                      <a16:colId xmlns:a16="http://schemas.microsoft.com/office/drawing/2014/main" val="3731199610"/>
                    </a:ext>
                  </a:extLst>
                </a:gridCol>
                <a:gridCol w="2213113">
                  <a:extLst>
                    <a:ext uri="{9D8B030D-6E8A-4147-A177-3AD203B41FA5}">
                      <a16:colId xmlns:a16="http://schemas.microsoft.com/office/drawing/2014/main" val="2103625443"/>
                    </a:ext>
                  </a:extLst>
                </a:gridCol>
                <a:gridCol w="7603433">
                  <a:extLst>
                    <a:ext uri="{9D8B030D-6E8A-4147-A177-3AD203B41FA5}">
                      <a16:colId xmlns:a16="http://schemas.microsoft.com/office/drawing/2014/main" val="2936239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rgbClr val="F39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err="1"/>
                        <a:t>Kurzbeschreibung</a:t>
                      </a:r>
                      <a:endParaRPr lang="en-US" b="1" dirty="0"/>
                    </a:p>
                  </a:txBody>
                  <a:tcPr>
                    <a:solidFill>
                      <a:srgbClr val="F39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Anforderung</a:t>
                      </a:r>
                      <a:endParaRPr lang="en-US" dirty="0"/>
                    </a:p>
                  </a:txBody>
                  <a:tcPr>
                    <a:solidFill>
                      <a:srgbClr val="F39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9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ML </a:t>
                      </a:r>
                      <a:r>
                        <a:rPr lang="en-US" b="1" dirty="0" err="1"/>
                        <a:t>Funktionalit</a:t>
                      </a:r>
                      <a:r>
                        <a:rPr lang="de-DE" b="1" dirty="0"/>
                        <a:t>äten</a:t>
                      </a:r>
                      <a:endParaRPr lang="en-US" b="1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Vektor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bzw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Matrizen-Operationen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Lineare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Algebra,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Statistik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Gradienten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4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Prototyping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Schnelles Definieren und Testen von Modellen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3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Produktiver</a:t>
                      </a: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Einsatz</a:t>
                      </a:r>
                      <a:endParaRPr lang="en-US" b="1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Möglichkeit</a:t>
                      </a:r>
                      <a:r>
                        <a:rPr lang="en-US" dirty="0"/>
                        <a:t> der </a:t>
                      </a:r>
                      <a:r>
                        <a:rPr lang="en-US" dirty="0" err="1"/>
                        <a:t>Entwicklung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komplexer</a:t>
                      </a:r>
                      <a:r>
                        <a:rPr lang="en-US" dirty="0"/>
                        <a:t> ML </a:t>
                      </a:r>
                      <a:r>
                        <a:rPr lang="en-US" dirty="0" err="1"/>
                        <a:t>Anwendungen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3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Effiziente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Nutzung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verfügbarer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Ressourcen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26741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Skalierbarkeit</a:t>
                      </a:r>
                      <a:endParaRPr lang="en-US" b="1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Umgang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großen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Datenmengen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80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Portabilität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Portierbar</a:t>
                      </a:r>
                      <a:r>
                        <a:rPr lang="en-US" dirty="0"/>
                        <a:t> auf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verschiedene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64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Nach einem Abbruch wiederherstellbar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5425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71F6B60-8D5B-4895-B2B2-046E8D03A8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74490" b="12687"/>
          <a:stretch/>
        </p:blipFill>
        <p:spPr>
          <a:xfrm>
            <a:off x="10137913" y="121596"/>
            <a:ext cx="1378226" cy="166579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50920D-723F-4060-B964-217EC21A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852C-C334-45DB-A8DD-768E75D8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cs typeface="Calibri Light"/>
              </a:rPr>
              <a:t>F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aktoren</a:t>
            </a:r>
            <a:endParaRPr lang="en-US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E61FE6-3FFC-48DF-A2E8-614A82166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40790"/>
              </p:ext>
            </p:extLst>
          </p:nvPr>
        </p:nvGraphicFramePr>
        <p:xfrm>
          <a:off x="838200" y="1825625"/>
          <a:ext cx="10330456" cy="39141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25448">
                  <a:extLst>
                    <a:ext uri="{9D8B030D-6E8A-4147-A177-3AD203B41FA5}">
                      <a16:colId xmlns:a16="http://schemas.microsoft.com/office/drawing/2014/main" val="3731199610"/>
                    </a:ext>
                  </a:extLst>
                </a:gridCol>
                <a:gridCol w="6005709">
                  <a:extLst>
                    <a:ext uri="{9D8B030D-6E8A-4147-A177-3AD203B41FA5}">
                      <a16:colId xmlns:a16="http://schemas.microsoft.com/office/drawing/2014/main" val="2103625443"/>
                    </a:ext>
                  </a:extLst>
                </a:gridCol>
                <a:gridCol w="1338469">
                  <a:extLst>
                    <a:ext uri="{9D8B030D-6E8A-4147-A177-3AD203B41FA5}">
                      <a16:colId xmlns:a16="http://schemas.microsoft.com/office/drawing/2014/main" val="2936239102"/>
                    </a:ext>
                  </a:extLst>
                </a:gridCol>
                <a:gridCol w="1560830">
                  <a:extLst>
                    <a:ext uri="{9D8B030D-6E8A-4147-A177-3AD203B41FA5}">
                      <a16:colId xmlns:a16="http://schemas.microsoft.com/office/drawing/2014/main" val="3919023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Faktor</a:t>
                      </a:r>
                      <a:r>
                        <a:rPr lang="en-US" dirty="0"/>
                        <a:t>-Index</a:t>
                      </a:r>
                    </a:p>
                  </a:txBody>
                  <a:tcPr>
                    <a:solidFill>
                      <a:srgbClr val="F39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Beschreibung</a:t>
                      </a:r>
                    </a:p>
                  </a:txBody>
                  <a:tcPr>
                    <a:solidFill>
                      <a:srgbClr val="F39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Flexibilität</a:t>
                      </a:r>
                    </a:p>
                  </a:txBody>
                  <a:tcPr>
                    <a:solidFill>
                      <a:srgbClr val="F39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Einfluss</a:t>
                      </a:r>
                    </a:p>
                  </a:txBody>
                  <a:tcPr>
                    <a:solidFill>
                      <a:srgbClr val="F39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9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O1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effectLst/>
                        </a:rPr>
                        <a:t>Community und Contributions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mittel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4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O2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effectLst/>
                        </a:rPr>
                        <a:t>Entwickler und interne Nutzer haben Kenntnisse in C++ und Python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Flexibel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mittel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3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T1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effectLst/>
                        </a:rPr>
                        <a:t>Es werden neue Acceleratoren entwickelt (Bsp.: TPU)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3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T2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effectLst/>
                        </a:rPr>
                        <a:t>Die Rechenleistung einer Maschine ist begrenzt, weshalb horizontal skaliert werden muss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26741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T3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effectLst/>
                        </a:rPr>
                        <a:t>Verschiedene Betriebssysteme (Linux , Mac OS, Windows etc.)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stark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80055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P1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Neue </a:t>
                      </a:r>
                      <a:r>
                        <a:rPr lang="en-GB" dirty="0" err="1">
                          <a:effectLst/>
                        </a:rPr>
                        <a:t>Bibliotheken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können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integriert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werden</a:t>
                      </a:r>
                      <a:endParaRPr lang="en-US" dirty="0" err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Flexibel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gering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1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P2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effectLst/>
                        </a:rPr>
                        <a:t>Modelle können sehr komplex werden und viele Daten involvieren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640966"/>
                  </a:ext>
                </a:extLst>
              </a:tr>
            </a:tbl>
          </a:graphicData>
        </a:graphic>
      </p:graphicFrame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DF55D7B-380D-4FD0-B87C-6538BBA710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74490" b="12687"/>
          <a:stretch/>
        </p:blipFill>
        <p:spPr>
          <a:xfrm>
            <a:off x="10137913" y="121596"/>
            <a:ext cx="1378226" cy="1665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C358B8-B025-41EA-89A9-3901BB7CBF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230" y="4978124"/>
            <a:ext cx="1378226" cy="13782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69273-AEEC-42E7-9F9C-D082B667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3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852C-C334-45DB-A8DD-768E75D8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cs typeface="Calibri Light"/>
              </a:rPr>
              <a:t>S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zenarien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302DBB2-6487-4C0A-AA8C-2882EC6D64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8" r="37759" b="12687"/>
          <a:stretch/>
        </p:blipFill>
        <p:spPr>
          <a:xfrm rot="5400000">
            <a:off x="9975010" y="140715"/>
            <a:ext cx="1704030" cy="16657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F57206-F26C-4B6F-94D4-C5CAA5642606}"/>
              </a:ext>
            </a:extLst>
          </p:cNvPr>
          <p:cNvSpPr/>
          <p:nvPr/>
        </p:nvSpPr>
        <p:spPr>
          <a:xfrm>
            <a:off x="3127513" y="1825627"/>
            <a:ext cx="5618922" cy="427037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Image result for use case actor icon">
            <a:extLst>
              <a:ext uri="{FF2B5EF4-FFF2-40B4-BE49-F238E27FC236}">
                <a16:creationId xmlns:a16="http://schemas.microsoft.com/office/drawing/2014/main" id="{71422E74-9FC1-47FD-BC05-9BDD1861D9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9" y="2685351"/>
            <a:ext cx="1325218" cy="132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use case actor icon">
            <a:extLst>
              <a:ext uri="{FF2B5EF4-FFF2-40B4-BE49-F238E27FC236}">
                <a16:creationId xmlns:a16="http://schemas.microsoft.com/office/drawing/2014/main" id="{C8964A19-E6E8-4DD1-9A50-175FAB7B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519" y="2028537"/>
            <a:ext cx="1325218" cy="132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use case actor icon">
            <a:extLst>
              <a:ext uri="{FF2B5EF4-FFF2-40B4-BE49-F238E27FC236}">
                <a16:creationId xmlns:a16="http://schemas.microsoft.com/office/drawing/2014/main" id="{418F5AD2-FE27-46B0-8B07-21B70CDB6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519" y="4243709"/>
            <a:ext cx="1325218" cy="132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E16E3EC-3396-4E2B-8E16-10863106B078}"/>
              </a:ext>
            </a:extLst>
          </p:cNvPr>
          <p:cNvSpPr/>
          <p:nvPr/>
        </p:nvSpPr>
        <p:spPr>
          <a:xfrm>
            <a:off x="3352800" y="2534737"/>
            <a:ext cx="2557670" cy="16264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 erstellen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3A0E5D-659B-40AE-ABF0-7E72B141E816}"/>
              </a:ext>
            </a:extLst>
          </p:cNvPr>
          <p:cNvSpPr/>
          <p:nvPr/>
        </p:nvSpPr>
        <p:spPr>
          <a:xfrm>
            <a:off x="6003235" y="2192869"/>
            <a:ext cx="2557670" cy="16264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Experimentieren, neue Modelle erforschen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236BF1-22CA-47ED-865F-A84D4F72273F}"/>
              </a:ext>
            </a:extLst>
          </p:cNvPr>
          <p:cNvSpPr/>
          <p:nvPr/>
        </p:nvSpPr>
        <p:spPr>
          <a:xfrm>
            <a:off x="5227983" y="4093095"/>
            <a:ext cx="2557670" cy="16264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ML-Anwendungen entwickeln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01EB46-A674-4F9F-9A5E-83649548ED8F}"/>
              </a:ext>
            </a:extLst>
          </p:cNvPr>
          <p:cNvCxnSpPr>
            <a:cxnSpLocks/>
            <a:stCxn id="2050" idx="3"/>
            <a:endCxn id="7" idx="2"/>
          </p:cNvCxnSpPr>
          <p:nvPr/>
        </p:nvCxnSpPr>
        <p:spPr>
          <a:xfrm>
            <a:off x="2102207" y="3347960"/>
            <a:ext cx="12505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75679B-0590-4BAA-9A2F-F3B1B8314AF2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 flipV="1">
            <a:off x="8560905" y="2691146"/>
            <a:ext cx="770614" cy="314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97973B-F0BA-418A-A0C6-88BE982C4C88}"/>
              </a:ext>
            </a:extLst>
          </p:cNvPr>
          <p:cNvCxnSpPr>
            <a:cxnSpLocks/>
            <a:stCxn id="12" idx="6"/>
            <a:endCxn id="9" idx="1"/>
          </p:cNvCxnSpPr>
          <p:nvPr/>
        </p:nvCxnSpPr>
        <p:spPr>
          <a:xfrm>
            <a:off x="7785653" y="4906318"/>
            <a:ext cx="1545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79409-F8EA-4F5B-B86F-4C75B34C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852C-C334-45DB-A8DD-768E75D8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cs typeface="Calibri Light"/>
              </a:rPr>
              <a:t>Kontext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sicht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BB81D-4CBC-406F-B015-1B4B4E0EEAF6}"/>
              </a:ext>
            </a:extLst>
          </p:cNvPr>
          <p:cNvSpPr txBox="1"/>
          <p:nvPr/>
        </p:nvSpPr>
        <p:spPr>
          <a:xfrm>
            <a:off x="776989" y="6367072"/>
            <a:ext cx="975110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>
                <a:hlinkClick r:id="rId2"/>
              </a:rPr>
              <a:t>https://delftswa.gitbooks.io/desosa2016/content/tensorflow/chapter.html</a:t>
            </a:r>
            <a:r>
              <a:rPr lang="de-DE" sz="1400" dirty="0"/>
              <a:t>  </a:t>
            </a:r>
            <a:endParaRPr lang="de-DE" sz="1400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E869B9-0688-43CC-A0CD-9B1F727E4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4439" y="1825625"/>
            <a:ext cx="620312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180BF-5B50-4BF9-A6E2-79563989CA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61" y="2713873"/>
            <a:ext cx="681935" cy="68193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E28E-5A50-4E1C-AAC1-DC206C70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9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F9E2D419-5799-47AF-9EA8-11D81320E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29" y="643467"/>
            <a:ext cx="3043236" cy="5410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38A15E-77FB-44E6-BAA4-9A07065D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 err="1">
                <a:solidFill>
                  <a:schemeClr val="accent2"/>
                </a:solidFill>
                <a:cs typeface="Calibri Light"/>
              </a:rPr>
              <a:t>Verhaltens</a:t>
            </a:r>
            <a:r>
              <a:rPr lang="en-US" sz="2800" dirty="0" err="1">
                <a:solidFill>
                  <a:schemeClr val="accent3"/>
                </a:solidFill>
                <a:cs typeface="Calibri Light"/>
              </a:rPr>
              <a:t>sicht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4DB9E4-10C3-4ECF-8ED3-A9AD378DA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Graphs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Gerichtet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Nodes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Operators --&gt; MM, add...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Placeholder --&gt; </a:t>
            </a:r>
            <a:r>
              <a:rPr lang="en-US" sz="1600" dirty="0" err="1">
                <a:solidFill>
                  <a:schemeClr val="bg1"/>
                </a:solidFill>
              </a:rPr>
              <a:t>Einagbewerte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Variables --&gt; Weights 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AAE89-6695-4C05-BD09-AC518C1DF592}"/>
              </a:ext>
            </a:extLst>
          </p:cNvPr>
          <p:cNvSpPr txBox="1"/>
          <p:nvPr/>
        </p:nvSpPr>
        <p:spPr>
          <a:xfrm>
            <a:off x="4654296" y="6367072"/>
            <a:ext cx="688654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>
                <a:hlinkClick r:id="rId3"/>
              </a:rPr>
              <a:t>https://www.tensorflow.org/programmers_guide/graphs</a:t>
            </a:r>
            <a:r>
              <a:rPr lang="de-DE" sz="1400" dirty="0"/>
              <a:t>  </a:t>
            </a:r>
            <a:endParaRPr lang="de-DE" sz="1400" dirty="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7456E6-0209-4B07-9536-DDA6A002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TensorFlow">
      <a:dk1>
        <a:sysClr val="windowText" lastClr="000000"/>
      </a:dk1>
      <a:lt1>
        <a:sysClr val="window" lastClr="FFFFFF"/>
      </a:lt1>
      <a:dk2>
        <a:srgbClr val="5F5F5F"/>
      </a:dk2>
      <a:lt2>
        <a:srgbClr val="E7E6E6"/>
      </a:lt2>
      <a:accent1>
        <a:srgbClr val="ED7D31"/>
      </a:accent1>
      <a:accent2>
        <a:srgbClr val="A5A5A5"/>
      </a:accent2>
      <a:accent3>
        <a:srgbClr val="7F7F7F"/>
      </a:accent3>
      <a:accent4>
        <a:srgbClr val="FFC000"/>
      </a:accent4>
      <a:accent5>
        <a:srgbClr val="262626"/>
      </a:accent5>
      <a:accent6>
        <a:srgbClr val="70AD47"/>
      </a:accent6>
      <a:hlink>
        <a:srgbClr val="8496B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477</Words>
  <Application>Microsoft Office PowerPoint</Application>
  <PresentationFormat>Widescreen</PresentationFormat>
  <Paragraphs>210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Office Theme</vt:lpstr>
      <vt:lpstr>Storyboard Layouts</vt:lpstr>
      <vt:lpstr>PowerPoint Presentation</vt:lpstr>
      <vt:lpstr>PowerPoint Presentation</vt:lpstr>
      <vt:lpstr>Machine Learning Frameworks</vt:lpstr>
      <vt:lpstr>DistBelief</vt:lpstr>
      <vt:lpstr>Anforderungen</vt:lpstr>
      <vt:lpstr>Faktoren</vt:lpstr>
      <vt:lpstr>Szenarien</vt:lpstr>
      <vt:lpstr>Kontextsicht</vt:lpstr>
      <vt:lpstr>Verhaltenssicht</vt:lpstr>
      <vt:lpstr>Code Hierarchie</vt:lpstr>
      <vt:lpstr>Struktursicht</vt:lpstr>
      <vt:lpstr>Abbildungssicht</vt:lpstr>
      <vt:lpstr>Abbildungssicht</vt:lpstr>
      <vt:lpstr>Fazit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jan.hofmeier</dc:creator>
  <cp:lastModifiedBy>Jan Hofmeier</cp:lastModifiedBy>
  <cp:revision>15</cp:revision>
  <dcterms:created xsi:type="dcterms:W3CDTF">2012-07-27T01:16:44Z</dcterms:created>
  <dcterms:modified xsi:type="dcterms:W3CDTF">2018-04-23T20:39:47Z</dcterms:modified>
</cp:coreProperties>
</file>