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7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1441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406106"/>
            <a:ext cx="8361229" cy="1897811"/>
          </a:xfrm>
        </p:spPr>
        <p:txBody>
          <a:bodyPr/>
          <a:lstStyle/>
          <a:p>
            <a:r>
              <a:rPr lang="en-US" sz="9600" dirty="0" smtClean="0"/>
              <a:t>Python</a:t>
            </a:r>
            <a:endParaRPr lang="sr-Latn-R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071005"/>
            <a:ext cx="6831673" cy="72461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Drugi</a:t>
            </a:r>
            <a:r>
              <a:rPr lang="en-US" sz="2000" dirty="0" smtClean="0"/>
              <a:t> </a:t>
            </a:r>
            <a:r>
              <a:rPr lang="en-US" sz="2000" dirty="0" err="1" smtClean="0"/>
              <a:t>projektni</a:t>
            </a:r>
            <a:r>
              <a:rPr lang="en-US" sz="2000" dirty="0" smtClean="0"/>
              <a:t> </a:t>
            </a:r>
            <a:r>
              <a:rPr lang="en-US" sz="2000" dirty="0" err="1" smtClean="0"/>
              <a:t>zadatak</a:t>
            </a:r>
            <a:r>
              <a:rPr lang="en-US" sz="2000" dirty="0" smtClean="0"/>
              <a:t> </a:t>
            </a:r>
            <a:r>
              <a:rPr lang="en-US" sz="2000" dirty="0" err="1" smtClean="0"/>
              <a:t>iz</a:t>
            </a:r>
            <a:r>
              <a:rPr lang="en-US" sz="2000" dirty="0" smtClean="0"/>
              <a:t> OISISI-a</a:t>
            </a:r>
            <a:endParaRPr lang="sr-Latn-R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703390" y="5111000"/>
            <a:ext cx="3378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/>
              <a:t>Student 1: </a:t>
            </a:r>
            <a:r>
              <a:rPr lang="en-US" sz="1400" dirty="0" smtClean="0"/>
              <a:t>Kristina </a:t>
            </a:r>
            <a:r>
              <a:rPr lang="sr-Latn-RS" sz="1400" dirty="0" smtClean="0"/>
              <a:t>Đurić RA 211/2017</a:t>
            </a:r>
            <a:br>
              <a:rPr lang="sr-Latn-RS" sz="1400" dirty="0" smtClean="0"/>
            </a:br>
            <a:r>
              <a:rPr lang="sr-Latn-RS" sz="1400" dirty="0" smtClean="0"/>
              <a:t>Student 2: Maja Dragojlović RA 213/2017</a:t>
            </a:r>
            <a:endParaRPr lang="sr-Latn-RS" sz="1400" dirty="0"/>
          </a:p>
        </p:txBody>
      </p:sp>
    </p:spTree>
    <p:extLst>
      <p:ext uri="{BB962C8B-B14F-4D97-AF65-F5344CB8AC3E}">
        <p14:creationId xmlns:p14="http://schemas.microsoft.com/office/powerpoint/2010/main" val="7713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808" y="345057"/>
            <a:ext cx="10386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 smtClean="0"/>
              <a:t>#</a:t>
            </a:r>
            <a:r>
              <a:rPr lang="sr-Latn-RS" sz="4400" dirty="0"/>
              <a:t> </a:t>
            </a:r>
            <a:r>
              <a:rPr lang="sr-Latn-RS" sz="4400" dirty="0" smtClean="0"/>
              <a:t>set</a:t>
            </a:r>
            <a:r>
              <a:rPr lang="en-US" sz="4400" dirty="0" smtClean="0"/>
              <a:t> – </a:t>
            </a:r>
            <a:r>
              <a:rPr lang="en-US" sz="4400" dirty="0" err="1" smtClean="0"/>
              <a:t>implementacija</a:t>
            </a:r>
            <a:r>
              <a:rPr lang="en-US" sz="4400" dirty="0" smtClean="0"/>
              <a:t> or, and, not</a:t>
            </a:r>
            <a:endParaRPr lang="sr-Latn-R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112808" y="124745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Student 2</a:t>
            </a:r>
            <a:endParaRPr lang="sr-Latn-R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0446" y="1863305"/>
            <a:ext cx="108736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Unija</a:t>
            </a:r>
            <a:r>
              <a:rPr lang="en-US" dirty="0" smtClean="0"/>
              <a:t> OR – union(self, sets)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- Kao parameter se </a:t>
            </a:r>
            <a:r>
              <a:rPr lang="en-US" dirty="0" err="1" smtClean="0"/>
              <a:t>prosle</a:t>
            </a:r>
            <a:r>
              <a:rPr lang="sr-Latn-RS" dirty="0" smtClean="0"/>
              <a:t>đuje niz koji se sastoji od 2 podniza result_first i result_second koji se sastoje</a:t>
            </a:r>
          </a:p>
          <a:p>
            <a:r>
              <a:rPr lang="sr-Latn-RS" dirty="0" smtClean="0"/>
              <a:t>od linkova.</a:t>
            </a:r>
          </a:p>
          <a:p>
            <a:r>
              <a:rPr lang="sr-Latn-RS" dirty="0"/>
              <a:t>  </a:t>
            </a:r>
            <a:r>
              <a:rPr lang="sr-Latn-RS" dirty="0" smtClean="0"/>
              <a:t> - Rezultat smeštamo u niz result. Sa spoljašnjim for-om prolazim kroz sets, sa unutrašnjim kroz putanje u tim</a:t>
            </a:r>
          </a:p>
          <a:p>
            <a:r>
              <a:rPr lang="sr-Latn-RS" dirty="0" smtClean="0"/>
              <a:t>nizovima i ako se putanja ne nalazi u nizu result dodam je kako bih dobila niz bez duplikata.</a:t>
            </a:r>
          </a:p>
          <a:p>
            <a:endParaRPr lang="sr-Latn-R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11" y="4110375"/>
            <a:ext cx="5543457" cy="131572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28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808" y="345057"/>
            <a:ext cx="10386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 smtClean="0"/>
              <a:t>#</a:t>
            </a:r>
            <a:r>
              <a:rPr lang="sr-Latn-RS" sz="4400" dirty="0"/>
              <a:t> </a:t>
            </a:r>
            <a:r>
              <a:rPr lang="sr-Latn-RS" sz="4400" dirty="0" smtClean="0"/>
              <a:t>set</a:t>
            </a:r>
            <a:r>
              <a:rPr lang="en-US" sz="4400" dirty="0" smtClean="0"/>
              <a:t> – </a:t>
            </a:r>
            <a:r>
              <a:rPr lang="en-US" sz="4400" dirty="0" err="1" smtClean="0"/>
              <a:t>implementacija</a:t>
            </a:r>
            <a:r>
              <a:rPr lang="en-US" sz="4400" dirty="0" smtClean="0"/>
              <a:t> or, and, not</a:t>
            </a:r>
            <a:endParaRPr lang="sr-Latn-R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112808" y="124745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Student 2</a:t>
            </a:r>
            <a:endParaRPr lang="sr-Latn-R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0446" y="1863305"/>
            <a:ext cx="111188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Presek</a:t>
            </a:r>
            <a:r>
              <a:rPr lang="en-US" dirty="0" smtClean="0"/>
              <a:t> AND – </a:t>
            </a:r>
            <a:r>
              <a:rPr lang="en-US" dirty="0" err="1" smtClean="0"/>
              <a:t>cros</a:t>
            </a:r>
            <a:r>
              <a:rPr lang="sr-Latn-RS" dirty="0" smtClean="0"/>
              <a:t>s_section</a:t>
            </a:r>
            <a:r>
              <a:rPr lang="en-US" dirty="0" smtClean="0"/>
              <a:t>(self, sets)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- Kao parameter se </a:t>
            </a:r>
            <a:r>
              <a:rPr lang="en-US" dirty="0" err="1" smtClean="0"/>
              <a:t>prosle</a:t>
            </a:r>
            <a:r>
              <a:rPr lang="sr-Latn-RS" dirty="0" smtClean="0"/>
              <a:t>đuje niz koji se sastoji od 2 podniza result_first i result_second koji se sastoje</a:t>
            </a:r>
          </a:p>
          <a:p>
            <a:r>
              <a:rPr lang="sr-Latn-RS" dirty="0" smtClean="0"/>
              <a:t>od linkova.</a:t>
            </a:r>
          </a:p>
          <a:p>
            <a:r>
              <a:rPr lang="sr-Latn-RS" dirty="0"/>
              <a:t>  </a:t>
            </a:r>
            <a:r>
              <a:rPr lang="sr-Latn-RS" dirty="0" smtClean="0"/>
              <a:t> - Rezultat smeštamo u niz result. Prvo se uradi unija kako bismo dobili niz svih elemenata, ali bez ponavljanja,</a:t>
            </a:r>
          </a:p>
          <a:p>
            <a:r>
              <a:rPr lang="sr-Latn-RS" dirty="0"/>
              <a:t>z</a:t>
            </a:r>
            <a:r>
              <a:rPr lang="sr-Latn-RS" dirty="0" smtClean="0"/>
              <a:t>atim iteriramo kroz uniju i postavimo da je is_cross_section=True, a nakon toga sa drugim for-om prolazimo kroz</a:t>
            </a:r>
          </a:p>
          <a:p>
            <a:r>
              <a:rPr lang="sr-Latn-RS" dirty="0"/>
              <a:t>p</a:t>
            </a:r>
            <a:r>
              <a:rPr lang="sr-Latn-RS" dirty="0" smtClean="0"/>
              <a:t>ojedinačne is set-a i ukoliko se taj el. ne nalazi u nizu</a:t>
            </a:r>
            <a:r>
              <a:rPr lang="en-US" dirty="0" smtClean="0"/>
              <a:t> </a:t>
            </a:r>
            <a:r>
              <a:rPr lang="en-US" dirty="0" err="1" smtClean="0"/>
              <a:t>unije</a:t>
            </a:r>
            <a:r>
              <a:rPr lang="sr-Latn-RS" dirty="0" smtClean="0"/>
              <a:t> postavimo is_cross_section=False</a:t>
            </a:r>
          </a:p>
          <a:p>
            <a:r>
              <a:rPr lang="sr-Latn-RS" dirty="0"/>
              <a:t> </a:t>
            </a:r>
            <a:r>
              <a:rPr lang="sr-Latn-RS" dirty="0" smtClean="0"/>
              <a:t>  - Kada se unutrašnji for izvrteo do kraja, a is_cross_section je i dalje True to znači da imamo presek i dodamo</a:t>
            </a:r>
          </a:p>
          <a:p>
            <a:r>
              <a:rPr lang="sr-Latn-RS" dirty="0"/>
              <a:t>g</a:t>
            </a:r>
            <a:r>
              <a:rPr lang="sr-Latn-RS" dirty="0" smtClean="0"/>
              <a:t>a u result</a:t>
            </a:r>
            <a:r>
              <a:rPr lang="en-US" dirty="0" smtClean="0"/>
              <a:t>.</a:t>
            </a:r>
            <a:endParaRPr lang="sr-Latn-R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3" y="4056743"/>
            <a:ext cx="5214635" cy="185007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6" y="4267766"/>
            <a:ext cx="3424686" cy="2461284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963886" y="6204857"/>
            <a:ext cx="770709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08914" y="6074227"/>
            <a:ext cx="679269" cy="5747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78730" y="6165669"/>
            <a:ext cx="40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81006" y="5982788"/>
            <a:ext cx="1685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and 2 and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5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808" y="345057"/>
            <a:ext cx="10386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 smtClean="0"/>
              <a:t>#</a:t>
            </a:r>
            <a:r>
              <a:rPr lang="sr-Latn-RS" sz="4400" dirty="0"/>
              <a:t> </a:t>
            </a:r>
            <a:r>
              <a:rPr lang="sr-Latn-RS" sz="4400" dirty="0" smtClean="0"/>
              <a:t>set</a:t>
            </a:r>
            <a:r>
              <a:rPr lang="en-US" sz="4400" dirty="0" smtClean="0"/>
              <a:t> – </a:t>
            </a:r>
            <a:r>
              <a:rPr lang="en-US" sz="4400" dirty="0" err="1" smtClean="0"/>
              <a:t>implementacija</a:t>
            </a:r>
            <a:r>
              <a:rPr lang="en-US" sz="4400" dirty="0" smtClean="0"/>
              <a:t> or, and, not</a:t>
            </a:r>
            <a:endParaRPr lang="sr-Latn-R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112808" y="124745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Student 2</a:t>
            </a:r>
            <a:endParaRPr lang="sr-Latn-R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0446" y="1863305"/>
            <a:ext cx="109472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Razlika </a:t>
            </a:r>
            <a:r>
              <a:rPr lang="en-US" dirty="0" smtClean="0"/>
              <a:t>NOT– c</a:t>
            </a:r>
            <a:r>
              <a:rPr lang="sr-Latn-RS" dirty="0" smtClean="0"/>
              <a:t>omplement</a:t>
            </a:r>
            <a:r>
              <a:rPr lang="en-US" dirty="0" smtClean="0"/>
              <a:t>(self, sets)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- Kao parameter se </a:t>
            </a:r>
            <a:r>
              <a:rPr lang="en-US" dirty="0" err="1" smtClean="0"/>
              <a:t>prosle</a:t>
            </a:r>
            <a:r>
              <a:rPr lang="sr-Latn-RS" dirty="0" smtClean="0"/>
              <a:t>đuje niz koji se sastoji od 2 podniza result_first i result_second koji se sastoje</a:t>
            </a:r>
          </a:p>
          <a:p>
            <a:r>
              <a:rPr lang="sr-Latn-RS" dirty="0" smtClean="0"/>
              <a:t>od linkova.</a:t>
            </a:r>
          </a:p>
          <a:p>
            <a:r>
              <a:rPr lang="sr-Latn-RS" dirty="0"/>
              <a:t>  </a:t>
            </a:r>
            <a:r>
              <a:rPr lang="sr-Latn-RS" dirty="0" smtClean="0"/>
              <a:t> - Ideja je da uradimo kao razliku unije i preseka</a:t>
            </a:r>
          </a:p>
          <a:p>
            <a:r>
              <a:rPr lang="sr-Latn-RS" dirty="0"/>
              <a:t> </a:t>
            </a:r>
            <a:r>
              <a:rPr lang="sr-Latn-RS" dirty="0" smtClean="0"/>
              <a:t>  - Uradimo uniju i presek i sa for-om prođemo kroz te el. u preseku i ukoliko se taj el. </a:t>
            </a:r>
            <a:r>
              <a:rPr lang="sr-Latn-RS" dirty="0"/>
              <a:t>n</a:t>
            </a:r>
            <a:r>
              <a:rPr lang="sr-Latn-RS" dirty="0" smtClean="0"/>
              <a:t>alazi u uniji uklonimo ga</a:t>
            </a:r>
          </a:p>
          <a:p>
            <a:r>
              <a:rPr lang="sr-Latn-RS" dirty="0"/>
              <a:t> </a:t>
            </a:r>
            <a:r>
              <a:rPr lang="sr-Latn-RS" dirty="0" smtClean="0"/>
              <a:t>  - Povratna vrednost je unija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je </a:t>
            </a:r>
            <a:r>
              <a:rPr lang="en-US" dirty="0" err="1" smtClean="0"/>
              <a:t>izbačen</a:t>
            </a:r>
            <a:r>
              <a:rPr lang="en-US" dirty="0" smtClean="0"/>
              <a:t> </a:t>
            </a:r>
            <a:r>
              <a:rPr lang="en-US" dirty="0" err="1" smtClean="0"/>
              <a:t>presek</a:t>
            </a:r>
            <a:r>
              <a:rPr lang="en-US" dirty="0" smtClean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99" y="3731231"/>
            <a:ext cx="3391194" cy="2880610"/>
          </a:xfrm>
          <a:prstGeom prst="rect">
            <a:avLst/>
          </a:prstGeom>
          <a:ln w="1270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4968815" y="4882551"/>
            <a:ext cx="1695245" cy="499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Oval 10"/>
          <p:cNvSpPr/>
          <p:nvPr/>
        </p:nvSpPr>
        <p:spPr>
          <a:xfrm>
            <a:off x="7504980" y="3731231"/>
            <a:ext cx="3217653" cy="266956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2400" b="1" dirty="0" smtClean="0"/>
              <a:t>A</a:t>
            </a:r>
            <a:endParaRPr lang="sr-Latn-RS" sz="2400" b="1" dirty="0"/>
          </a:p>
        </p:txBody>
      </p:sp>
      <p:sp>
        <p:nvSpPr>
          <p:cNvPr id="12" name="TextBox 11"/>
          <p:cNvSpPr txBox="1"/>
          <p:nvPr/>
        </p:nvSpPr>
        <p:spPr>
          <a:xfrm rot="10800000" flipV="1">
            <a:off x="5253487" y="4494362"/>
            <a:ext cx="100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1 not 2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030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808" y="345057"/>
            <a:ext cx="10386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 smtClean="0"/>
              <a:t>#</a:t>
            </a:r>
            <a:r>
              <a:rPr lang="sr-Latn-RS" sz="4400" dirty="0"/>
              <a:t> osnovne_skupovne_operacije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2808" y="124745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Student 1</a:t>
            </a:r>
            <a:endParaRPr lang="sr-Latn-R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0446" y="1863305"/>
            <a:ext cx="11001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Primena logičkih operacija and, or, not – process_search_results(self, search_results, query)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U projektu je uzeto u obzir da se pre i posle log. operatora može naći više reči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Prvo </a:t>
            </a:r>
            <a:r>
              <a:rPr lang="en-US" dirty="0" err="1" smtClean="0"/>
              <a:t>iteriramo</a:t>
            </a:r>
            <a:r>
              <a:rPr lang="en-US" dirty="0" smtClean="0"/>
              <a:t> </a:t>
            </a:r>
            <a:r>
              <a:rPr lang="sr-Latn-RS" dirty="0" smtClean="0"/>
              <a:t>kroz </a:t>
            </a:r>
            <a:r>
              <a:rPr lang="sr-Latn-RS" dirty="0" smtClean="0"/>
              <a:t>prvi deo upita(query_first) i u niz left_side dodajemo vrednosti iz </a:t>
            </a:r>
            <a:r>
              <a:rPr lang="sr-Latn-RS" dirty="0" smtClean="0"/>
              <a:t>rečnika search_results(result_set)</a:t>
            </a:r>
            <a:r>
              <a:rPr lang="sr-Latn-RS" dirty="0"/>
              <a:t> </a:t>
            </a:r>
            <a:r>
              <a:rPr lang="sr-Latn-RS" dirty="0" smtClean="0"/>
              <a:t>i</a:t>
            </a:r>
            <a:r>
              <a:rPr lang="sr-Latn-RS" dirty="0" smtClean="0"/>
              <a:t> </a:t>
            </a:r>
            <a:r>
              <a:rPr lang="sr-Latn-RS" dirty="0" smtClean="0"/>
              <a:t>u result_first izvršimo uniju vrednosti od </a:t>
            </a:r>
            <a:r>
              <a:rPr lang="sr-Latn-RS" dirty="0" smtClean="0"/>
              <a:t>left_side kako bismo se oslobodili duplikata</a:t>
            </a:r>
            <a:r>
              <a:rPr lang="sr-Latn-RS" dirty="0" smtClean="0"/>
              <a:t>, a z</a:t>
            </a:r>
            <a:r>
              <a:rPr lang="sr-Latn-RS" dirty="0" smtClean="0"/>
              <a:t>atim </a:t>
            </a:r>
            <a:r>
              <a:rPr lang="sr-Latn-RS" dirty="0" smtClean="0"/>
              <a:t>to </a:t>
            </a:r>
            <a:r>
              <a:rPr lang="sr-Latn-RS" dirty="0" smtClean="0"/>
              <a:t>sve isto </a:t>
            </a:r>
            <a:r>
              <a:rPr lang="sr-Latn-RS" dirty="0" smtClean="0"/>
              <a:t>uradimo i za desnu </a:t>
            </a:r>
            <a:r>
              <a:rPr lang="sr-Latn-RS" dirty="0" smtClean="0"/>
              <a:t>stranu</a:t>
            </a:r>
            <a:r>
              <a:rPr lang="en-US" dirty="0" smtClean="0"/>
              <a:t> (</a:t>
            </a:r>
            <a:r>
              <a:rPr lang="en-US" dirty="0" err="1" smtClean="0"/>
              <a:t>right_side</a:t>
            </a:r>
            <a:r>
              <a:rPr lang="en-US" dirty="0" smtClean="0"/>
              <a:t>)</a:t>
            </a:r>
            <a:r>
              <a:rPr lang="sr-Latn-RS" dirty="0" smtClean="0"/>
              <a:t> </a:t>
            </a:r>
            <a:r>
              <a:rPr lang="sr-Latn-RS" dirty="0" smtClean="0"/>
              <a:t>- result_second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Nakon </a:t>
            </a:r>
            <a:r>
              <a:rPr lang="sr-Latn-RS" dirty="0" smtClean="0"/>
              <a:t>toga inicijalizujemo prazan niz result u koji kasnije smeštamo rezultate log. </a:t>
            </a:r>
            <a:r>
              <a:rPr lang="sr-Latn-RS" dirty="0" smtClean="0"/>
              <a:t>operacija </a:t>
            </a:r>
            <a:r>
              <a:rPr lang="sr-Latn-RS" dirty="0" smtClean="0"/>
              <a:t>i to nam</a:t>
            </a:r>
          </a:p>
          <a:p>
            <a:r>
              <a:rPr lang="sr-Latn-RS" dirty="0" smtClean="0"/>
              <a:t>je povratna vrenost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U zavisnoti od log. operatora pozivamo odgovarajuću logičku </a:t>
            </a:r>
            <a:r>
              <a:rPr lang="sr-Latn-RS" dirty="0" smtClean="0"/>
              <a:t>operaciju</a:t>
            </a:r>
            <a:r>
              <a:rPr lang="en-US" dirty="0" smtClean="0"/>
              <a:t> </a:t>
            </a:r>
            <a:r>
              <a:rPr lang="en-US" dirty="0" err="1" smtClean="0"/>
              <a:t>kojoj</a:t>
            </a:r>
            <a:r>
              <a:rPr lang="en-US" dirty="0" smtClean="0"/>
              <a:t> </a:t>
            </a:r>
            <a:r>
              <a:rPr lang="en-US" dirty="0" err="1" smtClean="0"/>
              <a:t>prosle</a:t>
            </a:r>
            <a:r>
              <a:rPr lang="sr-Latn-RS" dirty="0" smtClean="0"/>
              <a:t>đujemo </a:t>
            </a:r>
            <a:r>
              <a:rPr lang="sr-Latn-RS" dirty="0"/>
              <a:t>nizove </a:t>
            </a:r>
            <a:r>
              <a:rPr lang="sr-Latn-RS" dirty="0" smtClean="0"/>
              <a:t>result_first i result_second, </a:t>
            </a:r>
            <a:r>
              <a:rPr lang="sr-Latn-RS" dirty="0" smtClean="0"/>
              <a:t>a ako nemamo </a:t>
            </a:r>
            <a:r>
              <a:rPr lang="sr-Latn-RS" dirty="0" smtClean="0"/>
              <a:t>log</a:t>
            </a:r>
            <a:r>
              <a:rPr lang="en-US" dirty="0" err="1" smtClean="0"/>
              <a:t>i</a:t>
            </a:r>
            <a:r>
              <a:rPr lang="sr-Latn-RS" dirty="0" smtClean="0"/>
              <a:t>čki</a:t>
            </a:r>
            <a:r>
              <a:rPr lang="sr-Latn-RS" dirty="0" smtClean="0"/>
              <a:t> operator onda se podrazumeva da je unija</a:t>
            </a:r>
            <a:endParaRPr lang="sr-Latn-R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450" y="4915352"/>
            <a:ext cx="4209689" cy="1321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966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808" y="345057"/>
            <a:ext cx="10386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 smtClean="0"/>
              <a:t>#</a:t>
            </a:r>
            <a:r>
              <a:rPr lang="sr-Latn-RS" sz="4400" dirty="0"/>
              <a:t> rangirana_pretraga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2808" y="124745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Student </a:t>
            </a:r>
            <a:r>
              <a:rPr lang="en-US" sz="2000" b="1" dirty="0" smtClean="0"/>
              <a:t>2</a:t>
            </a:r>
            <a:endParaRPr lang="sr-Latn-R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0446" y="1863305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sr-Latn-RS" dirty="0"/>
          </a:p>
          <a:p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1190445" y="1780512"/>
            <a:ext cx="10308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Implementirana</a:t>
            </a:r>
            <a:r>
              <a:rPr lang="en-US" dirty="0" smtClean="0"/>
              <a:t> je f-ja calculate</a:t>
            </a:r>
            <a:r>
              <a:rPr lang="sr-Latn-RS" dirty="0" smtClean="0"/>
              <a:t>_rank(result_set, results, query, graph)</a:t>
            </a:r>
          </a:p>
          <a:p>
            <a:r>
              <a:rPr lang="en-US" dirty="0" smtClean="0"/>
              <a:t>-   </a:t>
            </a:r>
            <a:r>
              <a:rPr lang="sr-Latn-RS" dirty="0" smtClean="0"/>
              <a:t>Stranice su rangirane na osnovu broja </a:t>
            </a:r>
            <a:r>
              <a:rPr lang="sr-Latn-RS" dirty="0"/>
              <a:t>pojavljivanja traženih reči na njoj, </a:t>
            </a:r>
            <a:r>
              <a:rPr lang="pl-PL" dirty="0" smtClean="0"/>
              <a:t> broj</a:t>
            </a:r>
            <a:r>
              <a:rPr lang="en-US" dirty="0" smtClean="0"/>
              <a:t>a</a:t>
            </a:r>
            <a:r>
              <a:rPr lang="pl-PL" dirty="0" smtClean="0"/>
              <a:t> </a:t>
            </a:r>
            <a:r>
              <a:rPr lang="pl-PL" dirty="0"/>
              <a:t>linkova iz drugih </a:t>
            </a:r>
            <a:r>
              <a:rPr lang="en-US" dirty="0" smtClean="0"/>
              <a:t> </a:t>
            </a:r>
            <a:r>
              <a:rPr lang="pl-PL" dirty="0" smtClean="0"/>
              <a:t>stranica </a:t>
            </a:r>
            <a:r>
              <a:rPr lang="pl-PL" dirty="0"/>
              <a:t>na pronađenu stranicu i </a:t>
            </a:r>
            <a:r>
              <a:rPr lang="sr-Latn-RS" dirty="0" smtClean="0"/>
              <a:t>broj</a:t>
            </a:r>
            <a:r>
              <a:rPr lang="en-US" dirty="0" smtClean="0"/>
              <a:t>a</a:t>
            </a:r>
            <a:r>
              <a:rPr lang="sr-Latn-RS" dirty="0" smtClean="0"/>
              <a:t> </a:t>
            </a:r>
            <a:r>
              <a:rPr lang="sr-Latn-RS" dirty="0"/>
              <a:t>traženih reči u stranicama koje sadrže link na traženu stranicu.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r-Latn-R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Za linkove je korišćena gotova formula za PageRank algoritam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63652" y="3339187"/>
                <a:ext cx="6739730" cy="426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sr-Latn-RS" dirty="0" smtClean="0"/>
                  <a:t>PR(A)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𝑐𝑜𝑒𝑓𝑓</m:t>
                    </m:r>
                    <m:r>
                      <a:rPr lang="sr-Latn-R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sr-Latn-RS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r-Latn-R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𝑎𝑟𝑒𝑛𝑡𝑠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sSub>
                              <m:sSubPr>
                                <m:ctrlPr>
                                  <a:rPr lang="sr-Latn-R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sr-Latn-RS" b="0" i="1" smtClean="0">
                                    <a:latin typeface="Cambria Math" panose="02040503050406030204" pitchFamily="18" charset="0"/>
                                  </a:rPr>
                                  <m:t>𝑐𝑜𝑢𝑛𝑡</m:t>
                                </m:r>
                              </m:sub>
                            </m:sSub>
                          </m:den>
                        </m:f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𝑐h𝑖𝑙𝑑𝑟𝑒𝑛</m:t>
                        </m:r>
                      </m:e>
                    </m:nary>
                  </m:oMath>
                </a14:m>
                <a:endParaRPr lang="sr-Latn-R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652" y="3339187"/>
                <a:ext cx="6739730" cy="426848"/>
              </a:xfrm>
              <a:prstGeom prst="rect">
                <a:avLst/>
              </a:prstGeom>
              <a:blipFill rotWithShape="0">
                <a:blip r:embed="rId2"/>
                <a:stretch>
                  <a:fillRect l="-2170" t="-101429" r="-271" b="-150000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663652" y="3847382"/>
            <a:ext cx="14502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r-Latn-RS" dirty="0"/>
              <a:t>c</a:t>
            </a:r>
            <a:r>
              <a:rPr lang="sr-Latn-RS" dirty="0" smtClean="0"/>
              <a:t>oeff = (1-d)/N</a:t>
            </a:r>
            <a:endParaRPr lang="sr-Latn-R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178" y="3755941"/>
            <a:ext cx="4390844" cy="2919862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90445" y="4205728"/>
            <a:ext cx="5981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Računanje ranga samo na osnovu broja ponavljanja reči</a:t>
            </a:r>
            <a:r>
              <a:rPr lang="en-US" dirty="0" smtClean="0"/>
              <a:t>: </a:t>
            </a:r>
          </a:p>
          <a:p>
            <a:pPr marL="285750" indent="-285750"/>
            <a:r>
              <a:rPr lang="en-US" dirty="0" smtClean="0"/>
              <a:t>    -r</a:t>
            </a:r>
            <a:r>
              <a:rPr lang="sr-Latn-RS" dirty="0" smtClean="0"/>
              <a:t>eči su prebrojanje u svakom dokumentu gde se nalazi tražena reč.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Broj ponavljanja reči od roditelja:</a:t>
            </a:r>
          </a:p>
          <a:p>
            <a:r>
              <a:rPr lang="sr-Latn-RS" dirty="0"/>
              <a:t> </a:t>
            </a:r>
            <a:r>
              <a:rPr lang="sr-Latn-RS" dirty="0" smtClean="0"/>
              <a:t>  - nađeni su roditelji od dokumenta u kom se nalazi tražena </a:t>
            </a:r>
            <a:r>
              <a:rPr lang="en-US" dirty="0" smtClean="0"/>
              <a:t>   </a:t>
            </a:r>
            <a:r>
              <a:rPr lang="sr-Latn-RS" dirty="0" smtClean="0"/>
              <a:t>reč i zatim ukoliko se i u roditeljima nalazi isto ta reč onda su i one uzete u obzir</a:t>
            </a:r>
            <a:r>
              <a:rPr lang="en-US" dirty="0" smtClean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959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17389" y="3021878"/>
            <a:ext cx="5149969" cy="453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extBox 1"/>
          <p:cNvSpPr txBox="1"/>
          <p:nvPr/>
        </p:nvSpPr>
        <p:spPr>
          <a:xfrm>
            <a:off x="1112808" y="345057"/>
            <a:ext cx="10386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 smtClean="0"/>
              <a:t>#</a:t>
            </a:r>
            <a:r>
              <a:rPr lang="sr-Latn-RS" sz="4400" dirty="0"/>
              <a:t> rangirana_pretraga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2808" y="124745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Student </a:t>
            </a:r>
            <a:r>
              <a:rPr lang="en-US" sz="2000" b="1" dirty="0" smtClean="0"/>
              <a:t>2</a:t>
            </a:r>
            <a:endParaRPr lang="sr-Latn-R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0446" y="1863305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sr-Latn-RS" dirty="0"/>
          </a:p>
          <a:p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1112808" y="1780511"/>
            <a:ext cx="10386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Normalizovanje rezultata dobijenih na osnovu reči na opseg 0-1</a:t>
            </a:r>
          </a:p>
          <a:p>
            <a:r>
              <a:rPr lang="sr-Latn-RS" dirty="0" smtClean="0"/>
              <a:t>Pr: </a:t>
            </a:r>
          </a:p>
          <a:p>
            <a:r>
              <a:rPr lang="sr-Latn-RS" dirty="0"/>
              <a:t>	</a:t>
            </a:r>
            <a:r>
              <a:rPr lang="en-US" dirty="0" smtClean="0"/>
              <a:t>[100, 45, 229, 37, 138]  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 err="1" smtClean="0">
                <a:sym typeface="Wingdings" panose="05000000000000000000" pitchFamily="2" charset="2"/>
              </a:rPr>
              <a:t>max_el</a:t>
            </a:r>
            <a:r>
              <a:rPr lang="en-US" dirty="0" smtClean="0">
                <a:sym typeface="Wingdings" panose="05000000000000000000" pitchFamily="2" charset="2"/>
              </a:rPr>
              <a:t> = 229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max_el</a:t>
            </a:r>
            <a:r>
              <a:rPr lang="en-US" dirty="0" smtClean="0">
                <a:sym typeface="Wingdings" panose="05000000000000000000" pitchFamily="2" charset="2"/>
              </a:rPr>
              <a:t>….   100%		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trenutni</a:t>
            </a:r>
            <a:r>
              <a:rPr lang="en-US" dirty="0" smtClean="0">
                <a:sym typeface="Wingdings" panose="05000000000000000000" pitchFamily="2" charset="2"/>
              </a:rPr>
              <a:t>…    x% 	</a:t>
            </a:r>
            <a:endParaRPr lang="sr-Latn-RS" dirty="0"/>
          </a:p>
        </p:txBody>
      </p:sp>
      <p:sp>
        <p:nvSpPr>
          <p:cNvPr id="11" name="Right Arrow 10"/>
          <p:cNvSpPr/>
          <p:nvPr/>
        </p:nvSpPr>
        <p:spPr>
          <a:xfrm>
            <a:off x="3614468" y="3021878"/>
            <a:ext cx="1362973" cy="4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4744528" y="3021878"/>
            <a:ext cx="582283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		</a:t>
            </a:r>
            <a:r>
              <a:rPr lang="en-US" sz="2400" b="1" dirty="0" smtClean="0"/>
              <a:t>x </a:t>
            </a:r>
            <a:r>
              <a:rPr lang="sr-Latn-RS" sz="2400" b="1" dirty="0" smtClean="0"/>
              <a:t>= (100 * trenutni / max_el ) / 100</a:t>
            </a:r>
            <a:r>
              <a:rPr lang="en-US" dirty="0" smtClean="0"/>
              <a:t>	</a:t>
            </a:r>
            <a:endParaRPr lang="sr-Latn-RS" dirty="0"/>
          </a:p>
        </p:txBody>
      </p:sp>
      <p:sp>
        <p:nvSpPr>
          <p:cNvPr id="14" name="TextBox 13"/>
          <p:cNvSpPr txBox="1"/>
          <p:nvPr/>
        </p:nvSpPr>
        <p:spPr>
          <a:xfrm>
            <a:off x="1112808" y="4200850"/>
            <a:ext cx="10819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Create </a:t>
            </a:r>
            <a:r>
              <a:rPr lang="sr-Latn-RS" dirty="0"/>
              <a:t>Table Data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</a:t>
            </a:r>
            <a:r>
              <a:rPr lang="sr-Latn-RS" dirty="0" smtClean="0"/>
              <a:t> </a:t>
            </a:r>
            <a:r>
              <a:rPr lang="sr-Latn-RS" dirty="0"/>
              <a:t>služi za kreiranje tabele sa rezultatima </a:t>
            </a:r>
            <a:endParaRPr lang="en-US" dirty="0" smtClean="0"/>
          </a:p>
          <a:p>
            <a:r>
              <a:rPr lang="en-US" dirty="0" smtClean="0"/>
              <a:t>   - </a:t>
            </a:r>
            <a:r>
              <a:rPr lang="sr-Latn-RS" dirty="0" smtClean="0"/>
              <a:t>Inastanciran </a:t>
            </a:r>
            <a:r>
              <a:rPr lang="sr-Latn-RS" dirty="0"/>
              <a:t>je objekat klase Table i za svaki rezultat u nizu results instanciran je objekat klase TableRow i </a:t>
            </a:r>
            <a:endParaRPr lang="en-US" dirty="0" smtClean="0"/>
          </a:p>
          <a:p>
            <a:r>
              <a:rPr lang="sr-Latn-RS" dirty="0" smtClean="0"/>
              <a:t>ubaceno </a:t>
            </a:r>
            <a:r>
              <a:rPr lang="sr-Latn-RS" dirty="0"/>
              <a:t>je u table_row sta je link,a sta rank.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sr-Latn-RS" dirty="0" smtClean="0"/>
              <a:t>- </a:t>
            </a:r>
            <a:r>
              <a:rPr lang="sr-Latn-RS" dirty="0"/>
              <a:t>Zatim je u redove tabele dodat svaki red (link,rank) i kao povratna vrednost f-je vracena je tabela.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239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808" y="345057"/>
            <a:ext cx="10386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 smtClean="0"/>
              <a:t>#</a:t>
            </a:r>
            <a:r>
              <a:rPr lang="sr-Latn-RS" sz="4400" dirty="0"/>
              <a:t> prikaz_rezultata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2808" y="124745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Student </a:t>
            </a:r>
            <a:r>
              <a:rPr lang="en-US" sz="2000" b="1" dirty="0" smtClean="0"/>
              <a:t>2</a:t>
            </a:r>
            <a:endParaRPr lang="sr-Latn-R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0446" y="1863305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sr-Latn-RS" dirty="0"/>
          </a:p>
          <a:p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1190446" y="1863305"/>
            <a:ext cx="4603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Funkcija - show_results_table(data)</a:t>
            </a:r>
          </a:p>
          <a:p>
            <a:r>
              <a:rPr lang="sr-Latn-RS" dirty="0"/>
              <a:t> </a:t>
            </a:r>
            <a:r>
              <a:rPr lang="sr-Latn-RS" dirty="0" smtClean="0"/>
              <a:t>  - Kao parametar prima tabelu table koja je vracena kao povratna vrednost f-je za rangiranje</a:t>
            </a:r>
          </a:p>
          <a:p>
            <a:r>
              <a:rPr lang="sr-Latn-RS" dirty="0"/>
              <a:t>  </a:t>
            </a:r>
            <a:r>
              <a:rPr lang="sr-Latn-RS" dirty="0" smtClean="0"/>
              <a:t> - Tabela je isrctana pomocu eksterne biblioteke terminaltables i u nju s</a:t>
            </a:r>
            <a:r>
              <a:rPr lang="en-US" dirty="0" smtClean="0"/>
              <a:t>u</a:t>
            </a:r>
            <a:r>
              <a:rPr lang="sr-Latn-RS" dirty="0" smtClean="0"/>
              <a:t> uba</a:t>
            </a:r>
            <a:r>
              <a:rPr lang="en-US" dirty="0" err="1" smtClean="0"/>
              <a:t>čeni</a:t>
            </a:r>
            <a:r>
              <a:rPr lang="sr-Latn-RS" dirty="0" smtClean="0"/>
              <a:t> rezultat</a:t>
            </a:r>
            <a:r>
              <a:rPr lang="en-US" dirty="0" err="1" smtClean="0"/>
              <a:t>i</a:t>
            </a:r>
            <a:endParaRPr lang="sr-Latn-RS" dirty="0" smtClean="0"/>
          </a:p>
          <a:p>
            <a:r>
              <a:rPr lang="sr-Latn-RS" dirty="0" smtClean="0"/>
              <a:t>   - Prva kolona sadrži putanje dokumenata, a druga sadrži rang </a:t>
            </a:r>
          </a:p>
          <a:p>
            <a:r>
              <a:rPr lang="sr-Latn-RS" dirty="0"/>
              <a:t> </a:t>
            </a:r>
            <a:r>
              <a:rPr lang="sr-Latn-RS" dirty="0" smtClean="0"/>
              <a:t>  - Rezultati su sortirani u opadajućem redosledu vrednosti ranga pomoću merge sort (jer je najefikasniji         	𝑂</a:t>
            </a:r>
            <a:r>
              <a:rPr lang="sr-Latn-RS" dirty="0"/>
              <a:t>(𝑛 log 𝑛</a:t>
            </a:r>
            <a:r>
              <a:rPr lang="sr-Latn-RS" dirty="0" smtClean="0"/>
              <a:t>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91" y="1114498"/>
            <a:ext cx="5878887" cy="5638011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62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808" y="345057"/>
            <a:ext cx="10386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 smtClean="0"/>
              <a:t>#</a:t>
            </a:r>
            <a:r>
              <a:rPr lang="sr-Latn-RS" sz="4400" dirty="0"/>
              <a:t> paginacija_rezultata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2808" y="124745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Student </a:t>
            </a:r>
            <a:r>
              <a:rPr lang="en-US" sz="2000" b="1" dirty="0" smtClean="0"/>
              <a:t>2</a:t>
            </a:r>
            <a:endParaRPr lang="sr-Latn-R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0446" y="1863305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sr-Latn-RS" dirty="0"/>
          </a:p>
          <a:p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1112808" y="1863305"/>
            <a:ext cx="56503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Funkcija – </a:t>
            </a:r>
            <a:r>
              <a:rPr lang="sr-Latn-RS" dirty="0" smtClean="0"/>
              <a:t>show_results_paginate</a:t>
            </a:r>
            <a:r>
              <a:rPr lang="en-US" dirty="0" smtClean="0"/>
              <a:t>d</a:t>
            </a:r>
            <a:r>
              <a:rPr lang="sr-Latn-RS" dirty="0" smtClean="0"/>
              <a:t>_table(data</a:t>
            </a:r>
            <a:r>
              <a:rPr lang="sr-Latn-RS" dirty="0" smtClean="0"/>
              <a:t>)</a:t>
            </a:r>
            <a:endParaRPr lang="sr-Latn-RS" dirty="0"/>
          </a:p>
          <a:p>
            <a:r>
              <a:rPr lang="sr-Latn-RS" dirty="0"/>
              <a:t> </a:t>
            </a:r>
            <a:r>
              <a:rPr lang="sr-Latn-RS" dirty="0" smtClean="0"/>
              <a:t>  - Od korisnika se zahteva da unese željeni broj stranica</a:t>
            </a:r>
          </a:p>
          <a:p>
            <a:r>
              <a:rPr lang="sr-Latn-RS" dirty="0"/>
              <a:t> </a:t>
            </a:r>
            <a:r>
              <a:rPr lang="sr-Latn-RS" dirty="0" smtClean="0"/>
              <a:t>  - Tabela je nacrtana i sortirana</a:t>
            </a:r>
          </a:p>
          <a:p>
            <a:r>
              <a:rPr lang="sr-Latn-RS" dirty="0" smtClean="0"/>
              <a:t>PR:</a:t>
            </a:r>
          </a:p>
          <a:p>
            <a:r>
              <a:rPr lang="sr-Latn-RS" dirty="0" smtClean="0"/>
              <a:t>   	path1			n= 3 -&gt; broj el. </a:t>
            </a:r>
            <a:r>
              <a:rPr lang="sr-Latn-RS" dirty="0"/>
              <a:t>p</a:t>
            </a:r>
            <a:r>
              <a:rPr lang="sr-Latn-RS" dirty="0" smtClean="0"/>
              <a:t>o stranici</a:t>
            </a:r>
          </a:p>
          <a:p>
            <a:r>
              <a:rPr lang="sr-Latn-RS" dirty="0"/>
              <a:t>	</a:t>
            </a:r>
            <a:r>
              <a:rPr lang="sr-Latn-RS" dirty="0" smtClean="0"/>
              <a:t>path2			len= 7 -&gt; broj el. </a:t>
            </a:r>
            <a:r>
              <a:rPr lang="sr-Latn-RS" dirty="0"/>
              <a:t>u</a:t>
            </a:r>
            <a:r>
              <a:rPr lang="sr-Latn-RS" dirty="0" smtClean="0"/>
              <a:t> tabeli</a:t>
            </a:r>
          </a:p>
          <a:p>
            <a:r>
              <a:rPr lang="sr-Latn-RS" dirty="0"/>
              <a:t>	</a:t>
            </a:r>
            <a:r>
              <a:rPr lang="sr-Latn-RS" dirty="0" smtClean="0"/>
              <a:t>path3  -&gt; end		</a:t>
            </a:r>
          </a:p>
          <a:p>
            <a:r>
              <a:rPr lang="sr-Latn-RS" dirty="0" smtClean="0"/>
              <a:t>	path4</a:t>
            </a:r>
          </a:p>
          <a:p>
            <a:r>
              <a:rPr lang="sr-Latn-RS" dirty="0"/>
              <a:t>	</a:t>
            </a:r>
            <a:r>
              <a:rPr lang="sr-Latn-RS" dirty="0" smtClean="0"/>
              <a:t>path5</a:t>
            </a:r>
          </a:p>
          <a:p>
            <a:r>
              <a:rPr lang="sr-Latn-RS" dirty="0"/>
              <a:t>	</a:t>
            </a:r>
            <a:r>
              <a:rPr lang="sr-Latn-RS" dirty="0" smtClean="0"/>
              <a:t>path6  -&gt; end</a:t>
            </a:r>
          </a:p>
          <a:p>
            <a:r>
              <a:rPr lang="sr-Latn-RS" dirty="0" smtClean="0"/>
              <a:t>	path7</a:t>
            </a:r>
          </a:p>
          <a:p>
            <a:endParaRPr lang="sr-Latn-RS" dirty="0"/>
          </a:p>
          <a:p>
            <a:r>
              <a:rPr lang="sr-Latn-RS" dirty="0" smtClean="0"/>
              <a:t>		   -&gt; end</a:t>
            </a:r>
            <a:endParaRPr lang="sr-Latn-R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49411" y="3838754"/>
            <a:ext cx="120400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49411" y="4666890"/>
            <a:ext cx="12040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2672" y="1992094"/>
            <a:ext cx="4356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Korisnik može da se pomera unapred pomoću ˝&gt;˝ za prosleđeno n dok god nije ispunjen uslov end &gt;= len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/>
              <a:t>Korisnik može da se pomera </a:t>
            </a:r>
            <a:r>
              <a:rPr lang="sr-Latn-RS" dirty="0" smtClean="0"/>
              <a:t>unazad </a:t>
            </a:r>
            <a:r>
              <a:rPr lang="sr-Latn-RS" dirty="0"/>
              <a:t>pomoću </a:t>
            </a:r>
            <a:r>
              <a:rPr lang="sr-Latn-RS" dirty="0" smtClean="0"/>
              <a:t>˝&lt;˝ </a:t>
            </a:r>
            <a:r>
              <a:rPr lang="sr-Latn-RS" dirty="0"/>
              <a:t>za prosleđeno n dok god nije ispunjen uslov </a:t>
            </a:r>
            <a:r>
              <a:rPr lang="sr-Latn-RS" dirty="0" smtClean="0"/>
              <a:t>start – n &lt;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/>
              <a:t>Na pocetku start=0 end = </a:t>
            </a:r>
            <a:r>
              <a:rPr lang="sr-Latn-RS" dirty="0" smtClean="0"/>
              <a:t>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Ako uslov nije ispunjen:</a:t>
            </a:r>
            <a:endParaRPr lang="sr-Latn-RS" dirty="0"/>
          </a:p>
          <a:p>
            <a:r>
              <a:rPr lang="sr-Latn-RS" dirty="0" smtClean="0"/>
              <a:t>	Za ˝&gt;˝ end + n, start + n, page++ </a:t>
            </a:r>
          </a:p>
          <a:p>
            <a:r>
              <a:rPr lang="sr-Latn-RS" dirty="0"/>
              <a:t>	</a:t>
            </a:r>
            <a:r>
              <a:rPr lang="sr-Latn-RS" dirty="0" smtClean="0"/>
              <a:t>Za ˝&lt;˝ end – n, start – n, page - 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Ako je uslov ispunjen ne može više da se pomera</a:t>
            </a:r>
          </a:p>
        </p:txBody>
      </p:sp>
    </p:spTree>
    <p:extLst>
      <p:ext uri="{BB962C8B-B14F-4D97-AF65-F5344CB8AC3E}">
        <p14:creationId xmlns:p14="http://schemas.microsoft.com/office/powerpoint/2010/main" val="34295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11500" dirty="0" smtClean="0"/>
              <a:t>KRAJ</a:t>
            </a:r>
            <a:endParaRPr lang="sr-Latn-RS" sz="11500" dirty="0"/>
          </a:p>
        </p:txBody>
      </p:sp>
    </p:spTree>
    <p:extLst>
      <p:ext uri="{BB962C8B-B14F-4D97-AF65-F5344CB8AC3E}">
        <p14:creationId xmlns:p14="http://schemas.microsoft.com/office/powerpoint/2010/main" val="42235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2422" y="1207699"/>
            <a:ext cx="923889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#parsiranje_skupa_HTML_dokumenata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#trie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#graph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#unos_upita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#pretraga_dokumenata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#set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#osnovne_skupovne_operacije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#rangirana_pretraga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#prikaz_rezultata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#paginacija_rezultata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</p:txBody>
      </p:sp>
      <p:sp>
        <p:nvSpPr>
          <p:cNvPr id="4" name="Rectangle 3"/>
          <p:cNvSpPr/>
          <p:nvPr/>
        </p:nvSpPr>
        <p:spPr>
          <a:xfrm>
            <a:off x="1052422" y="305662"/>
            <a:ext cx="33629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4400" dirty="0"/>
              <a:t>Sadržaj</a:t>
            </a:r>
          </a:p>
        </p:txBody>
      </p:sp>
    </p:spTree>
    <p:extLst>
      <p:ext uri="{BB962C8B-B14F-4D97-AF65-F5344CB8AC3E}">
        <p14:creationId xmlns:p14="http://schemas.microsoft.com/office/powerpoint/2010/main" val="8086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808" y="345057"/>
            <a:ext cx="1038620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/>
              <a:t>#parsiranje_skupa_HTML_dokumenata</a:t>
            </a:r>
          </a:p>
          <a:p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1112808" y="2119582"/>
            <a:ext cx="10895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Implementacija funkcije za izbor </a:t>
            </a:r>
            <a:r>
              <a:rPr lang="sr-Latn-RS" dirty="0"/>
              <a:t>korenskog direktorijuma - </a:t>
            </a:r>
            <a:r>
              <a:rPr lang="sr-Latn-RS" dirty="0" smtClean="0"/>
              <a:t>choose_directory()</a:t>
            </a:r>
            <a:r>
              <a:rPr lang="sr-Latn-RS" dirty="0"/>
              <a:t>	</a:t>
            </a:r>
          </a:p>
          <a:p>
            <a:r>
              <a:rPr lang="sr-Latn-RS" dirty="0" smtClean="0"/>
              <a:t>   - Funkcija od korisnika traži da unese apsolutnu putanju do korenskorg </a:t>
            </a:r>
            <a:r>
              <a:rPr lang="sr-Latn-RS" dirty="0" smtClean="0"/>
              <a:t>direktorijuma u okviru kojeg želi da pretražuje dokumente. </a:t>
            </a:r>
            <a:r>
              <a:rPr lang="sr-Latn-RS" dirty="0"/>
              <a:t>P</a:t>
            </a:r>
            <a:r>
              <a:rPr lang="sr-Latn-RS" dirty="0" smtClean="0"/>
              <a:t>omoću Python-ove metode os.path.isdir</a:t>
            </a:r>
            <a:r>
              <a:rPr lang="sr-Latn-RS" dirty="0" smtClean="0"/>
              <a:t>() </a:t>
            </a:r>
            <a:r>
              <a:rPr lang="sr-Latn-RS" dirty="0" smtClean="0"/>
              <a:t>proveravamo </a:t>
            </a:r>
            <a:r>
              <a:rPr lang="sr-Latn-RS" dirty="0" smtClean="0"/>
              <a:t>da li je unešena putanja </a:t>
            </a:r>
            <a:r>
              <a:rPr lang="en-US" dirty="0" smtClean="0"/>
              <a:t>od </a:t>
            </a:r>
            <a:r>
              <a:rPr lang="en-US" dirty="0" err="1" smtClean="0"/>
              <a:t>postoje</a:t>
            </a:r>
            <a:r>
              <a:rPr lang="sr-Latn-RS" dirty="0" smtClean="0"/>
              <a:t>ćeg direktorijum </a:t>
            </a:r>
            <a:r>
              <a:rPr lang="sr-Latn-RS" dirty="0" smtClean="0"/>
              <a:t>ili </a:t>
            </a:r>
            <a:r>
              <a:rPr lang="sr-Latn-RS" dirty="0" smtClean="0"/>
              <a:t>ne, ako direktorijum </a:t>
            </a:r>
            <a:r>
              <a:rPr lang="sr-Latn-RS" dirty="0" smtClean="0"/>
              <a:t>p</a:t>
            </a:r>
            <a:r>
              <a:rPr lang="sr-Latn-RS" dirty="0" smtClean="0"/>
              <a:t>ostoji vraća True. 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1112808" y="1526658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Student 1</a:t>
            </a:r>
            <a:endParaRPr lang="sr-Latn-R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12808" y="3470117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Student 2</a:t>
            </a:r>
            <a:endParaRPr lang="sr-Latn-R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2808" y="4063041"/>
            <a:ext cx="11218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Implementacija funkcije za pronalaženje HTML fajlova – find_html_files(dir)</a:t>
            </a:r>
          </a:p>
          <a:p>
            <a:r>
              <a:rPr lang="sr-Latn-RS" dirty="0" smtClean="0"/>
              <a:t>   - Kao parametar prima direktorijum koji je korisnik uneo. Pomoću metode os.walk() prolazimo kroz prosleđeni </a:t>
            </a:r>
          </a:p>
          <a:p>
            <a:r>
              <a:rPr lang="sr-Latn-RS" dirty="0"/>
              <a:t>d</a:t>
            </a:r>
            <a:r>
              <a:rPr lang="sr-Latn-RS" dirty="0" smtClean="0"/>
              <a:t>irektorijum i pronalazimo sve .html fajlove koje smeštamo u niz filepaths koji je ujedno i povratna vrednost f-je.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/>
              <a:t>Implementacija funkcije za parsiranje .html dokumenata - parse_documents(paths</a:t>
            </a:r>
            <a:r>
              <a:rPr lang="sr-Latn-RS" dirty="0" smtClean="0"/>
              <a:t>)</a:t>
            </a:r>
          </a:p>
          <a:p>
            <a:r>
              <a:rPr lang="sr-Latn-RS" dirty="0"/>
              <a:t> </a:t>
            </a:r>
            <a:r>
              <a:rPr lang="sr-Latn-RS" dirty="0" smtClean="0"/>
              <a:t>  - Kao parametar prima niz  putanja .html stranica. </a:t>
            </a:r>
            <a:r>
              <a:rPr lang="sr-Latn-RS" dirty="0"/>
              <a:t>S</a:t>
            </a:r>
            <a:r>
              <a:rPr lang="sr-Latn-RS" dirty="0" smtClean="0"/>
              <a:t>vaku .html stranicu parser isparsira i kao povratnu vrednost </a:t>
            </a:r>
          </a:p>
          <a:p>
            <a:r>
              <a:rPr lang="sr-Latn-RS" dirty="0"/>
              <a:t>v</a:t>
            </a:r>
            <a:r>
              <a:rPr lang="sr-Latn-RS" dirty="0" smtClean="0"/>
              <a:t>rati rečnik </a:t>
            </a:r>
            <a:r>
              <a:rPr lang="sr-Latn-RS" dirty="0"/>
              <a:t>reči words_dict i linkova </a:t>
            </a:r>
            <a:r>
              <a:rPr lang="sr-Latn-RS" dirty="0" smtClean="0"/>
              <a:t>links_dict.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836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808" y="345057"/>
            <a:ext cx="103862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/>
              <a:t>#</a:t>
            </a:r>
            <a:r>
              <a:rPr lang="sr-Latn-RS" sz="4400" dirty="0" smtClean="0"/>
              <a:t>parsiranje_skupa_HTML_dokumenata </a:t>
            </a:r>
          </a:p>
          <a:p>
            <a:r>
              <a:rPr lang="sr-Latn-RS" sz="4400" dirty="0" smtClean="0"/>
              <a:t>#trie</a:t>
            </a:r>
            <a:endParaRPr lang="sr-Latn-RS" sz="4400" dirty="0"/>
          </a:p>
          <a:p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1112808" y="2437938"/>
            <a:ext cx="66854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 </a:t>
            </a:r>
            <a:r>
              <a:rPr lang="sr-Latn-RS" dirty="0"/>
              <a:t>Implementiramo f-ju merge_words(words_dict) koja kao parametar prima rečnik words_dict  i pravimo novi rečnik gde </a:t>
            </a:r>
            <a:r>
              <a:rPr lang="sr-Latn-RS" dirty="0" smtClean="0"/>
              <a:t>je ključ word, </a:t>
            </a:r>
            <a:r>
              <a:rPr lang="sr-Latn-RS" dirty="0"/>
              <a:t>a vrednost </a:t>
            </a:r>
            <a:r>
              <a:rPr lang="sr-Latn-RS" dirty="0" smtClean="0"/>
              <a:t>linkovi (filepath) .</a:t>
            </a:r>
            <a:r>
              <a:rPr lang="sr-Latn-RS" dirty="0"/>
              <a:t>html stranica koje sadrže tu reč. Jedna reč može da sadrži n linkova. n=0,1,2</a:t>
            </a:r>
            <a:r>
              <a:rPr lang="sr-Latn-RS" dirty="0" smtClean="0"/>
              <a:t>...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/>
              <a:t>Kreiranje stabla Trie – create_trie(all_words) – </a:t>
            </a:r>
            <a:r>
              <a:rPr lang="sr-Latn-RS" dirty="0" smtClean="0"/>
              <a:t>app.py</a:t>
            </a:r>
            <a:endParaRPr lang="sr-Latn-RS" dirty="0"/>
          </a:p>
          <a:p>
            <a:r>
              <a:rPr lang="sr-Latn-RS" dirty="0" smtClean="0"/>
              <a:t>   - </a:t>
            </a:r>
            <a:r>
              <a:rPr lang="sr-Latn-RS" dirty="0"/>
              <a:t>Implementiramo f-ju za kreiranje stabla </a:t>
            </a:r>
            <a:r>
              <a:rPr lang="sr-Latn-RS" dirty="0" smtClean="0"/>
              <a:t>koja </a:t>
            </a:r>
            <a:r>
              <a:rPr lang="sr-Latn-RS" dirty="0"/>
              <a:t>kao parametar prima rečnik koji predstavlja povratnu vrednost f-je merge_words. Prvo </a:t>
            </a:r>
            <a:r>
              <a:rPr lang="pt-BR" dirty="0"/>
              <a:t>kreira</a:t>
            </a:r>
            <a:r>
              <a:rPr lang="sr-Latn-RS" dirty="0" smtClean="0"/>
              <a:t>mo</a:t>
            </a:r>
            <a:r>
              <a:rPr lang="pt-BR" dirty="0" smtClean="0"/>
              <a:t> nov</a:t>
            </a:r>
            <a:r>
              <a:rPr lang="sr-Latn-RS" dirty="0"/>
              <a:t>u</a:t>
            </a:r>
            <a:r>
              <a:rPr lang="pt-BR" dirty="0"/>
              <a:t> </a:t>
            </a:r>
            <a:r>
              <a:rPr lang="pt-BR" dirty="0" smtClean="0"/>
              <a:t>instanc</a:t>
            </a:r>
            <a:r>
              <a:rPr lang="sr-Latn-RS" dirty="0" smtClean="0"/>
              <a:t>u</a:t>
            </a:r>
            <a:r>
              <a:rPr lang="pt-BR" dirty="0" smtClean="0"/>
              <a:t> </a:t>
            </a:r>
            <a:r>
              <a:rPr lang="pt-BR" dirty="0"/>
              <a:t>klase</a:t>
            </a:r>
            <a:r>
              <a:rPr lang="sr-Latn-RS" dirty="0"/>
              <a:t> Trie(), a zatim iteriramo kroz rečnik i pomoću metode insert() iz klase Trie() popunjavamo stablo sa rečima, ali unosimo i vrednosti recnika, linkove.</a:t>
            </a:r>
          </a:p>
          <a:p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1112808" y="186855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Student 1</a:t>
            </a:r>
            <a:endParaRPr lang="sr-Latn-R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1418027"/>
            <a:ext cx="4013200" cy="51943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5" name="Oval 4"/>
          <p:cNvSpPr/>
          <p:nvPr/>
        </p:nvSpPr>
        <p:spPr>
          <a:xfrm>
            <a:off x="9144000" y="3890513"/>
            <a:ext cx="310551" cy="3278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L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144000" y="4963483"/>
            <a:ext cx="310551" cy="3278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9097990" y="6057319"/>
            <a:ext cx="393942" cy="306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" name="Oval 9"/>
          <p:cNvSpPr/>
          <p:nvPr/>
        </p:nvSpPr>
        <p:spPr>
          <a:xfrm>
            <a:off x="10142743" y="3892806"/>
            <a:ext cx="310551" cy="3278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O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36994" y="4922364"/>
            <a:ext cx="310551" cy="3278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L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088701" y="6036453"/>
            <a:ext cx="376688" cy="3278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N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124533" y="5995334"/>
            <a:ext cx="337391" cy="3278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L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094526" y="4963483"/>
            <a:ext cx="374772" cy="3278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Oval 14"/>
          <p:cNvSpPr/>
          <p:nvPr/>
        </p:nvSpPr>
        <p:spPr>
          <a:xfrm>
            <a:off x="11094525" y="6036453"/>
            <a:ext cx="404486" cy="3278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T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19713" y="2310681"/>
            <a:ext cx="293298" cy="4055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Rectangle 16"/>
          <p:cNvSpPr/>
          <p:nvPr/>
        </p:nvSpPr>
        <p:spPr>
          <a:xfrm>
            <a:off x="8919713" y="3392277"/>
            <a:ext cx="293298" cy="4055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Rectangle 17"/>
          <p:cNvSpPr/>
          <p:nvPr/>
        </p:nvSpPr>
        <p:spPr>
          <a:xfrm>
            <a:off x="10899955" y="4137702"/>
            <a:ext cx="293298" cy="4055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Rectangle 18"/>
          <p:cNvSpPr/>
          <p:nvPr/>
        </p:nvSpPr>
        <p:spPr>
          <a:xfrm>
            <a:off x="9834113" y="3138701"/>
            <a:ext cx="293298" cy="4055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0" name="Rectangle 19"/>
          <p:cNvSpPr/>
          <p:nvPr/>
        </p:nvSpPr>
        <p:spPr>
          <a:xfrm>
            <a:off x="8990639" y="4422685"/>
            <a:ext cx="293298" cy="4055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/>
          <p:cNvSpPr/>
          <p:nvPr/>
        </p:nvSpPr>
        <p:spPr>
          <a:xfrm>
            <a:off x="9977884" y="4398908"/>
            <a:ext cx="293298" cy="4055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2" name="Rectangle 21"/>
          <p:cNvSpPr/>
          <p:nvPr/>
        </p:nvSpPr>
        <p:spPr>
          <a:xfrm>
            <a:off x="9332821" y="5447423"/>
            <a:ext cx="293298" cy="4055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3" name="Rectangle 22"/>
          <p:cNvSpPr/>
          <p:nvPr/>
        </p:nvSpPr>
        <p:spPr>
          <a:xfrm>
            <a:off x="8447178" y="5291287"/>
            <a:ext cx="293298" cy="4055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4" name="Rectangle 23"/>
          <p:cNvSpPr/>
          <p:nvPr/>
        </p:nvSpPr>
        <p:spPr>
          <a:xfrm>
            <a:off x="9927080" y="5482502"/>
            <a:ext cx="293298" cy="4055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5" name="Rectangle 24"/>
          <p:cNvSpPr/>
          <p:nvPr/>
        </p:nvSpPr>
        <p:spPr>
          <a:xfrm>
            <a:off x="10907140" y="5461106"/>
            <a:ext cx="293298" cy="4055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6" name="Rectangle 25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12448" y="1713739"/>
            <a:ext cx="5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root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559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808" y="345057"/>
            <a:ext cx="103862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/>
              <a:t>#</a:t>
            </a:r>
            <a:r>
              <a:rPr lang="sr-Latn-RS" sz="4400" dirty="0" smtClean="0"/>
              <a:t>parsiranje_skupa_HTML_dokumenata </a:t>
            </a:r>
          </a:p>
          <a:p>
            <a:r>
              <a:rPr lang="sr-Latn-RS" sz="4400" dirty="0" smtClean="0"/>
              <a:t>#trie</a:t>
            </a:r>
            <a:endParaRPr lang="sr-Latn-RS" sz="4400" dirty="0"/>
          </a:p>
          <a:p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1112809" y="2390498"/>
            <a:ext cx="7625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Kreiranje stabla – trie.py</a:t>
            </a:r>
          </a:p>
          <a:p>
            <a:r>
              <a:rPr lang="sr-Latn-RS" dirty="0"/>
              <a:t> </a:t>
            </a:r>
            <a:r>
              <a:rPr lang="sr-Latn-RS" dirty="0" smtClean="0"/>
              <a:t>  -  Sadrži dve klase: </a:t>
            </a:r>
          </a:p>
          <a:p>
            <a:r>
              <a:rPr lang="sr-Latn-RS" dirty="0" smtClean="0"/>
              <a:t>	1. TrieNode() – čvor stabla</a:t>
            </a:r>
          </a:p>
          <a:p>
            <a:r>
              <a:rPr lang="sr-Latn-RS" dirty="0" smtClean="0"/>
              <a:t>	2. Trie()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Klasa Trie() sadrži sledeće f-je:</a:t>
            </a:r>
          </a:p>
          <a:p>
            <a:pPr marL="742950" lvl="1" indent="-285750">
              <a:buFont typeface="Franklin Gothic Book" panose="020B0503020102020204" pitchFamily="34" charset="0"/>
              <a:buChar char="→"/>
            </a:pPr>
            <a:r>
              <a:rPr lang="sr-Latn-RS" dirty="0" smtClean="0"/>
              <a:t>get_node – vraća novi čvor</a:t>
            </a:r>
          </a:p>
          <a:p>
            <a:pPr marL="742950" lvl="1" indent="-285750">
              <a:buFont typeface="Franklin Gothic Book" panose="020B0503020102020204" pitchFamily="34" charset="0"/>
              <a:buChar char="→"/>
            </a:pPr>
            <a:r>
              <a:rPr lang="sr-Latn-RS" dirty="0" smtClean="0"/>
              <a:t>get_index – pretvara iz karaktera </a:t>
            </a:r>
            <a:r>
              <a:rPr lang="sr-Latn-RS" dirty="0"/>
              <a:t>u indeks	</a:t>
            </a:r>
            <a:r>
              <a:rPr lang="sr-Latn-RS" dirty="0" smtClean="0">
                <a:sym typeface="Wingdings" panose="05000000000000000000" pitchFamily="2" charset="2"/>
              </a:rPr>
              <a:t></a:t>
            </a:r>
            <a:r>
              <a:rPr lang="sr-Latn-RS" dirty="0"/>
              <a:t>	ord(ch) - ord('a</a:t>
            </a:r>
            <a:r>
              <a:rPr lang="sr-Latn-RS" dirty="0" smtClean="0"/>
              <a:t>')  </a:t>
            </a:r>
          </a:p>
          <a:p>
            <a:pPr marL="742950" lvl="1" indent="-285750">
              <a:buFont typeface="Franklin Gothic Book" panose="020B0503020102020204" pitchFamily="34" charset="0"/>
              <a:buChar char="→"/>
            </a:pPr>
            <a:r>
              <a:rPr lang="sr-Latn-RS" dirty="0" smtClean="0"/>
              <a:t>insert(self, word, links) – ova funkcija služi za unos reči u stablo, kao parametre prosleđujemo reč koju upisujemo i linkove koji pokazuju na tu reč. Prva for petlja u f-ji dodaje u stablo slovo po slovo od prosleđene reči, a druga for petlja dodaje linkove.</a:t>
            </a:r>
          </a:p>
          <a:p>
            <a:pPr marL="742950" lvl="1" indent="-285750">
              <a:buFont typeface="Franklin Gothic Book" panose="020B0503020102020204" pitchFamily="34" charset="0"/>
              <a:buChar char="→"/>
            </a:pPr>
            <a:r>
              <a:rPr lang="sr-Latn-RS" dirty="0" smtClean="0"/>
              <a:t>search(self, word) – funckija služi za pretragu stabla, traži prosleđenu reč. Ako reč postoji, ako smo našli njen kraj (slova označena plavom bojom), onda vraćamo listu svih dokumenata koji sadrže tu reč, a ako ne postoji onda vraćamo prazan niz.  </a:t>
            </a:r>
            <a:endParaRPr lang="sr-Latn-RS" dirty="0"/>
          </a:p>
          <a:p>
            <a:pPr marL="742950" lvl="1" indent="-285750">
              <a:buFont typeface="Franklin Gothic Book" panose="020B0503020102020204" pitchFamily="34" charset="0"/>
              <a:buChar char="→"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2808" y="186855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Student 1</a:t>
            </a:r>
            <a:endParaRPr lang="sr-Latn-R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879" y="1206831"/>
            <a:ext cx="2576860" cy="4770408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127879" y="5977239"/>
            <a:ext cx="2958859" cy="7768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the --- </a:t>
            </a:r>
            <a:r>
              <a:rPr lang="en-US" sz="2000" dirty="0" err="1" smtClean="0"/>
              <a:t>Postoji</a:t>
            </a:r>
            <a:r>
              <a:rPr lang="en-US" sz="2000" dirty="0" smtClean="0"/>
              <a:t> u </a:t>
            </a:r>
            <a:r>
              <a:rPr lang="en-US" sz="2000" dirty="0" err="1" smtClean="0"/>
              <a:t>trie</a:t>
            </a:r>
            <a:endParaRPr lang="en-US" sz="2000" dirty="0"/>
          </a:p>
          <a:p>
            <a:r>
              <a:rPr lang="en-US" sz="2000" dirty="0"/>
              <a:t>these --- </a:t>
            </a:r>
            <a:r>
              <a:rPr lang="en-US" sz="2000" dirty="0" smtClean="0"/>
              <a:t>Ne </a:t>
            </a:r>
            <a:r>
              <a:rPr lang="en-US" sz="2000" dirty="0" err="1" smtClean="0"/>
              <a:t>postoji</a:t>
            </a:r>
            <a:r>
              <a:rPr lang="en-US" sz="2000" dirty="0" smtClean="0"/>
              <a:t> u </a:t>
            </a:r>
            <a:r>
              <a:rPr lang="en-US" sz="2000" dirty="0" err="1" smtClean="0"/>
              <a:t>trie</a:t>
            </a:r>
            <a:endParaRPr lang="en-US" sz="2000" dirty="0"/>
          </a:p>
          <a:p>
            <a:pPr algn="ctr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897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808" y="345057"/>
            <a:ext cx="103862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/>
              <a:t>#</a:t>
            </a:r>
            <a:r>
              <a:rPr lang="sr-Latn-RS" sz="4400" dirty="0" smtClean="0"/>
              <a:t>parsiranje_skupa_HTML_dokumenata </a:t>
            </a:r>
          </a:p>
          <a:p>
            <a:r>
              <a:rPr lang="sr-Latn-RS" sz="4400" dirty="0" smtClean="0"/>
              <a:t>#graph</a:t>
            </a:r>
            <a:endParaRPr lang="sr-Latn-RS" sz="4400" dirty="0"/>
          </a:p>
          <a:p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1112808" y="2437938"/>
            <a:ext cx="10895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Kreiranje grafa – graph.py</a:t>
            </a:r>
          </a:p>
          <a:p>
            <a:r>
              <a:rPr lang="sr-Latn-RS" dirty="0"/>
              <a:t> </a:t>
            </a:r>
            <a:r>
              <a:rPr lang="sr-Latn-RS" dirty="0" smtClean="0"/>
              <a:t>  </a:t>
            </a:r>
            <a:r>
              <a:rPr lang="sr-Latn-RS" dirty="0"/>
              <a:t>- </a:t>
            </a:r>
            <a:r>
              <a:rPr lang="sr-Latn-RS" dirty="0" smtClean="0"/>
              <a:t>Sadrži dve klase: GraphNode koja predstvalja čvor grafa i Graph koja sadrži niz čvorova i metodu insert za</a:t>
            </a:r>
          </a:p>
          <a:p>
            <a:r>
              <a:rPr lang="sr-Latn-RS" dirty="0" smtClean="0"/>
              <a:t>dodavanje .html stranice u graph.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2808" y="186855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Student 2</a:t>
            </a:r>
            <a:endParaRPr lang="sr-Latn-R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2808" y="3807544"/>
            <a:ext cx="4304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insert(self, document_path, links):</a:t>
            </a:r>
          </a:p>
          <a:p>
            <a:r>
              <a:rPr lang="sr-Latn-RS" dirty="0"/>
              <a:t> </a:t>
            </a:r>
            <a:r>
              <a:rPr lang="sr-Latn-RS" dirty="0" smtClean="0"/>
              <a:t>  - instanciramo novi čvor </a:t>
            </a:r>
            <a:r>
              <a:rPr lang="en-US" dirty="0" smtClean="0"/>
              <a:t>č</a:t>
            </a:r>
            <a:r>
              <a:rPr lang="sr-Latn-RS" dirty="0" smtClean="0"/>
              <a:t>ija putanja predstavlja putanju koja je prosleđena kao parametar, deca tog čvora su linkovi koje smo dobili parsiranjem, a roditelje treba da nađemo. </a:t>
            </a:r>
            <a:r>
              <a:rPr lang="sr-Latn-RS" dirty="0"/>
              <a:t>K</a:t>
            </a:r>
            <a:r>
              <a:rPr lang="sr-Latn-RS" dirty="0" smtClean="0"/>
              <a:t>ada ih nađemo dodamo ih u niz parents.</a:t>
            </a:r>
          </a:p>
          <a:p>
            <a:pPr marL="285750" indent="-285750">
              <a:buFontTx/>
              <a:buChar char="-"/>
            </a:pP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60" y="3340106"/>
            <a:ext cx="5218982" cy="340473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59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808" y="345057"/>
            <a:ext cx="103862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/>
              <a:t>#</a:t>
            </a:r>
            <a:r>
              <a:rPr lang="sr-Latn-RS" sz="4400" dirty="0" smtClean="0"/>
              <a:t>parsiranje_skupa_HTML_dokumenata </a:t>
            </a:r>
          </a:p>
          <a:p>
            <a:r>
              <a:rPr lang="sr-Latn-RS" sz="4400" dirty="0" smtClean="0"/>
              <a:t>#graph</a:t>
            </a:r>
            <a:endParaRPr lang="sr-Latn-RS" sz="4400" dirty="0"/>
          </a:p>
          <a:p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877676" y="4998259"/>
            <a:ext cx="10895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Kreiranje grafa – app.py</a:t>
            </a:r>
          </a:p>
          <a:p>
            <a:r>
              <a:rPr lang="sr-Latn-RS" dirty="0"/>
              <a:t> </a:t>
            </a:r>
            <a:r>
              <a:rPr lang="sr-Latn-RS" dirty="0" smtClean="0"/>
              <a:t>  - Implementiramo f-ju create_graph(links_dict) kojoj kao parametar pros</a:t>
            </a:r>
            <a:r>
              <a:rPr lang="en-US" dirty="0" smtClean="0"/>
              <a:t>l</a:t>
            </a:r>
            <a:r>
              <a:rPr lang="sr-Latn-RS" dirty="0" smtClean="0"/>
              <a:t>eđujemo rečnik linkova koji je dobijen nakon parsiranja.  Instanciramo objekat klase Graph i iteriramo kroz sve putanje u rečniku linkova i nad grafom pozovemo metodu  insert iz klase Graph i njoj prosledimo putanju, a kao drugi parametar vrednosti rečnika links_dict(linkovi).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2808" y="186855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Student 2</a:t>
            </a:r>
            <a:endParaRPr lang="sr-Latn-RS" sz="2000" b="1" dirty="0"/>
          </a:p>
        </p:txBody>
      </p:sp>
      <p:pic>
        <p:nvPicPr>
          <p:cNvPr id="6" name="Picture 5" descr="grafp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309" y="1570277"/>
            <a:ext cx="2159222" cy="24932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6834" y="2834642"/>
            <a:ext cx="253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  <a:r>
              <a:rPr lang="en-US" sz="1600" dirty="0" err="1" smtClean="0"/>
              <a:t>traženje</a:t>
            </a:r>
            <a:r>
              <a:rPr lang="en-US" sz="1600" dirty="0" smtClean="0"/>
              <a:t> </a:t>
            </a:r>
            <a:r>
              <a:rPr lang="en-US" sz="1600" dirty="0" err="1" smtClean="0"/>
              <a:t>roditelja</a:t>
            </a:r>
            <a:r>
              <a:rPr lang="en-US" sz="1600" dirty="0" smtClean="0"/>
              <a:t> primer    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245428" y="1436915"/>
            <a:ext cx="4545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nodes = [A]  </a:t>
            </a:r>
          </a:p>
          <a:p>
            <a:r>
              <a:rPr lang="en-US" sz="1400" dirty="0" err="1" smtClean="0"/>
              <a:t>A.children</a:t>
            </a:r>
            <a:r>
              <a:rPr lang="en-US" sz="1400" dirty="0" smtClean="0"/>
              <a:t> = B,C,D</a:t>
            </a:r>
          </a:p>
          <a:p>
            <a:r>
              <a:rPr lang="en-US" sz="1400" dirty="0" err="1" smtClean="0"/>
              <a:t>B.children</a:t>
            </a:r>
            <a:r>
              <a:rPr lang="en-US" sz="1400" dirty="0" smtClean="0"/>
              <a:t>  = [ ]          </a:t>
            </a:r>
            <a:r>
              <a:rPr lang="en-US" sz="1400" dirty="0" err="1" smtClean="0"/>
              <a:t>C.children</a:t>
            </a:r>
            <a:r>
              <a:rPr lang="en-US" sz="1400" dirty="0" smtClean="0"/>
              <a:t> = [B,D]</a:t>
            </a:r>
          </a:p>
          <a:p>
            <a:r>
              <a:rPr lang="en-US" sz="1400" dirty="0" smtClean="0"/>
              <a:t>*</a:t>
            </a:r>
            <a:r>
              <a:rPr lang="en-US" sz="1400" dirty="0" err="1" smtClean="0"/>
              <a:t>dodajem</a:t>
            </a:r>
            <a:r>
              <a:rPr lang="en-US" sz="1400" dirty="0" smtClean="0"/>
              <a:t> B:</a:t>
            </a:r>
          </a:p>
          <a:p>
            <a:r>
              <a:rPr lang="en-US" sz="1400" dirty="0" smtClean="0"/>
              <a:t>for1: A</a:t>
            </a:r>
          </a:p>
          <a:p>
            <a:r>
              <a:rPr lang="en-US" sz="1400" dirty="0" smtClean="0"/>
              <a:t>for2: </a:t>
            </a:r>
            <a:r>
              <a:rPr lang="en-US" sz="1400" dirty="0" err="1" smtClean="0"/>
              <a:t>A.children</a:t>
            </a:r>
            <a:endParaRPr lang="en-US" sz="1400" dirty="0" smtClean="0"/>
          </a:p>
          <a:p>
            <a:r>
              <a:rPr lang="en-US" sz="1400" dirty="0" smtClean="0"/>
              <a:t>   (B=B  =&gt; </a:t>
            </a:r>
            <a:r>
              <a:rPr lang="en-US" sz="1400" dirty="0" err="1" smtClean="0"/>
              <a:t>B.parents</a:t>
            </a:r>
            <a:r>
              <a:rPr lang="en-US" sz="1400" dirty="0" smtClean="0"/>
              <a:t> = A)</a:t>
            </a:r>
          </a:p>
          <a:p>
            <a:r>
              <a:rPr lang="en-US" sz="1400" dirty="0" smtClean="0"/>
              <a:t>for3:B.children</a:t>
            </a:r>
          </a:p>
          <a:p>
            <a:r>
              <a:rPr lang="en-US" sz="1400" dirty="0" smtClean="0">
                <a:sym typeface="Wingdings" pitchFamily="2" charset="2"/>
              </a:rPr>
              <a:t>nodes = [A,B]</a:t>
            </a:r>
          </a:p>
          <a:p>
            <a:r>
              <a:rPr lang="en-US" sz="1400" dirty="0" smtClean="0">
                <a:sym typeface="Wingdings" pitchFamily="2" charset="2"/>
              </a:rPr>
              <a:t>*</a:t>
            </a:r>
            <a:r>
              <a:rPr lang="en-US" sz="1400" dirty="0" err="1" smtClean="0">
                <a:sym typeface="Wingdings" pitchFamily="2" charset="2"/>
              </a:rPr>
              <a:t>dodajem</a:t>
            </a:r>
            <a:r>
              <a:rPr lang="en-US" sz="1400" dirty="0" smtClean="0">
                <a:sym typeface="Wingdings" pitchFamily="2" charset="2"/>
              </a:rPr>
              <a:t> C</a:t>
            </a:r>
          </a:p>
          <a:p>
            <a:r>
              <a:rPr lang="en-US" sz="1400" dirty="0" smtClean="0"/>
              <a:t>for1: A,B</a:t>
            </a:r>
          </a:p>
          <a:p>
            <a:r>
              <a:rPr lang="en-US" sz="1400" dirty="0" smtClean="0"/>
              <a:t>for2: </a:t>
            </a:r>
            <a:r>
              <a:rPr lang="en-US" sz="1400" dirty="0" err="1" smtClean="0"/>
              <a:t>A.children</a:t>
            </a:r>
            <a:r>
              <a:rPr lang="en-US" sz="1400" dirty="0" smtClean="0"/>
              <a:t> , </a:t>
            </a:r>
            <a:r>
              <a:rPr lang="en-US" sz="1400" dirty="0" err="1" smtClean="0"/>
              <a:t>B.children</a:t>
            </a:r>
            <a:endParaRPr lang="en-US" sz="1400" dirty="0" smtClean="0"/>
          </a:p>
          <a:p>
            <a:r>
              <a:rPr lang="en-US" sz="1400" dirty="0" smtClean="0"/>
              <a:t>   (C=C  =&gt; </a:t>
            </a:r>
            <a:r>
              <a:rPr lang="en-US" sz="1400" dirty="0" err="1" smtClean="0"/>
              <a:t>C.parents</a:t>
            </a:r>
            <a:r>
              <a:rPr lang="en-US" sz="1400" dirty="0" smtClean="0"/>
              <a:t> = A)</a:t>
            </a:r>
          </a:p>
          <a:p>
            <a:r>
              <a:rPr lang="en-US" sz="1400" dirty="0" smtClean="0"/>
              <a:t>for3:C.children</a:t>
            </a:r>
          </a:p>
          <a:p>
            <a:r>
              <a:rPr lang="en-US" sz="1400" dirty="0" smtClean="0">
                <a:sym typeface="Wingdings" pitchFamily="2" charset="2"/>
              </a:rPr>
              <a:t>  (B=B  =&gt; </a:t>
            </a:r>
            <a:r>
              <a:rPr lang="en-US" sz="1400" dirty="0" err="1" smtClean="0">
                <a:sym typeface="Wingdings" pitchFamily="2" charset="2"/>
              </a:rPr>
              <a:t>B.parent</a:t>
            </a:r>
            <a:r>
              <a:rPr lang="en-US" sz="1400" dirty="0" smtClean="0">
                <a:sym typeface="Wingdings" pitchFamily="2" charset="2"/>
              </a:rPr>
              <a:t> = C)</a:t>
            </a:r>
          </a:p>
          <a:p>
            <a:r>
              <a:rPr lang="en-US" sz="1400" dirty="0" smtClean="0">
                <a:sym typeface="Wingdings" pitchFamily="2" charset="2"/>
              </a:rPr>
              <a:t>nodes = [A,B,C]</a:t>
            </a:r>
          </a:p>
          <a:p>
            <a:r>
              <a:rPr lang="en-US" sz="1400" dirty="0" smtClean="0">
                <a:sym typeface="Wingdings" pitchFamily="2" charset="2"/>
              </a:rPr>
              <a:t>…..(</a:t>
            </a:r>
            <a:r>
              <a:rPr lang="en-US" sz="1400" dirty="0" err="1" smtClean="0">
                <a:sym typeface="Wingdings" pitchFamily="2" charset="2"/>
              </a:rPr>
              <a:t>i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400" dirty="0" err="1" smtClean="0">
                <a:sym typeface="Wingdings" pitchFamily="2" charset="2"/>
              </a:rPr>
              <a:t>tako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400" dirty="0" err="1" smtClean="0">
                <a:sym typeface="Wingdings" pitchFamily="2" charset="2"/>
              </a:rPr>
              <a:t>za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400" dirty="0" err="1" smtClean="0">
                <a:sym typeface="Wingdings" pitchFamily="2" charset="2"/>
              </a:rPr>
              <a:t>sve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400" dirty="0" err="1" smtClean="0">
                <a:sym typeface="Wingdings" pitchFamily="2" charset="2"/>
              </a:rPr>
              <a:t>ostale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400" dirty="0" err="1" smtClean="0">
                <a:sym typeface="Wingdings" pitchFamily="2" charset="2"/>
              </a:rPr>
              <a:t>nadjem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400" dirty="0" err="1" smtClean="0">
                <a:sym typeface="Wingdings" pitchFamily="2" charset="2"/>
              </a:rPr>
              <a:t>roditelje</a:t>
            </a:r>
            <a:r>
              <a:rPr lang="en-US" sz="1400" dirty="0" smtClean="0">
                <a:sym typeface="Wingdings" pitchFamily="2" charset="2"/>
              </a:rPr>
              <a:t>)</a:t>
            </a:r>
          </a:p>
          <a:p>
            <a:endParaRPr lang="en-US" sz="1400" dirty="0"/>
          </a:p>
        </p:txBody>
      </p:sp>
      <p:sp>
        <p:nvSpPr>
          <p:cNvPr id="9" name="Right Arrow 8"/>
          <p:cNvSpPr/>
          <p:nvPr/>
        </p:nvSpPr>
        <p:spPr>
          <a:xfrm>
            <a:off x="3344091" y="2821578"/>
            <a:ext cx="666205" cy="418012"/>
          </a:xfrm>
          <a:prstGeom prst="rightArrow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808" y="345057"/>
            <a:ext cx="10386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/>
              <a:t>#</a:t>
            </a:r>
            <a:r>
              <a:rPr lang="sr-Latn-RS" sz="4400" dirty="0" smtClean="0"/>
              <a:t>unos_upita</a:t>
            </a:r>
            <a:endParaRPr lang="sr-Latn-R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112808" y="124745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Student 1</a:t>
            </a:r>
            <a:endParaRPr lang="sr-Latn-R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12808" y="1863304"/>
            <a:ext cx="10964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Funkcija create_query()</a:t>
            </a:r>
            <a:endParaRPr lang="sr-Latn-RS" dirty="0"/>
          </a:p>
          <a:p>
            <a:r>
              <a:rPr lang="sr-Latn-RS" dirty="0" smtClean="0"/>
              <a:t>   - </a:t>
            </a:r>
            <a:r>
              <a:rPr lang="sr-Latn-RS" dirty="0" smtClean="0"/>
              <a:t>Od korisnika se traži da unose </a:t>
            </a:r>
            <a:r>
              <a:rPr lang="sr-Latn-RS" dirty="0" smtClean="0"/>
              <a:t>upit koji može da sadrži najviše jedan logički </a:t>
            </a:r>
            <a:r>
              <a:rPr lang="sr-Latn-RS" dirty="0" smtClean="0"/>
              <a:t>operator</a:t>
            </a:r>
            <a:endParaRPr lang="sr-Latn-RS" dirty="0" smtClean="0"/>
          </a:p>
          <a:p>
            <a:r>
              <a:rPr lang="sr-Latn-RS" dirty="0"/>
              <a:t> </a:t>
            </a:r>
            <a:r>
              <a:rPr lang="sr-Latn-RS" dirty="0" smtClean="0"/>
              <a:t>  - Zatim kreiramo nizove query_first i query_second u koje smeštamo reči koje se nalaze pre i posle </a:t>
            </a:r>
          </a:p>
          <a:p>
            <a:r>
              <a:rPr lang="sr-Latn-RS" dirty="0"/>
              <a:t>l</a:t>
            </a:r>
            <a:r>
              <a:rPr lang="sr-Latn-RS" dirty="0" smtClean="0"/>
              <a:t>ogičkog operatora, a nakon toga </a:t>
            </a:r>
            <a:r>
              <a:rPr lang="sr-Latn-RS" dirty="0" smtClean="0"/>
              <a:t>instanciramo objekat klase </a:t>
            </a:r>
            <a:r>
              <a:rPr lang="sr-Latn-RS" dirty="0" smtClean="0"/>
              <a:t>Query </a:t>
            </a:r>
            <a:endParaRPr lang="sr-Latn-RS" dirty="0" smtClean="0"/>
          </a:p>
          <a:p>
            <a:r>
              <a:rPr lang="sr-Latn-RS" dirty="0" smtClean="0"/>
              <a:t>   - Nakon </a:t>
            </a:r>
            <a:r>
              <a:rPr lang="sr-Latn-RS" dirty="0" smtClean="0"/>
              <a:t>što utvrdimo koji je log. </a:t>
            </a:r>
            <a:r>
              <a:rPr lang="sr-Latn-RS" dirty="0"/>
              <a:t>o</a:t>
            </a:r>
            <a:r>
              <a:rPr lang="sr-Latn-RS" dirty="0" smtClean="0"/>
              <a:t>perator korisnik </a:t>
            </a:r>
            <a:r>
              <a:rPr lang="sr-Latn-RS" dirty="0" smtClean="0"/>
              <a:t>uneo (and, or ili not) </a:t>
            </a:r>
            <a:r>
              <a:rPr lang="sr-Latn-RS" dirty="0" smtClean="0"/>
              <a:t>splitujemo upit po njemu i smeštamo reči u </a:t>
            </a:r>
            <a:r>
              <a:rPr lang="sr-Latn-RS" dirty="0" smtClean="0"/>
              <a:t>odgovarajuće </a:t>
            </a:r>
            <a:r>
              <a:rPr lang="sr-Latn-RS" dirty="0" smtClean="0"/>
              <a:t>kreirane nizove </a:t>
            </a:r>
            <a:endParaRPr lang="sr-Latn-RS" dirty="0" smtClean="0"/>
          </a:p>
          <a:p>
            <a:r>
              <a:rPr lang="sr-Latn-RS" dirty="0"/>
              <a:t> </a:t>
            </a:r>
            <a:r>
              <a:rPr lang="sr-Latn-RS" dirty="0" smtClean="0"/>
              <a:t>  - Pomoću funkcije strip() uklanjamo razmake na početku i kraju niza, a nakon toga svaki niz reči splitujemo po razmacima i preuzimamo samo validne reči koje smeštamo u nizove klase Query</a:t>
            </a:r>
            <a:endParaRPr lang="sr-Latn-R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963" y="4502990"/>
            <a:ext cx="5094756" cy="157265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422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808" y="345057"/>
            <a:ext cx="10386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 smtClean="0"/>
              <a:t>#</a:t>
            </a:r>
            <a:r>
              <a:rPr lang="sr-Latn-RS" sz="4400" dirty="0"/>
              <a:t> pretraga_dokumenata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2808" y="124745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/>
              <a:t>Student 1</a:t>
            </a:r>
            <a:endParaRPr lang="sr-Latn-R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0446" y="1863305"/>
            <a:ext cx="10679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dirty="0" smtClean="0"/>
              <a:t>Metoda search_documents(trie, query)</a:t>
            </a:r>
          </a:p>
          <a:p>
            <a:r>
              <a:rPr lang="sr-Latn-RS" dirty="0"/>
              <a:t> </a:t>
            </a:r>
            <a:r>
              <a:rPr lang="sr-Latn-RS" dirty="0" smtClean="0"/>
              <a:t>  - </a:t>
            </a:r>
            <a:r>
              <a:rPr lang="sr-Latn-RS" dirty="0"/>
              <a:t>Inicijalizujemo promenljivu result_set kao rečnik </a:t>
            </a:r>
            <a:r>
              <a:rPr lang="sr-Latn-RS" dirty="0" smtClean="0"/>
              <a:t> </a:t>
            </a:r>
          </a:p>
          <a:p>
            <a:r>
              <a:rPr lang="sr-Latn-RS" dirty="0"/>
              <a:t> </a:t>
            </a:r>
            <a:r>
              <a:rPr lang="sr-Latn-RS" dirty="0" smtClean="0"/>
              <a:t>  - Iteriramo </a:t>
            </a:r>
            <a:r>
              <a:rPr lang="sr-Latn-RS" dirty="0" smtClean="0"/>
              <a:t>kroz </a:t>
            </a:r>
            <a:r>
              <a:rPr lang="sr-Latn-RS" dirty="0"/>
              <a:t>prvi deo unetog </a:t>
            </a:r>
            <a:r>
              <a:rPr lang="sr-Latn-RS" dirty="0" smtClean="0"/>
              <a:t>upita (</a:t>
            </a:r>
            <a:r>
              <a:rPr lang="sr-Latn-RS" dirty="0" smtClean="0"/>
              <a:t>query_first, pre log. operatora) </a:t>
            </a:r>
            <a:r>
              <a:rPr lang="sr-Latn-RS" dirty="0"/>
              <a:t>i </a:t>
            </a:r>
            <a:r>
              <a:rPr lang="sr-Latn-RS" dirty="0" smtClean="0"/>
              <a:t>prosleđenu reč </a:t>
            </a:r>
            <a:r>
              <a:rPr lang="sr-Latn-RS" dirty="0"/>
              <a:t>iz upita stavljamo da je </a:t>
            </a:r>
            <a:r>
              <a:rPr lang="sr-Latn-RS" dirty="0" smtClean="0"/>
              <a:t>ključ result_set-a,  a </a:t>
            </a:r>
            <a:r>
              <a:rPr lang="sr-Latn-RS" dirty="0"/>
              <a:t>vrednost je povratna vrednost funkcije search iz klase </a:t>
            </a:r>
            <a:r>
              <a:rPr lang="sr-Latn-RS" dirty="0" smtClean="0"/>
              <a:t>Trie, a to su dokumenta koja sadrže tu reč</a:t>
            </a:r>
          </a:p>
          <a:p>
            <a:r>
              <a:rPr lang="sr-Latn-RS" dirty="0" smtClean="0"/>
              <a:t>   - </a:t>
            </a:r>
            <a:r>
              <a:rPr lang="sr-Latn-RS" dirty="0" smtClean="0"/>
              <a:t>Zatim sve isto ponovimo za drugi deo unetog upita ( query_second</a:t>
            </a:r>
            <a:r>
              <a:rPr lang="sr-Latn-RS" dirty="0" smtClean="0"/>
              <a:t>)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50" y="4770409"/>
            <a:ext cx="5094756" cy="157265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60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1818</TotalTime>
  <Words>1533</Words>
  <Application>Microsoft Office PowerPoint</Application>
  <PresentationFormat>Widescreen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Franklin Gothic Book</vt:lpstr>
      <vt:lpstr>Wingdings</vt:lpstr>
      <vt:lpstr>Crop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KRAJ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Kristina Djuric</dc:creator>
  <cp:lastModifiedBy>Kristina Djuric</cp:lastModifiedBy>
  <cp:revision>85</cp:revision>
  <dcterms:created xsi:type="dcterms:W3CDTF">2020-02-26T11:39:51Z</dcterms:created>
  <dcterms:modified xsi:type="dcterms:W3CDTF">2020-02-28T20:22:16Z</dcterms:modified>
</cp:coreProperties>
</file>