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59" r:id="rId6"/>
    <p:sldId id="260" r:id="rId7"/>
    <p:sldId id="262" r:id="rId8"/>
    <p:sldId id="263" r:id="rId9"/>
    <p:sldId id="267" r:id="rId10"/>
    <p:sldId id="268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CF5A-33D7-EA2D-29CF-029455F75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6DDC-E208-8806-7E24-A25954E6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ABB9-3408-7D5D-3C2A-491E4C34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D365-FCB8-5249-99AD-4946002E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728E-DC01-67EF-8417-7414271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80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17B-0A27-826C-5FE1-611CF713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958B-237C-DAD1-2696-E46BC0554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AFA3-40B7-5818-DF0A-96B081BE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CC6E-B6EF-C5AD-15C9-A48B2FB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EA9A-3311-B479-27A1-DD5C64B9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86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0A29-DA5A-B24C-83BE-F6F0218A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AF8E2-0B04-1BDD-7FD7-917198113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5F7F-F128-797C-A644-BA42D65E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5B64-8455-4F2D-87CC-95738F43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714E-2BF6-B63F-AA64-BA5E7C7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1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E78E-B981-A630-C702-7E9B85F7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5695-EF63-0188-75A1-36DEC5CA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6D64-1AAE-0D58-279D-1C56F607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6757-759E-BD30-8E72-30B79BF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CF46-91F9-2D29-896E-97460781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57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2F-1E2A-E9BD-C9DC-AD5EC9AD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0924-0B2C-2548-9A60-AC2F07B6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4D5E-6868-9CE5-81DD-248E6B64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7905-D18C-6685-AFC8-7E26D672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2117-1E8D-928C-02C2-D599B5AD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9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F31C-F510-C409-0662-3534768C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D518-1036-4060-4E06-8A71732E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AC22-63CE-125D-D9D4-5981545CB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0BC12-8BC4-CD9E-D727-EF2D8C9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E0E6-C2E3-2A71-3C80-19D02CBA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13B1-A9B7-81B5-CBF5-85DDEA69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5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44C1-97E1-75F2-BB9C-93BEC59D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53D0-7BEB-4651-2FD0-BE710533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B3964-CDE7-078F-BD8D-90FA41EE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CEA90-0F91-9CEE-F038-68293E52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5290A-C48E-0E6D-48A7-095C3448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1A41E-5EF5-0885-E107-E2E95F6B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61C99-5606-B84E-187D-C92C175C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C4C38-9983-9A81-A72C-40FCFDC8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9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F971-F5B5-8E35-A17B-44B9E20C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629F7-ED4C-5E1C-64CA-E486A95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3A71-DCCD-03BE-E7EA-9D530A1F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49468-3F01-BAAA-E0C0-694A3387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BEB72-8F71-7B89-23AF-7173AE57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7F557-8D4E-4687-FDE7-D7DB34A9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84C8-3271-2FCC-ED7F-CD067459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5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251B-3FD3-0542-3FA0-F79E6177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55EB-F58B-6758-324A-E8854C91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2D37-CEBC-AC1E-8E30-0B0B0FF5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E20E3-AE39-42C4-CD4D-60875A5C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CA59-80C8-6726-3C64-30E4309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57FF-1461-B44C-FDC5-52F3829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21C7-EDDB-16F2-5C14-153A0441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E3D59-D298-9907-E4BA-7F72A76D7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3C2F-F977-E7BF-146F-679ABD86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77B3-E226-4DC7-3AE4-2F960692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4AD31-718A-4F26-544C-299E2134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F09F-700E-088E-EE39-896977A1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0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D434D-EB2C-C3CC-BF12-2353C9AE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9D5D1-0159-A41A-6DC0-3EE834945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D5A0-C214-DF22-A44E-B103B4C0E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EE51-FEC3-4912-8101-9D368CC2A5EE}" type="datetimeFigureOut">
              <a:rPr lang="en-CA" smtClean="0"/>
              <a:t>6/19/23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D0DD-6678-7FDF-331E-2678ECA26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4CC0-1786-24EF-13E7-A09C9C522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5A70-3E36-45C6-8E0C-76C5EB2FB6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3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badi Extra Light" panose="020F0502020204030204" pitchFamily="34" charset="0"/>
              </a:rPr>
              <a:t>Group Project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Flight Data Analysis</a:t>
            </a:r>
            <a:endParaRPr lang="en-CA" dirty="0">
              <a:latin typeface="Abadi Extra Light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B1786-CD99-B6A6-A5BF-BA6EAE3D26E5}"/>
              </a:ext>
            </a:extLst>
          </p:cNvPr>
          <p:cNvSpPr txBox="1"/>
          <p:nvPr/>
        </p:nvSpPr>
        <p:spPr>
          <a:xfrm>
            <a:off x="390939" y="1820963"/>
            <a:ext cx="11221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badi Extra Light" panose="020B0204020104020204" pitchFamily="34" charset="0"/>
              </a:rPr>
              <a:t>Purpose</a:t>
            </a:r>
            <a:r>
              <a:rPr lang="en-US" dirty="0">
                <a:latin typeface="Abadi Extra Light" panose="020B0204020104020204" pitchFamily="34" charset="0"/>
              </a:rPr>
              <a:t>: This project aims to analyze a flight booking dataset obtained from the "Ease My Trip" website and perform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various statistical hypothesis tests to extract meaningful information. As a popular online platform for booking flight tickets,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"</a:t>
            </a:r>
            <a:r>
              <a:rPr lang="en-US" dirty="0" err="1">
                <a:latin typeface="Abadi Extra Light" panose="020B0204020104020204" pitchFamily="34" charset="0"/>
              </a:rPr>
              <a:t>Easemytrip</a:t>
            </a:r>
            <a:r>
              <a:rPr lang="en-US" dirty="0">
                <a:latin typeface="Abadi Extra Light" panose="020B0204020104020204" pitchFamily="34" charset="0"/>
              </a:rPr>
              <a:t>" serves as a valuable resource for potential passengers. By conducting a thorough analysis of the data,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this project seeks to uncover valuable insights that will greatly benefit passengers. </a:t>
            </a:r>
            <a:endParaRPr lang="en-CA" dirty="0"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043413-739A-6D76-A7F6-4E898DDD7A6B}"/>
              </a:ext>
            </a:extLst>
          </p:cNvPr>
          <p:cNvSpPr txBox="1"/>
          <p:nvPr/>
        </p:nvSpPr>
        <p:spPr>
          <a:xfrm>
            <a:off x="390939" y="3268992"/>
            <a:ext cx="11836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badi Extra Light" panose="020B0204020104020204" pitchFamily="34" charset="0"/>
              </a:rPr>
              <a:t>Dataset: </a:t>
            </a:r>
            <a:r>
              <a:rPr lang="en-US" dirty="0">
                <a:latin typeface="Abadi Extra Light" panose="020B0204020104020204" pitchFamily="34" charset="0"/>
              </a:rPr>
              <a:t>In total, 300,261 distinct flight booking options were extracted during a 50-day period, ranging from February 11th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to March 31st, 2022. comprises information on flight booking options from the </a:t>
            </a:r>
            <a:r>
              <a:rPr lang="en-US" dirty="0" err="1">
                <a:latin typeface="Abadi Extra Light" panose="020B0204020104020204" pitchFamily="34" charset="0"/>
              </a:rPr>
              <a:t>Easemytrip</a:t>
            </a:r>
            <a:r>
              <a:rPr lang="en-US" dirty="0">
                <a:latin typeface="Abadi Extra Light" panose="020B0204020104020204" pitchFamily="34" charset="0"/>
              </a:rPr>
              <a:t> website, specifically for flights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between India's top 6 metro cities. After cleaning the data, the final dataset consists of 300,261 data points and includes 11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features. Such as class, Arrival time, Departure time, Price in INR and USD:</a:t>
            </a:r>
            <a:endParaRPr lang="en-CA" dirty="0">
              <a:latin typeface="Abadi Extra Light" panose="020B02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C8EE8B-73C3-E18B-A118-50CE3584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66" y="4712487"/>
            <a:ext cx="9474667" cy="16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3.2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Which airlines company’s average fare is the highest and lowest value? </a:t>
            </a:r>
            <a:endParaRPr lang="en-CA" dirty="0">
              <a:latin typeface="Abadi Extra Light" panose="020B02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F5E8B-43D6-F46C-C97F-01EBFEA7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313" y="1820963"/>
            <a:ext cx="7264304" cy="46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4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3.3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Which airlines company’s average fare is most popular</a:t>
            </a:r>
            <a:endParaRPr lang="en-CA" dirty="0">
              <a:latin typeface="Abadi Extra Light" panose="020B02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ACE46-2C99-10C0-E50E-5C683621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74" y="1620406"/>
            <a:ext cx="5332651" cy="49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2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3.4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Airfare and Airline Statistics</a:t>
            </a:r>
            <a:endParaRPr lang="en-CA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75B26-EE3C-6265-43A5-769BE498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13" y="1692588"/>
            <a:ext cx="5798115" cy="2775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8BD16-BC83-3969-75CB-F70AA3E3BFFA}"/>
              </a:ext>
            </a:extLst>
          </p:cNvPr>
          <p:cNvSpPr txBox="1"/>
          <p:nvPr/>
        </p:nvSpPr>
        <p:spPr>
          <a:xfrm>
            <a:off x="938026" y="4587589"/>
            <a:ext cx="102728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Mean Price: The highest airline average (Vistara $364.76) and The lowest average airline (Air Asia $49.09)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Median: The central tendency is 67.85.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Price Variance Air India has higher Price Variance of $62,931.49, Air Asia has low price variance of $910.02. 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Price Std Dev. Vistara has the highest std $307.65. deviation and go first has low std deviation 30.17.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Price SEM: Air India has a higher SEM of $0.88 compared to the other airlines,</a:t>
            </a:r>
            <a:endParaRPr lang="en-CA" dirty="0">
              <a:latin typeface="Abadi Extra Light" panose="020B0204020104020204" pitchFamily="34" charset="0"/>
            </a:endParaRPr>
          </a:p>
          <a:p>
            <a:endParaRPr lang="en-CA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1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3.5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How is the price affected when tickets are bought in just 1 or 2 days before departure?  Linear Regression </a:t>
            </a:r>
            <a:endParaRPr lang="en-CA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8BD16-BC83-3969-75CB-F70AA3E3BFFA}"/>
              </a:ext>
            </a:extLst>
          </p:cNvPr>
          <p:cNvSpPr txBox="1"/>
          <p:nvPr/>
        </p:nvSpPr>
        <p:spPr>
          <a:xfrm>
            <a:off x="5670586" y="1820963"/>
            <a:ext cx="560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correlation coefficient(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r-value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) is -0.09 is a weak negative linear relationship. Since the R-value is close to zero and negative there is very weak relationship between the days left and price. There is very low predictive power between days left and price.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C9C7A3-2AB5-710F-6386-DC22029D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" y="1820963"/>
            <a:ext cx="5061377" cy="38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badi Extra Light" panose="020F0502020204030204" pitchFamily="34" charset="0"/>
              </a:rPr>
              <a:t>Group Project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Conclusion</a:t>
            </a:r>
            <a:endParaRPr lang="en-CA" dirty="0">
              <a:latin typeface="Abadi Extra Light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B1786-CD99-B6A6-A5BF-BA6EAE3D26E5}"/>
              </a:ext>
            </a:extLst>
          </p:cNvPr>
          <p:cNvSpPr txBox="1"/>
          <p:nvPr/>
        </p:nvSpPr>
        <p:spPr>
          <a:xfrm>
            <a:off x="317708" y="1830379"/>
            <a:ext cx="1151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Conclusion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</a:t>
            </a:r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analysis of the Flight Price Prediction dataset reveals that purchasing tickets earlier than 20 days results in lower prices, while buying tickets only 5 days before the departure leads to higher prices. Therefore, it is advisable to plan and book flights well in advance to take advantage of lower ticket prices.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C0F6A-ADEA-063B-8553-6DBDE324D0F5}"/>
              </a:ext>
            </a:extLst>
          </p:cNvPr>
          <p:cNvSpPr txBox="1"/>
          <p:nvPr/>
        </p:nvSpPr>
        <p:spPr>
          <a:xfrm>
            <a:off x="2738959" y="4416425"/>
            <a:ext cx="6714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badi Extra Light" panose="020B0204020104020204" pitchFamily="34" charset="0"/>
              </a:rPr>
              <a:t>Thank you for your attention!</a:t>
            </a:r>
            <a:endParaRPr lang="en-CA" sz="4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37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1.1 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class</a:t>
            </a:r>
            <a:endParaRPr lang="en-CA" dirty="0">
              <a:latin typeface="Abadi Extra Light" panose="020F0502020204030204" pitchFamily="34" charset="0"/>
            </a:endParaRPr>
          </a:p>
        </p:txBody>
      </p:sp>
      <p:pic>
        <p:nvPicPr>
          <p:cNvPr id="7" name="Picture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B371559-5E5E-9A10-4626-2CA8A5FC9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1801085"/>
            <a:ext cx="5506844" cy="4431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585C8-DA1D-62A1-5C14-E7F83AB66703}"/>
              </a:ext>
            </a:extLst>
          </p:cNvPr>
          <p:cNvSpPr txBox="1"/>
          <p:nvPr/>
        </p:nvSpPr>
        <p:spPr>
          <a:xfrm>
            <a:off x="6096000" y="1801084"/>
            <a:ext cx="519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Scatter plot visualizing Average price per 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vs. the Number of booking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0A673-5663-0BD1-9681-BF87C5FF6F7B}"/>
              </a:ext>
            </a:extLst>
          </p:cNvPr>
          <p:cNvSpPr txBox="1"/>
          <p:nvPr/>
        </p:nvSpPr>
        <p:spPr>
          <a:xfrm>
            <a:off x="6096000" y="2692458"/>
            <a:ext cx="5374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The bookings for Economy class was more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as compared to business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cost of tickets is almost 6 times more than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Economy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E79DF-36F6-2E6B-3625-1F5D9D24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9" y="1801084"/>
            <a:ext cx="5532219" cy="4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1.2 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arrival/departure times</a:t>
            </a:r>
            <a:endParaRPr lang="en-CA" dirty="0">
              <a:latin typeface="Abadi Extra Light" panose="020F0502020204030204" pitchFamily="34" charset="0"/>
            </a:endParaRPr>
          </a:p>
        </p:txBody>
      </p:sp>
      <p:pic>
        <p:nvPicPr>
          <p:cNvPr id="7" name="Picture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B371559-5E5E-9A10-4626-2CA8A5FC9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1801085"/>
            <a:ext cx="5506844" cy="4431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585C8-DA1D-62A1-5C14-E7F83AB66703}"/>
              </a:ext>
            </a:extLst>
          </p:cNvPr>
          <p:cNvSpPr txBox="1"/>
          <p:nvPr/>
        </p:nvSpPr>
        <p:spPr>
          <a:xfrm>
            <a:off x="6096000" y="1801084"/>
            <a:ext cx="508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Color map visualizing Average price per 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vs. Departure and Arrival time combinations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0A673-5663-0BD1-9681-BF87C5FF6F7B}"/>
              </a:ext>
            </a:extLst>
          </p:cNvPr>
          <p:cNvSpPr txBox="1"/>
          <p:nvPr/>
        </p:nvSpPr>
        <p:spPr>
          <a:xfrm>
            <a:off x="6096000" y="2692458"/>
            <a:ext cx="6256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The ticket price is highest during evening arrival time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night departure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Lowest when the departure time is late night and arrival time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is early morning.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DA8DB-802C-D5B7-66A3-983A40137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8" y="1801084"/>
            <a:ext cx="5478913" cy="44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2.1 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number of stops</a:t>
            </a:r>
            <a:endParaRPr lang="en-CA" dirty="0">
              <a:latin typeface="Abadi Extra Light" panose="020F0502020204030204" pitchFamily="34" charset="0"/>
            </a:endParaRPr>
          </a:p>
        </p:txBody>
      </p:sp>
      <p:pic>
        <p:nvPicPr>
          <p:cNvPr id="7" name="Picture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B371559-5E5E-9A10-4626-2CA8A5FC9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1801085"/>
            <a:ext cx="5506844" cy="443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408FA-E7EE-0461-A77F-FCB147ABFFD7}"/>
              </a:ext>
            </a:extLst>
          </p:cNvPr>
          <p:cNvSpPr txBox="1"/>
          <p:nvPr/>
        </p:nvSpPr>
        <p:spPr>
          <a:xfrm>
            <a:off x="6074465" y="1710096"/>
            <a:ext cx="529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Expectations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Flights with less stops are more expensive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585C8-DA1D-62A1-5C14-E7F83AB66703}"/>
              </a:ext>
            </a:extLst>
          </p:cNvPr>
          <p:cNvSpPr txBox="1"/>
          <p:nvPr/>
        </p:nvSpPr>
        <p:spPr>
          <a:xfrm>
            <a:off x="6096000" y="2324471"/>
            <a:ext cx="504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Bar graph visualizing Average price per 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vs. the Number of stops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0A673-5663-0BD1-9681-BF87C5FF6F7B}"/>
              </a:ext>
            </a:extLst>
          </p:cNvPr>
          <p:cNvSpPr txBox="1"/>
          <p:nvPr/>
        </p:nvSpPr>
        <p:spPr>
          <a:xfrm>
            <a:off x="6096000" y="3215845"/>
            <a:ext cx="547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As per the graph, the most expensive tickets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are with 1 stop, while 0 stops tickets are cheapest. Why?</a:t>
            </a:r>
          </a:p>
        </p:txBody>
      </p:sp>
    </p:spTree>
    <p:extLst>
      <p:ext uri="{BB962C8B-B14F-4D97-AF65-F5344CB8AC3E}">
        <p14:creationId xmlns:p14="http://schemas.microsoft.com/office/powerpoint/2010/main" val="1515687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2.1 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number of stops</a:t>
            </a:r>
            <a:endParaRPr lang="en-CA" dirty="0">
              <a:latin typeface="Abadi Extra Light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408FA-E7EE-0461-A77F-FCB147ABFFD7}"/>
              </a:ext>
            </a:extLst>
          </p:cNvPr>
          <p:cNvSpPr txBox="1"/>
          <p:nvPr/>
        </p:nvSpPr>
        <p:spPr>
          <a:xfrm>
            <a:off x="5971099" y="1685495"/>
            <a:ext cx="484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solidFill>
                  <a:prstClr val="white"/>
                </a:solidFill>
                <a:latin typeface="Abadi Extra Light" panose="020B0204020104020204" pitchFamily="34" charset="0"/>
              </a:rPr>
              <a:t>Analysis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Scatter plot to see the distribution of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with Flight Duration and Number of Stops variables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0A673-5663-0BD1-9681-BF87C5FF6F7B}"/>
              </a:ext>
            </a:extLst>
          </p:cNvPr>
          <p:cNvSpPr txBox="1"/>
          <p:nvPr/>
        </p:nvSpPr>
        <p:spPr>
          <a:xfrm>
            <a:off x="5932358" y="2580156"/>
            <a:ext cx="622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As per the graph, </a:t>
            </a:r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Flights with 0 stops are</a:t>
            </a:r>
          </a:p>
          <a:p>
            <a:pPr algn="l"/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mostly short-distanced (duration up to 4 </a:t>
            </a:r>
            <a:r>
              <a:rPr lang="en-US" dirty="0" err="1">
                <a:solidFill>
                  <a:prstClr val="white"/>
                </a:solidFill>
                <a:latin typeface="Abadi Extra Light" panose="020B0204020104020204" pitchFamily="34" charset="0"/>
              </a:rPr>
              <a:t>hrs</a:t>
            </a:r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),</a:t>
            </a:r>
          </a:p>
          <a:p>
            <a:pPr algn="l"/>
            <a:r>
              <a:rPr lang="en-US" dirty="0">
                <a:solidFill>
                  <a:prstClr val="white"/>
                </a:solidFill>
                <a:latin typeface="Abadi Extra Light" panose="020B0204020104020204" pitchFamily="34" charset="0"/>
              </a:rPr>
              <a:t>while flight data with 1 and 2+ stops have minimum duration closer to 3hrs and up to 50 hrs.</a:t>
            </a:r>
          </a:p>
        </p:txBody>
      </p:sp>
      <p:pic>
        <p:nvPicPr>
          <p:cNvPr id="3" name="Picture 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8F75509A-3FA7-6621-B77C-BBC77EEA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1755069"/>
            <a:ext cx="5425128" cy="403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313DB-72BF-B8D1-41EB-8D1F9020DAF2}"/>
              </a:ext>
            </a:extLst>
          </p:cNvPr>
          <p:cNvSpPr txBox="1"/>
          <p:nvPr/>
        </p:nvSpPr>
        <p:spPr>
          <a:xfrm>
            <a:off x="5971099" y="4028815"/>
            <a:ext cx="62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Conclusion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No correlation between these two variables.</a:t>
            </a:r>
            <a:endParaRPr lang="en-US" dirty="0">
              <a:solidFill>
                <a:prstClr val="white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8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2.2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flight duration</a:t>
            </a:r>
            <a:endParaRPr lang="en-CA" dirty="0">
              <a:latin typeface="Abadi Extra Light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408FA-E7EE-0461-A77F-FCB147ABFFD7}"/>
              </a:ext>
            </a:extLst>
          </p:cNvPr>
          <p:cNvSpPr txBox="1"/>
          <p:nvPr/>
        </p:nvSpPr>
        <p:spPr>
          <a:xfrm>
            <a:off x="6009821" y="2530328"/>
            <a:ext cx="415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Scatter plot of Flight Duration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Average ticket prices (per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313DB-72BF-B8D1-41EB-8D1F9020DAF2}"/>
              </a:ext>
            </a:extLst>
          </p:cNvPr>
          <p:cNvSpPr txBox="1"/>
          <p:nvPr/>
        </p:nvSpPr>
        <p:spPr>
          <a:xfrm>
            <a:off x="5992635" y="3370864"/>
            <a:ext cx="622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Observation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Business Class: The correlation between both factors is 0.93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Economy Class: The correlation between both factors is 0.88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CF6FD90-BA9C-450A-3542-FE779AA7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7" y="1820962"/>
            <a:ext cx="5436504" cy="4376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5BD91-8CD9-9665-CF05-05DD3856FBCE}"/>
              </a:ext>
            </a:extLst>
          </p:cNvPr>
          <p:cNvSpPr txBox="1"/>
          <p:nvPr/>
        </p:nvSpPr>
        <p:spPr>
          <a:xfrm>
            <a:off x="5992634" y="1820963"/>
            <a:ext cx="255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badi Extra Light" panose="020B0204020104020204" pitchFamily="34" charset="0"/>
              </a:rPr>
              <a:t>Zero Stops Analysis:</a:t>
            </a:r>
            <a:endParaRPr lang="en-CA" sz="2400" b="1" i="1" dirty="0"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F3DF9-A4B0-B171-2648-1484A0D5A15E}"/>
              </a:ext>
            </a:extLst>
          </p:cNvPr>
          <p:cNvSpPr txBox="1"/>
          <p:nvPr/>
        </p:nvSpPr>
        <p:spPr>
          <a:xfrm>
            <a:off x="5992634" y="4694303"/>
            <a:ext cx="6220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Conclusion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STRONG correlation between Avg Ticket price and Flight Duration in Business class;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</a:rPr>
              <a:t>STRONG correlation between Avg Ticket price and Flight Duration in Economy class;</a:t>
            </a:r>
          </a:p>
        </p:txBody>
      </p:sp>
    </p:spTree>
    <p:extLst>
      <p:ext uri="{BB962C8B-B14F-4D97-AF65-F5344CB8AC3E}">
        <p14:creationId xmlns:p14="http://schemas.microsoft.com/office/powerpoint/2010/main" val="159058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2.2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flight duration</a:t>
            </a:r>
            <a:endParaRPr lang="en-CA" dirty="0">
              <a:latin typeface="Abadi Extra Light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408FA-E7EE-0461-A77F-FCB147ABFFD7}"/>
              </a:ext>
            </a:extLst>
          </p:cNvPr>
          <p:cNvSpPr txBox="1"/>
          <p:nvPr/>
        </p:nvSpPr>
        <p:spPr>
          <a:xfrm>
            <a:off x="6031375" y="2529196"/>
            <a:ext cx="415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Scatter plot of Flight Duration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Average ticket prices (per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313DB-72BF-B8D1-41EB-8D1F9020DAF2}"/>
              </a:ext>
            </a:extLst>
          </p:cNvPr>
          <p:cNvSpPr txBox="1"/>
          <p:nvPr/>
        </p:nvSpPr>
        <p:spPr>
          <a:xfrm>
            <a:off x="6014189" y="3369732"/>
            <a:ext cx="622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Business Class: The correlation between both factors is 0.26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Economy Class: The correlation between both factors is 0.66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CF6FD90-BA9C-450A-3542-FE779AA7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7" y="1820963"/>
            <a:ext cx="5436504" cy="3920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5BD91-8CD9-9665-CF05-05DD3856FBCE}"/>
              </a:ext>
            </a:extLst>
          </p:cNvPr>
          <p:cNvSpPr txBox="1"/>
          <p:nvPr/>
        </p:nvSpPr>
        <p:spPr>
          <a:xfrm>
            <a:off x="5992634" y="1820963"/>
            <a:ext cx="239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One Stop Analysis:</a:t>
            </a:r>
            <a:endParaRPr kumimoji="0" lang="en-CA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F3DF9-A4B0-B171-2648-1484A0D5A15E}"/>
              </a:ext>
            </a:extLst>
          </p:cNvPr>
          <p:cNvSpPr txBox="1"/>
          <p:nvPr/>
        </p:nvSpPr>
        <p:spPr>
          <a:xfrm>
            <a:off x="6014188" y="4693171"/>
            <a:ext cx="6220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Conclusion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VERY WEAK correlation between Avg Ticket price and Flight Duration in Business class;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MODERATE correlation between Avg Ticket price and Flight Duration in Economy class;</a:t>
            </a:r>
          </a:p>
        </p:txBody>
      </p:sp>
      <p:pic>
        <p:nvPicPr>
          <p:cNvPr id="3" name="Picture 2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3893FEE5-4A24-73EB-1222-3CB4051C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" y="1826740"/>
            <a:ext cx="5436504" cy="43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9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2.2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US" sz="3200" dirty="0">
                <a:latin typeface="Abadi Extra Light" panose="020F0502020204030204" pitchFamily="34" charset="0"/>
              </a:rPr>
              <a:t>Correlation between price and flight duration</a:t>
            </a:r>
            <a:endParaRPr lang="en-CA" dirty="0">
              <a:latin typeface="Abadi Extra Light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408FA-E7EE-0461-A77F-FCB147ABFFD7}"/>
              </a:ext>
            </a:extLst>
          </p:cNvPr>
          <p:cNvSpPr txBox="1"/>
          <p:nvPr/>
        </p:nvSpPr>
        <p:spPr>
          <a:xfrm>
            <a:off x="6031375" y="2529196"/>
            <a:ext cx="415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Scatter plot of Flight Duration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Average ticket prices (per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313DB-72BF-B8D1-41EB-8D1F9020DAF2}"/>
              </a:ext>
            </a:extLst>
          </p:cNvPr>
          <p:cNvSpPr txBox="1"/>
          <p:nvPr/>
        </p:nvSpPr>
        <p:spPr>
          <a:xfrm>
            <a:off x="6014189" y="3369732"/>
            <a:ext cx="622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Business Class: The correlation between both factors is -0.16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Economy Class: The correlation between both factors is 0.45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CF6FD90-BA9C-450A-3542-FE779AA7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7" y="1820963"/>
            <a:ext cx="5436504" cy="3920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5BD91-8CD9-9665-CF05-05DD3856FBCE}"/>
              </a:ext>
            </a:extLst>
          </p:cNvPr>
          <p:cNvSpPr txBox="1"/>
          <p:nvPr/>
        </p:nvSpPr>
        <p:spPr>
          <a:xfrm>
            <a:off x="5992634" y="1820963"/>
            <a:ext cx="272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Two+ Stops Analysis:</a:t>
            </a:r>
            <a:endParaRPr kumimoji="0" lang="en-CA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F3DF9-A4B0-B171-2648-1484A0D5A15E}"/>
              </a:ext>
            </a:extLst>
          </p:cNvPr>
          <p:cNvSpPr txBox="1"/>
          <p:nvPr/>
        </p:nvSpPr>
        <p:spPr>
          <a:xfrm>
            <a:off x="6014188" y="4693171"/>
            <a:ext cx="6220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Conclusion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NO correlation between Avg Ticket price and Flight Duration in Business class;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WEAK correlation between Avg Ticket price and Flight Duration in Economy class;</a:t>
            </a:r>
          </a:p>
        </p:txBody>
      </p:sp>
      <p:pic>
        <p:nvPicPr>
          <p:cNvPr id="3" name="Picture 2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3893FEE5-4A24-73EB-1222-3CB4051C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" y="1826740"/>
            <a:ext cx="5436504" cy="43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white airplane taking off&#10;&#10;Description automatically generated with low confidence">
            <a:extLst>
              <a:ext uri="{FF2B5EF4-FFF2-40B4-BE49-F238E27FC236}">
                <a16:creationId xmlns:a16="http://schemas.microsoft.com/office/drawing/2014/main" id="{B0B4C507-A20D-30F6-DCF1-E61B4A09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294" b="1470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B57E4B-7F11-7F0F-2E8E-012375D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247700"/>
            <a:ext cx="1136705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badi Extra Light" panose="020F0502020204030204" pitchFamily="34" charset="0"/>
              </a:rPr>
              <a:t>Section 3.1</a:t>
            </a:r>
            <a:br>
              <a:rPr lang="en-US" dirty="0">
                <a:latin typeface="Abadi Extra Light" panose="020F0502020204030204" pitchFamily="34" charset="0"/>
              </a:rPr>
            </a:br>
            <a:r>
              <a:rPr lang="en-CA" sz="3200" dirty="0"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Which airlines company’s average fare is the highest and lowest? </a:t>
            </a:r>
            <a:endParaRPr lang="en-CA" dirty="0"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408FA-E7EE-0461-A77F-FCB147ABFFD7}"/>
              </a:ext>
            </a:extLst>
          </p:cNvPr>
          <p:cNvSpPr txBox="1"/>
          <p:nvPr/>
        </p:nvSpPr>
        <p:spPr>
          <a:xfrm>
            <a:off x="6096000" y="1820963"/>
            <a:ext cx="395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Analysis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Bar plot of Airline Company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Average ticket prices (per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313DB-72BF-B8D1-41EB-8D1F9020DAF2}"/>
              </a:ext>
            </a:extLst>
          </p:cNvPr>
          <p:cNvSpPr txBox="1"/>
          <p:nvPr/>
        </p:nvSpPr>
        <p:spPr>
          <a:xfrm>
            <a:off x="6078814" y="2661499"/>
            <a:ext cx="622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Observation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highest airfare is Vistara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lowest airfare is Air Asia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CF6FD90-BA9C-450A-3542-FE779AA7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7" y="1820963"/>
            <a:ext cx="5436504" cy="3920592"/>
          </a:xfrm>
          <a:prstGeom prst="rect">
            <a:avLst/>
          </a:prstGeom>
        </p:spPr>
      </p:pic>
      <p:pic>
        <p:nvPicPr>
          <p:cNvPr id="3" name="Picture 2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3893FEE5-4A24-73EB-1222-3CB4051C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" y="1826740"/>
            <a:ext cx="5436504" cy="43437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4170F0-3505-7CEB-AD33-63E0130D8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6" y="1821226"/>
            <a:ext cx="5436504" cy="43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1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956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 Extra Light</vt:lpstr>
      <vt:lpstr>Arial</vt:lpstr>
      <vt:lpstr>Calibri</vt:lpstr>
      <vt:lpstr>Calibri Light</vt:lpstr>
      <vt:lpstr>Office Theme</vt:lpstr>
      <vt:lpstr>Group Project Flight Data Analysis</vt:lpstr>
      <vt:lpstr>Section 1.1  Correlation between price and class</vt:lpstr>
      <vt:lpstr>Section 1.2  Correlation between price and arrival/departure times</vt:lpstr>
      <vt:lpstr>Section 2.1  Correlation between price and number of stops</vt:lpstr>
      <vt:lpstr>Section 2.1  Correlation between price and number of stops</vt:lpstr>
      <vt:lpstr>Section 2.2 Correlation between price and flight duration</vt:lpstr>
      <vt:lpstr>Section 2.2 Correlation between price and flight duration</vt:lpstr>
      <vt:lpstr>Section 2.2 Correlation between price and flight duration</vt:lpstr>
      <vt:lpstr>Section 3.1 Which airlines company’s average fare is the highest and lowest? </vt:lpstr>
      <vt:lpstr>Section 3.2 Which airlines company’s average fare is the highest and lowest value? </vt:lpstr>
      <vt:lpstr>Section 3.3 Which airlines company’s average fare is most popular</vt:lpstr>
      <vt:lpstr>Section 3.4 Airfare and Airline Statistics</vt:lpstr>
      <vt:lpstr>Section 3.5 How is the price affected when tickets are bought in just 1 or 2 days before departure?  Linear Regression </vt:lpstr>
      <vt:lpstr>Group Project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2.1  Correlation between price and number of stops</dc:title>
  <dc:creator>Kristina Dubei</dc:creator>
  <cp:lastModifiedBy>Kristina Dubei</cp:lastModifiedBy>
  <cp:revision>2</cp:revision>
  <dcterms:created xsi:type="dcterms:W3CDTF">2023-06-19T21:29:31Z</dcterms:created>
  <dcterms:modified xsi:type="dcterms:W3CDTF">2023-06-19T22:40:47Z</dcterms:modified>
</cp:coreProperties>
</file>