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927" r:id="rId1"/>
  </p:sldMasterIdLst>
  <p:notesMasterIdLst>
    <p:notesMasterId r:id="rId29"/>
  </p:notesMasterIdLst>
  <p:sldIdLst>
    <p:sldId id="256" r:id="rId2"/>
    <p:sldId id="286" r:id="rId3"/>
    <p:sldId id="287" r:id="rId4"/>
    <p:sldId id="262" r:id="rId5"/>
    <p:sldId id="283" r:id="rId6"/>
    <p:sldId id="284" r:id="rId7"/>
    <p:sldId id="288" r:id="rId8"/>
    <p:sldId id="301" r:id="rId9"/>
    <p:sldId id="304" r:id="rId10"/>
    <p:sldId id="305" r:id="rId11"/>
    <p:sldId id="303" r:id="rId12"/>
    <p:sldId id="289" r:id="rId13"/>
    <p:sldId id="290" r:id="rId14"/>
    <p:sldId id="291" r:id="rId15"/>
    <p:sldId id="292" r:id="rId16"/>
    <p:sldId id="293" r:id="rId17"/>
    <p:sldId id="302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6" r:id="rId26"/>
    <p:sldId id="307" r:id="rId27"/>
    <p:sldId id="285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20" autoAdjust="0"/>
  </p:normalViewPr>
  <p:slideViewPr>
    <p:cSldViewPr>
      <p:cViewPr varScale="1">
        <p:scale>
          <a:sx n="83" d="100"/>
          <a:sy n="83" d="100"/>
        </p:scale>
        <p:origin x="1450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03A5A-5D1D-4D5F-BE9B-C13E1C140748}" type="datetimeFigureOut">
              <a:rPr lang="bg-BG" smtClean="0"/>
              <a:t>15.6.2020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8D298-29BE-4FE4-A8F9-B8FD1DCF5FC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03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8D298-29BE-4FE4-A8F9-B8FD1DCF5FC9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98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bg-BG" smtClean="0"/>
              <a:t>27.2.2014 г.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1088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 smtClean="0"/>
              <a:t>27.2.2014 г.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2198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 smtClean="0"/>
              <a:t>27.2.2014 г.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12913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 smtClean="0"/>
              <a:t>27.2.2014 г.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2187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 smtClean="0"/>
              <a:t>27.2.2014 г.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4656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 smtClean="0"/>
              <a:t>27.2.2014 г.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27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 smtClean="0"/>
              <a:t>27.2.2014 г.</a:t>
            </a:r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48365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 smtClean="0"/>
              <a:t>27.2.2014 г.</a:t>
            </a:r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0320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 smtClean="0"/>
              <a:t>27.2.2014 г.</a:t>
            </a:r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94237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 smtClean="0"/>
              <a:t>27.2.2014 г.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30232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5105400"/>
            <a:ext cx="8417859" cy="17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 smtClean="0"/>
              <a:t>27.2.2014 г.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6119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bg-BG" smtClean="0"/>
              <a:t>27.2.2014 г.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FCF13A0-A1E9-4A0C-BDA6-B5361C6176B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28" r:id="rId1"/>
    <p:sldLayoutId id="2147485929" r:id="rId2"/>
    <p:sldLayoutId id="2147485930" r:id="rId3"/>
    <p:sldLayoutId id="2147485931" r:id="rId4"/>
    <p:sldLayoutId id="2147485932" r:id="rId5"/>
    <p:sldLayoutId id="2147485933" r:id="rId6"/>
    <p:sldLayoutId id="2147485934" r:id="rId7"/>
    <p:sldLayoutId id="2147485935" r:id="rId8"/>
    <p:sldLayoutId id="2147485936" r:id="rId9"/>
    <p:sldLayoutId id="2147485937" r:id="rId10"/>
    <p:sldLayoutId id="2147485938" r:id="rId11"/>
  </p:sldLayoutIdLst>
  <p:transition spd="slow">
    <p:wip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990600" y="2819400"/>
            <a:ext cx="7086600" cy="1219200"/>
          </a:xfrm>
        </p:spPr>
        <p:txBody>
          <a:bodyPr>
            <a:noAutofit/>
          </a:bodyPr>
          <a:lstStyle/>
          <a:p>
            <a:pPr algn="ctr"/>
            <a:r>
              <a:rPr lang="bg-BG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Бази от данни - практикум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343400"/>
            <a:ext cx="7086600" cy="732527"/>
          </a:xfrm>
        </p:spPr>
        <p:txBody>
          <a:bodyPr>
            <a:noAutofit/>
          </a:bodyPr>
          <a:lstStyle/>
          <a:p>
            <a:pPr algn="ctr"/>
            <a:r>
              <a:rPr lang="bg-BG" sz="4000" dirty="0"/>
              <a:t>Екип </a:t>
            </a:r>
            <a:r>
              <a:rPr lang="bg-BG" sz="4000" dirty="0" smtClean="0"/>
              <a:t>3 - Хотел</a:t>
            </a:r>
            <a:endParaRPr lang="bg-BG" sz="4000" dirty="0"/>
          </a:p>
        </p:txBody>
      </p:sp>
      <p:sp>
        <p:nvSpPr>
          <p:cNvPr id="8" name="Rectangle 7"/>
          <p:cNvSpPr/>
          <p:nvPr/>
        </p:nvSpPr>
        <p:spPr>
          <a:xfrm>
            <a:off x="1011936" y="6324600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 smtClean="0">
                <a:latin typeface="+mj-lt"/>
              </a:rPr>
              <a:t>Веселина Чотрева, Кристина Цекова и Соня Стоянова </a:t>
            </a:r>
            <a:endParaRPr lang="bg-BG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094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10</a:t>
            </a:fld>
            <a:endParaRPr lang="bg-B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76" y="1166423"/>
            <a:ext cx="5867400" cy="10759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4384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1600" dirty="0"/>
              <a:t>Изглед</a:t>
            </a:r>
            <a:r>
              <a:rPr lang="bg-BG" dirty="0"/>
              <a:t> </a:t>
            </a:r>
            <a:r>
              <a:rPr lang="bg-BG" sz="1600" b="1" dirty="0" smtClean="0"/>
              <a:t>ATTENT_PHONE_BONUS</a:t>
            </a:r>
            <a:endParaRPr lang="en-US" sz="1600" b="1" dirty="0" smtClean="0"/>
          </a:p>
          <a:p>
            <a:pPr lvl="0"/>
            <a:endParaRPr lang="bg-B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76" y="3028092"/>
            <a:ext cx="6318704" cy="1219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90600" y="448003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1600" dirty="0"/>
              <a:t>Изглед</a:t>
            </a:r>
            <a:r>
              <a:rPr lang="bg-BG" dirty="0"/>
              <a:t> </a:t>
            </a:r>
            <a:r>
              <a:rPr lang="bg-BG" sz="1600" b="1" dirty="0"/>
              <a:t>GUESTS_AGE_NAME</a:t>
            </a:r>
            <a:endParaRPr lang="bg-BG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520" y="5045440"/>
            <a:ext cx="5734017" cy="107590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90600" y="595945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1600" dirty="0"/>
              <a:t>Изглед</a:t>
            </a:r>
            <a:r>
              <a:rPr lang="bg-BG" dirty="0"/>
              <a:t> </a:t>
            </a:r>
            <a:r>
              <a:rPr lang="en-US" sz="1600" b="1" dirty="0"/>
              <a:t>TWO_GUESTS_ROOMS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779630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3" y="342900"/>
            <a:ext cx="7269480" cy="838200"/>
          </a:xfrm>
        </p:spPr>
        <p:txBody>
          <a:bodyPr/>
          <a:lstStyle/>
          <a:p>
            <a:r>
              <a:rPr lang="bg-BG" dirty="0" smtClean="0"/>
              <a:t>Описание на функциите</a:t>
            </a:r>
            <a:endParaRPr lang="bg-B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37982"/>
            <a:ext cx="6289488" cy="435133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7284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415290"/>
            <a:ext cx="6705600" cy="777240"/>
          </a:xfrm>
        </p:spPr>
        <p:txBody>
          <a:bodyPr/>
          <a:lstStyle/>
          <a:p>
            <a:r>
              <a:rPr lang="bg-BG" dirty="0" smtClean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Скаларни функции в БД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455420"/>
            <a:ext cx="3360420" cy="55473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bg-BG" sz="19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1900" b="1" dirty="0" smtClean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GET_ROOM_TYPE</a:t>
            </a:r>
            <a:endParaRPr lang="bg-BG" sz="19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smtClean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 GET_ROOM_TYPE(R_NUM </a:t>
            </a:r>
            <a:r>
              <a:rPr lang="en-US" sz="1600" b="1" dirty="0" smtClean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RETURNS </a:t>
            </a:r>
            <a:r>
              <a:rPr lang="en-US" sz="1600" b="1" dirty="0" smtClean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br>
              <a:rPr lang="en-US" sz="1600" b="1" dirty="0" smtClean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b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R_TYPE</a:t>
            </a:r>
            <a:b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ROOMS</a:t>
            </a:r>
            <a:b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lang="en-US" sz="16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R_NUMBER = R_NUM;</a:t>
            </a:r>
            <a:endParaRPr lang="bg-BG" sz="1600" dirty="0" smtClean="0">
              <a:solidFill>
                <a:srgbClr val="000000"/>
              </a:solidFill>
              <a:latin typeface="Cambria" panose="020405030504060302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74320" indent="0"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FN71840.GET_ROOM_TYPE(</a:t>
            </a:r>
            <a:r>
              <a:rPr lang="en-US" sz="16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6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FN71840.GET_ROOM_TYPE(R_NUMBER) </a:t>
            </a:r>
            <a:r>
              <a:rPr lang="en-US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R_NUM, PRICE </a:t>
            </a:r>
            <a:r>
              <a:rPr lang="en-US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R_PRICE</a:t>
            </a:r>
            <a:b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ROOMS;</a:t>
            </a:r>
            <a:endParaRPr lang="bg-BG" sz="16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bg-BG" sz="1100" dirty="0" smtClean="0">
              <a:solidFill>
                <a:srgbClr val="000000"/>
              </a:solidFill>
              <a:latin typeface="Cambria" panose="020405030504060302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7432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bg-BG" sz="1800" dirty="0" smtClean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590741" y="1455420"/>
            <a:ext cx="3360420" cy="52578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bg-BG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bg-BG" sz="19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19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GET_REG_DATE</a:t>
            </a:r>
            <a:endParaRPr lang="bg-BG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12</a:t>
            </a:fld>
            <a:endParaRPr lang="bg-BG"/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643628" y="1978152"/>
            <a:ext cx="3008376" cy="32778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 GET_REG_DATE(REG_ID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RETURNS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DATE</a:t>
            </a:r>
            <a:b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b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A_DATE</a:t>
            </a:r>
            <a:b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REGISTRATIONS</a:t>
            </a:r>
            <a:b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ID = REG_ID;</a:t>
            </a:r>
            <a:r>
              <a:rPr kumimoji="0" lang="bg-BG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VALUES 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FN71840.GET_REG_DATE(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bg-BG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kumimoji="0" lang="bg-BG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	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FN71840.GET_REG_DATE(ID)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AS 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REG_A_DATE, L_DATE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AS 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REG_L_DATE</a:t>
            </a:r>
            <a:b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bg-BG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	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REGISTRATIONS</a:t>
            </a:r>
            <a:r>
              <a:rPr kumimoji="0" lang="bg-BG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  <a:endParaRPr kumimoji="0" lang="bg-BG" altLang="bg-BG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520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946404" y="914401"/>
            <a:ext cx="3360420" cy="5265738"/>
          </a:xfrm>
        </p:spPr>
        <p:txBody>
          <a:bodyPr>
            <a:normAutofit/>
          </a:bodyPr>
          <a:lstStyle/>
          <a:p>
            <a:r>
              <a:rPr lang="bg-BG" sz="1600" dirty="0" smtClean="0"/>
              <a:t>Функцията - </a:t>
            </a:r>
            <a:r>
              <a:rPr lang="bg-BG" sz="1600" b="1" dirty="0" smtClean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GET_MANAGER_EMAIL</a:t>
            </a:r>
          </a:p>
          <a:p>
            <a:pPr marL="27432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 GET_MANAGER_EMAIL(MNG_ID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CHARACTER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4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RETURNS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4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30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E_MAIL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MANAGER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ID = MNG_ID</a:t>
            </a:r>
            <a:r>
              <a:rPr lang="bg-BG" sz="14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27432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VALUES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FN71840.GET_MANAGER_EMAIL(</a:t>
            </a:r>
            <a:r>
              <a:rPr lang="bg-BG" sz="14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'MNG205</a:t>
            </a:r>
            <a:r>
              <a:rPr lang="bg-BG" sz="1400" b="1" dirty="0" smtClean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bg-BG" sz="14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marL="27432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	SELECT NAME AS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MNG_NAME, FN71840.GET_MANAGER_EMAIL(ID) </a:t>
            </a:r>
            <a:endParaRPr lang="bg-BG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	AS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MNG_EMAIL</a:t>
            </a:r>
            <a:endParaRPr lang="bg-BG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	FROM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MANAGER;</a:t>
            </a:r>
            <a:endParaRPr lang="bg-BG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bg-BG" sz="105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594860" y="914401"/>
            <a:ext cx="3360420" cy="5265737"/>
          </a:xfrm>
        </p:spPr>
        <p:txBody>
          <a:bodyPr>
            <a:normAutofit/>
          </a:bodyPr>
          <a:lstStyle/>
          <a:p>
            <a:r>
              <a:rPr lang="bg-BG" sz="1600" dirty="0" smtClean="0"/>
              <a:t>Функцията -  </a:t>
            </a:r>
            <a:r>
              <a:rPr lang="bg-BG" sz="1600" b="1" dirty="0">
                <a:solidFill>
                  <a:schemeClr val="tx1"/>
                </a:solidFill>
              </a:rPr>
              <a:t>GET_ATT_NAME</a:t>
            </a:r>
            <a:endParaRPr lang="bg-BG" sz="1600" b="1" dirty="0" smtClean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 GET_ATT_NAME(ATT_ID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CHARACTER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4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RETURNS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4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50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NAME</a:t>
            </a:r>
            <a:b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FROM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ATTENDANTS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ID = ATT_ID;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endParaRPr lang="bg-BG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FN71840.GET_ATT_NAME(</a:t>
            </a:r>
            <a:r>
              <a:rPr lang="bg-BG" sz="14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'ATT133</a:t>
            </a:r>
            <a:r>
              <a:rPr lang="bg-BG" sz="1400" b="1" dirty="0" smtClean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bg-BG" sz="14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bg-BG" sz="1400" b="1" dirty="0" smtClean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FN71840.GET_ATT_NAME(ID)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AS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ATT_NAME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ATTENDANTS;</a:t>
            </a:r>
            <a:endParaRPr lang="bg-BG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13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1675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762000" y="656127"/>
            <a:ext cx="3647821" cy="5570538"/>
          </a:xfrm>
        </p:spPr>
        <p:txBody>
          <a:bodyPr>
            <a:normAutofit/>
          </a:bodyPr>
          <a:lstStyle/>
          <a:p>
            <a:r>
              <a:rPr lang="bg-BG" sz="1600" dirty="0" smtClean="0"/>
              <a:t>Функцията – </a:t>
            </a:r>
            <a:r>
              <a:rPr lang="en-US" sz="1600" dirty="0" smtClean="0">
                <a:solidFill>
                  <a:schemeClr val="tx1"/>
                </a:solidFill>
              </a:rPr>
              <a:t>GET_GUEST_PHONE</a:t>
            </a:r>
          </a:p>
          <a:p>
            <a:pPr marL="39878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 GET_GUEST_PHONE(G_EGN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CHARACTER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4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RETURNS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CHARACTER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4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PHONE_NUMBER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GUESTS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EGN = G_EGN ;</a:t>
            </a:r>
            <a:endParaRPr lang="bg-BG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VALUES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FN71840.GET_GUEST_PHONE(</a:t>
            </a:r>
            <a:r>
              <a:rPr lang="bg-BG" sz="14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'7801235465</a:t>
            </a:r>
            <a:r>
              <a:rPr lang="bg-BG" sz="1400" b="1" dirty="0" smtClean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bg-BG" sz="14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latin typeface="Cambria" panose="020405030504060302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9878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FN71840.GET_GUEST_PHONE(EGN)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AS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G_EGN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GUEST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S;</a:t>
            </a:r>
            <a:endParaRPr lang="bg-BG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25" y="657968"/>
            <a:ext cx="3360738" cy="5473802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14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0156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269480" cy="685800"/>
          </a:xfrm>
        </p:spPr>
        <p:txBody>
          <a:bodyPr/>
          <a:lstStyle/>
          <a:p>
            <a:r>
              <a:rPr lang="bg-BG" dirty="0" smtClean="0"/>
              <a:t>Таблични функции в БД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1748" y="1828800"/>
            <a:ext cx="3549396" cy="609600"/>
          </a:xfrm>
        </p:spPr>
        <p:txBody>
          <a:bodyPr>
            <a:normAutofit/>
          </a:bodyPr>
          <a:lstStyle/>
          <a:p>
            <a:r>
              <a:rPr lang="bg-BG" sz="1600" dirty="0" smtClean="0"/>
              <a:t>Функция - </a:t>
            </a:r>
            <a:r>
              <a:rPr lang="en-US" sz="1600" b="1" dirty="0" smtClean="0">
                <a:solidFill>
                  <a:schemeClr val="tx1"/>
                </a:solidFill>
              </a:rPr>
              <a:t>REGISTRATION_DETAILS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28800"/>
            <a:ext cx="3360420" cy="4343400"/>
          </a:xfrm>
        </p:spPr>
        <p:txBody>
          <a:bodyPr>
            <a:normAutofit lnSpcReduction="10000"/>
          </a:bodyPr>
          <a:lstStyle/>
          <a:p>
            <a:r>
              <a:rPr lang="bg-BG" sz="1600" dirty="0" smtClean="0"/>
              <a:t>Функция - </a:t>
            </a:r>
            <a:r>
              <a:rPr lang="en-US" sz="1600" b="1" dirty="0" smtClean="0">
                <a:solidFill>
                  <a:schemeClr val="tx1"/>
                </a:solidFill>
              </a:rPr>
              <a:t>MANAGER_INFO</a:t>
            </a:r>
            <a:endParaRPr lang="bg-BG" sz="1600" b="1" dirty="0" smtClean="0">
              <a:solidFill>
                <a:schemeClr val="tx1"/>
              </a:solidFill>
            </a:endParaRPr>
          </a:p>
          <a:p>
            <a:pPr marL="27432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 MANAGER_INFO(MNG_ID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CHARACTER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4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RETURNS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(M_NAME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4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50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), M_SALARY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M_BONUS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M_EMAIL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4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30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NAME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SALARY, BONUS, E_MAIL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MANAGER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ID = MNG_ID</a:t>
            </a:r>
            <a:r>
              <a:rPr lang="bg-BG" sz="14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39878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lang="bg-BG" sz="1400" i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br>
              <a:rPr lang="bg-BG" sz="1400" i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TABLE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(FN71840.MANAGER_INFO(</a:t>
            </a:r>
            <a:r>
              <a:rPr lang="bg-BG" sz="14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'MNG205'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)) T;</a:t>
            </a:r>
            <a:endParaRPr lang="bg-BG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bg-BG" sz="16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15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1501684" y="6280413"/>
            <a:ext cx="1089301" cy="2819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85800" y="2438400"/>
            <a:ext cx="3302580" cy="28469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80842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FUNCTION </a:t>
            </a:r>
            <a:r>
              <a:rPr kumimoji="0" lang="en-US" altLang="bg-BG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REGISTRATION_DETAILS(R_ID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RETURNS TABLE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ADATE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DATE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LDATE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DATE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RNUM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b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SELECT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A_DATE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L_DATE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R_NUMBER</a:t>
            </a:r>
            <a:b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REGISTRATIONS</a:t>
            </a:r>
            <a:b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ID 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= R_ID;</a:t>
            </a: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kumimoji="0" lang="en-US" altLang="bg-BG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br>
              <a:rPr kumimoji="0" lang="en-US" altLang="bg-BG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kumimoji="0" lang="bg-BG" altLang="bg-BG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en-US" altLang="bg-BG" sz="14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FN71840.REGISTRATION_DETAILS(</a:t>
            </a:r>
            <a:r>
              <a:rPr kumimoji="0" lang="en-US" altLang="bg-BG" sz="1400" b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)) R;</a:t>
            </a:r>
            <a:r>
              <a:rPr kumimoji="0" lang="bg-BG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bg-BG" altLang="bg-BG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924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219200"/>
            <a:ext cx="3360420" cy="4953000"/>
          </a:xfrm>
        </p:spPr>
        <p:txBody>
          <a:bodyPr>
            <a:normAutofit/>
          </a:bodyPr>
          <a:lstStyle/>
          <a:p>
            <a:r>
              <a:rPr lang="bg-BG" sz="1600" dirty="0" smtClean="0"/>
              <a:t>Функция - </a:t>
            </a:r>
            <a:r>
              <a:rPr lang="en-US" sz="1600" b="1" dirty="0" smtClean="0">
                <a:solidFill>
                  <a:schemeClr val="tx1"/>
                </a:solidFill>
              </a:rPr>
              <a:t>RECEPTIONIST_INFO</a:t>
            </a:r>
            <a:endParaRPr lang="bg-BG" sz="1600" b="1" dirty="0" smtClean="0">
              <a:solidFill>
                <a:schemeClr val="tx1"/>
              </a:solidFill>
            </a:endParaRPr>
          </a:p>
          <a:p>
            <a:pPr marL="27432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 RECEPTIONIST_INFO(REC_ID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CHARACTER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4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RETURNS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(R_NAME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4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50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), R_SALARY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R_BONUS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NAME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SALARY, BONUS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RECEPTIONISTS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ID = REC_ID;</a:t>
            </a:r>
            <a:endParaRPr lang="bg-BG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bg-BG" sz="1400" b="1" dirty="0" smtClean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lang="bg-BG" sz="1400" i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br>
              <a:rPr lang="bg-BG" sz="1400" i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FROM TABLE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(FN71840.RECEPTIONIST_INFO(</a:t>
            </a:r>
            <a:r>
              <a:rPr lang="bg-BG" sz="14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'REC621'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)) T;</a:t>
            </a:r>
            <a:endParaRPr lang="bg-BG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219200"/>
            <a:ext cx="3360420" cy="4953000"/>
          </a:xfrm>
        </p:spPr>
        <p:txBody>
          <a:bodyPr>
            <a:normAutofit/>
          </a:bodyPr>
          <a:lstStyle/>
          <a:p>
            <a:r>
              <a:rPr lang="bg-BG" sz="1600" dirty="0" smtClean="0"/>
              <a:t>Функция - </a:t>
            </a:r>
            <a:r>
              <a:rPr lang="en-US" sz="1600" b="1" dirty="0" smtClean="0">
                <a:solidFill>
                  <a:schemeClr val="tx1"/>
                </a:solidFill>
              </a:rPr>
              <a:t>GUEST_DETAILS</a:t>
            </a:r>
            <a:endParaRPr lang="bg-BG" sz="16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 GUEST_DETAILS(G_EGN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CHARACTER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4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RETURNS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(G_NAME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4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50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), G_AGE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G_MOBILE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4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</a:p>
          <a:p>
            <a:pPr marL="0" indent="0">
              <a:buNone/>
            </a:pP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G.NAME, G.AGE, G.PHONE_NUMBER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GUESTS G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G.EGN = </a:t>
            </a:r>
            <a:r>
              <a:rPr lang="bg-BG" sz="14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G_EGN;</a:t>
            </a:r>
          </a:p>
          <a:p>
            <a:pPr marL="0" indent="0">
              <a:buNone/>
            </a:pPr>
            <a:r>
              <a:rPr lang="bg-BG" sz="1400" b="1" dirty="0" smtClean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lang="bg-BG" sz="1400" i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br>
              <a:rPr lang="bg-BG" sz="1400" i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TABLE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(FN71840.GUEST_DETAILS(</a:t>
            </a:r>
            <a:r>
              <a:rPr lang="bg-BG" sz="14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'7801235465'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)) G;</a:t>
            </a:r>
            <a:endParaRPr lang="bg-BG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55479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228600"/>
            <a:ext cx="7269480" cy="701040"/>
          </a:xfrm>
        </p:spPr>
        <p:txBody>
          <a:bodyPr/>
          <a:lstStyle/>
          <a:p>
            <a:r>
              <a:rPr lang="bg-BG" dirty="0" smtClean="0"/>
              <a:t>Описание на тригерите</a:t>
            </a:r>
            <a:endParaRPr lang="bg-BG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5693078" cy="4351338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17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99649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269480" cy="701040"/>
          </a:xfrm>
        </p:spPr>
        <p:txBody>
          <a:bodyPr/>
          <a:lstStyle/>
          <a:p>
            <a:r>
              <a:rPr lang="bg-BG" dirty="0" smtClean="0"/>
              <a:t> </a:t>
            </a:r>
            <a:r>
              <a:rPr lang="en-US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triggers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990600"/>
            <a:ext cx="6446520" cy="4351337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bg-BG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Тригер </a:t>
            </a:r>
            <a:r>
              <a:rPr lang="bg-BG" sz="1600" b="1" dirty="0" smtClean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TRIG_NEW_REG</a:t>
            </a:r>
            <a:r>
              <a:rPr lang="en-US" sz="14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US" sz="14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b="1" dirty="0" smtClean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</a:t>
            </a: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TABLE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REGISRATIONS_NEW </a:t>
            </a: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LIKE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REGISTRATIONS;</a:t>
            </a:r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 smtClean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-- </a:t>
            </a:r>
            <a:r>
              <a:rPr lang="en-US" sz="12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copied table</a:t>
            </a:r>
            <a:br>
              <a:rPr lang="en-US" sz="12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REGISRATIONS_NEW</a:t>
            </a:r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lang="en-US" sz="1200" i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REGISTRATIONS;</a:t>
            </a:r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 smtClean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-- </a:t>
            </a:r>
            <a:r>
              <a:rPr lang="en-US" sz="12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table</a:t>
            </a:r>
            <a:br>
              <a:rPr lang="en-US" sz="12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TABLE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AUDIT_REG(</a:t>
            </a:r>
            <a:r>
              <a:rPr lang="en-US" sz="12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CTIME_REG </a:t>
            </a: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TIMESTAMP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TEXT </a:t>
            </a: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200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 smtClean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-- </a:t>
            </a:r>
            <a:r>
              <a:rPr lang="en-US" sz="12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the trigger</a:t>
            </a:r>
            <a:br>
              <a:rPr lang="en-US" sz="12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TRIGGER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TRIG_NEW_REG</a:t>
            </a:r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AFTER UPDATE OF </a:t>
            </a:r>
            <a:r>
              <a:rPr lang="en-US" sz="12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DAYS </a:t>
            </a: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ON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REGISRATIONS_NEW</a:t>
            </a:r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REFERENCING OLD AS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OLD_REG </a:t>
            </a: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NEW AS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NEW_REG</a:t>
            </a:r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FOR EACH ROW</a:t>
            </a:r>
            <a:b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WHEN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(OLD_REG.</a:t>
            </a:r>
            <a:r>
              <a:rPr lang="en-US" sz="12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DAYS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!= NEW_REG.</a:t>
            </a:r>
            <a:r>
              <a:rPr lang="en-US" sz="12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DAYS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b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DECLARE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V_TEXT </a:t>
            </a: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200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SET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V_TEXT =  </a:t>
            </a:r>
            <a:r>
              <a:rPr lang="en-US" sz="12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 REG_NO = '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|| OLD_REG.</a:t>
            </a:r>
            <a:r>
              <a:rPr lang="en-US" sz="12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br>
              <a:rPr lang="en-US" sz="12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|| </a:t>
            </a:r>
            <a:r>
              <a:rPr lang="en-US" sz="12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 OLD DAYS = '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|| </a:t>
            </a:r>
            <a:r>
              <a:rPr lang="en-US" sz="1200" i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(OLD_REG.</a:t>
            </a:r>
            <a:r>
              <a:rPr lang="en-US" sz="12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DAYS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|| </a:t>
            </a:r>
            <a:r>
              <a:rPr lang="en-US" sz="12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 NEW DAYS = '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|| </a:t>
            </a:r>
            <a:r>
              <a:rPr lang="en-US" sz="1200" i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(NEW_REG.</a:t>
            </a:r>
            <a:r>
              <a:rPr lang="en-US" sz="12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DAYS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AUDIT_REG </a:t>
            </a: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VALUES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CURRENT_TIMESTAMP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V_TEXT);</a:t>
            </a:r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REGISRATIONS_NEW</a:t>
            </a:r>
            <a:b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SET </a:t>
            </a:r>
            <a:r>
              <a:rPr lang="en-US" sz="12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DAYS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12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DAYS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+ </a:t>
            </a:r>
            <a:r>
              <a:rPr lang="en-US" sz="12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br>
              <a:rPr lang="en-US" sz="12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lang="en-US" sz="12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ID 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= </a:t>
            </a:r>
            <a:r>
              <a:rPr lang="en-US" sz="12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bg-BG" sz="12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sz="1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5884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6478524" cy="5951539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bg-BG" sz="3400" dirty="0">
                <a:ea typeface="Times New Roman" panose="02020603050405020304" pitchFamily="18" charset="0"/>
                <a:cs typeface="Times New Roman" panose="02020603050405020304" pitchFamily="18" charset="0"/>
              </a:rPr>
              <a:t>Тригер </a:t>
            </a:r>
            <a:r>
              <a:rPr lang="en-US" sz="3400" b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TRIG_NEW_ROOM</a:t>
            </a:r>
            <a:endParaRPr lang="bg-BG" sz="3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2500" b="1" dirty="0" smtClean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MY_ROOMS_NEW </a:t>
            </a: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ROOMS;</a:t>
            </a:r>
            <a:b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Insert into copied table</a:t>
            </a:r>
            <a:br>
              <a:rPr lang="en-US" sz="25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MY_ROOMS_NEW</a:t>
            </a:r>
            <a:b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ROOMS;</a:t>
            </a:r>
            <a:b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Create table</a:t>
            </a:r>
            <a:br>
              <a:rPr lang="en-US" sz="25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AUDIT_ROOM(</a:t>
            </a:r>
            <a:r>
              <a:rPr lang="en-US" sz="25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CTIME_REG </a:t>
            </a: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b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Create the trigger</a:t>
            </a:r>
            <a:br>
              <a:rPr lang="en-US" sz="25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TRIGGER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TRIG_NEW_ROOM</a:t>
            </a:r>
            <a:b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UPDATE OF </a:t>
            </a:r>
            <a:r>
              <a:rPr lang="en-US" sz="25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MY_ROOMS_NEW</a:t>
            </a:r>
            <a:b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REFERENCING OLD AS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OLD_ROOM </a:t>
            </a: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AS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NEW_ROOM</a:t>
            </a:r>
            <a:b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EACH ROW</a:t>
            </a:r>
            <a:b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WHEN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(OLD_ROOM.</a:t>
            </a:r>
            <a:r>
              <a:rPr lang="en-US" sz="25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 NEW_ROOM.</a:t>
            </a:r>
            <a:r>
              <a:rPr lang="en-US" sz="25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DECLARE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V_TEXT </a:t>
            </a: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V_TEXT =  </a:t>
            </a:r>
            <a:r>
              <a:rPr lang="en-US" sz="25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ROOM_NO = '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 OLD_ROOM.</a:t>
            </a:r>
            <a:r>
              <a:rPr lang="en-US" sz="25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R_NUMBER</a:t>
            </a:r>
            <a:br>
              <a:rPr lang="en-US" sz="25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sz="25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OLD ROOM PRICE = '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sz="2500" i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(OLD_ROOM.</a:t>
            </a:r>
            <a:r>
              <a:rPr lang="en-US" sz="25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|| </a:t>
            </a:r>
            <a:r>
              <a:rPr lang="en-US" sz="25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NEW ROOM PRICE = '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sz="2500" i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(NEW_ROOM.</a:t>
            </a:r>
            <a:r>
              <a:rPr lang="en-US" sz="25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AUDIT_ROOM </a:t>
            </a: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CURRENT_TIMESTAMP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V_TEXT);</a:t>
            </a:r>
            <a:b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5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MY_ROOMS_NEW</a:t>
            </a:r>
            <a:b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5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5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5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br>
              <a:rPr lang="en-US" sz="25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5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R_TYPE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5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bg-BG" sz="25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19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53749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04800"/>
            <a:ext cx="7269480" cy="853440"/>
          </a:xfrm>
        </p:spPr>
        <p:txBody>
          <a:bodyPr/>
          <a:lstStyle/>
          <a:p>
            <a:r>
              <a:rPr lang="bg-BG" dirty="0" smtClean="0"/>
              <a:t>Идеята на проекта</a:t>
            </a:r>
            <a:endParaRPr lang="bg-BG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888564" y="1447801"/>
            <a:ext cx="3360420" cy="182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bg-BG" sz="1900" dirty="0">
                <a:ea typeface="Calibri" panose="020F0502020204030204" pitchFamily="34" charset="0"/>
                <a:cs typeface="Calibri" panose="020F0502020204030204" pitchFamily="34" charset="0"/>
              </a:rPr>
              <a:t>Базата от данни за хотел съхранява информация за данните за служителите, гостите и направените регистрации в хотела –„ ХилТест“</a:t>
            </a:r>
            <a:r>
              <a:rPr lang="en-US" sz="1900" dirty="0"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bg-BG" sz="19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sz="18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495800" y="1447799"/>
            <a:ext cx="3360420" cy="4351337"/>
          </a:xfrm>
        </p:spPr>
        <p:txBody>
          <a:bodyPr>
            <a:normAutofit fontScale="92500" lnSpcReduction="20000"/>
          </a:bodyPr>
          <a:lstStyle/>
          <a:p>
            <a:pPr lvl="0">
              <a:buClr>
                <a:srgbClr val="F07F09"/>
              </a:buClr>
            </a:pPr>
            <a:r>
              <a:rPr lang="bg-BG" sz="1900" dirty="0">
                <a:solidFill>
                  <a:prstClr val="black">
                    <a:lumMod val="65000"/>
                    <a:lumOff val="3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Хотелът разполага с леглова база от </a:t>
            </a: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48 </a:t>
            </a:r>
            <a:r>
              <a:rPr lang="bg-BG" sz="19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легла</a:t>
            </a:r>
            <a:r>
              <a:rPr lang="bg-BG" sz="1900" dirty="0">
                <a:solidFill>
                  <a:prstClr val="black">
                    <a:lumMod val="65000"/>
                    <a:lumOff val="3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разпределени в </a:t>
            </a:r>
            <a:r>
              <a:rPr lang="en-US" sz="19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24</a:t>
            </a:r>
            <a:r>
              <a:rPr lang="bg-BG" sz="19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1900" dirty="0">
                <a:solidFill>
                  <a:prstClr val="black">
                    <a:lumMod val="65000"/>
                    <a:lumOff val="3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стаи на </a:t>
            </a:r>
            <a:r>
              <a:rPr lang="en-US" sz="1900" dirty="0">
                <a:solidFill>
                  <a:prstClr val="black">
                    <a:lumMod val="65000"/>
                    <a:lumOff val="3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bg-BG" sz="19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1900" dirty="0">
                <a:solidFill>
                  <a:prstClr val="black">
                    <a:lumMod val="65000"/>
                    <a:lumOff val="3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етажа</a:t>
            </a:r>
            <a:r>
              <a:rPr lang="bg-BG" sz="1900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900" dirty="0" smtClean="0">
              <a:solidFill>
                <a:prstClr val="black">
                  <a:lumMod val="65000"/>
                  <a:lumOff val="35000"/>
                </a:prstClr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15000"/>
              </a:lnSpc>
              <a:spcAft>
                <a:spcPts val="600"/>
              </a:spcAft>
              <a:buClr>
                <a:srgbClr val="F07F09"/>
              </a:buClr>
              <a:buNone/>
            </a:pPr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2</a:t>
            </a:fld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630388"/>
            <a:ext cx="3838956" cy="34583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22" y="3749355"/>
            <a:ext cx="3901440" cy="23393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5603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"/>
            <a:ext cx="6554724" cy="595153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bg-BG" sz="2100" dirty="0">
                <a:ea typeface="Times New Roman" panose="02020603050405020304" pitchFamily="18" charset="0"/>
                <a:cs typeface="Times New Roman" panose="02020603050405020304" pitchFamily="18" charset="0"/>
              </a:rPr>
              <a:t>Тригер </a:t>
            </a:r>
            <a:r>
              <a:rPr lang="bg-BG" sz="2100" b="1" dirty="0" smtClean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TRIG_UPD_MNG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TABLE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MANAGER_COPY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LIKE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FN71840.MANAGER;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-- Insert into copied table</a:t>
            </a:r>
            <a:br>
              <a:rPr lang="bg-BG" sz="16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MANAGER_COPY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lang="bg-BG" sz="1600" i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FN71840.MANAGER;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-- Create table</a:t>
            </a:r>
            <a:br>
              <a:rPr lang="bg-BG" sz="16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TABLE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AUDIT_MNG(</a:t>
            </a:r>
            <a:r>
              <a:rPr lang="bg-BG" sz="16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C_TIME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TIMESTAMP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bg-BG" sz="16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TEXT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6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200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--Create trigger</a:t>
            </a:r>
            <a:br>
              <a:rPr lang="bg-BG" sz="16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TRIGGER TRIG_UPD_MNG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AFTER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 OF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ON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MANAGER_COPY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REFERENCING OLD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AS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O NEW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AS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EACH ROW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WHEN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(O.SALARY != N.SALARY)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b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DECLARE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V_TEXT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6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200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SET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V_TEXT = </a:t>
            </a:r>
            <a:r>
              <a:rPr lang="bg-BG" sz="16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 MANAGER ID = '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|| O.ID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|| </a:t>
            </a:r>
            <a:r>
              <a:rPr lang="bg-BG" sz="16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 OLD SALARY = '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||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(O.SALARY)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|| </a:t>
            </a:r>
            <a:r>
              <a:rPr lang="bg-BG" sz="16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 NEW SALARY = '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||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CHAR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(N.SALARY);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AUDIT_MNG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VALUES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600" i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CURRENT_TIMESTAMP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V_TEXT);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NAME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SALARY, BONUS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MANAGER_COPY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ID = </a:t>
            </a:r>
            <a:r>
              <a:rPr lang="bg-BG" sz="16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'MNG221'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MANAGER_COPY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SET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 = SALARY + </a:t>
            </a:r>
            <a:r>
              <a:rPr lang="bg-BG" sz="16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0.2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* SALARY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ID = </a:t>
            </a:r>
            <a:r>
              <a:rPr lang="bg-BG" sz="16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'MNG221'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bg-BG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endParaRPr lang="bg-BG" sz="16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20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2187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28601"/>
            <a:ext cx="6446520" cy="59515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bg-BG" sz="2100" dirty="0">
                <a:ea typeface="Times New Roman" panose="02020603050405020304" pitchFamily="18" charset="0"/>
                <a:cs typeface="Times New Roman" panose="02020603050405020304" pitchFamily="18" charset="0"/>
              </a:rPr>
              <a:t>Тригер </a:t>
            </a:r>
            <a:r>
              <a:rPr lang="bg-BG" sz="2100" b="1" dirty="0" smtClean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TRIG_UPD_REC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TABLE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RECEPTIONISTS_COPY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LIKE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FN71840.RECEPTIONISTS;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-- Insert into copied table</a:t>
            </a:r>
            <a:br>
              <a:rPr lang="bg-BG" sz="16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RECEPTIONISTS_COPY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lang="bg-BG" sz="1600" i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FN71840.RECEPTIONISTS;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-- Create table</a:t>
            </a:r>
            <a:br>
              <a:rPr lang="bg-BG" sz="16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TABLE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AUDIT_REC(</a:t>
            </a:r>
            <a:r>
              <a:rPr lang="bg-BG" sz="16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C_TIME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TIMESTAMP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bg-BG" sz="16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TEXT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6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200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));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--Create trigger</a:t>
            </a:r>
            <a:br>
              <a:rPr lang="bg-BG" sz="16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TRIGGER TRIG_UPD_REC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AFTER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 OF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BONUS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ON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RECEPTIONISTS_COPY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REFERENCING OLD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AS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O NEW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AS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EACH ROW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WHEN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(O.BONUS != N.BONUS)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b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DECLARE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V_TEXT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6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200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SET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V_TEXT = </a:t>
            </a:r>
            <a:r>
              <a:rPr lang="bg-BG" sz="16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 RECEPTIONIST ID = '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|| O.ID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|| </a:t>
            </a:r>
            <a:r>
              <a:rPr lang="bg-BG" sz="16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 OLD BONUS = '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||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(O.BONUS)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|| </a:t>
            </a:r>
            <a:r>
              <a:rPr lang="bg-BG" sz="16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 NEW BONUS = '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||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(N.BONUS);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AUDIT_REC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VALUES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bg-BG" sz="1600" i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CURRENT_TIMESTAMP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V_TEXT);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NAME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SALARY, BONUS, EMP_DATE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RECEPTIONISTS_COPY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ID = </a:t>
            </a:r>
            <a:r>
              <a:rPr lang="bg-BG" sz="16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'REC621'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RECEPTIONISTS_COPY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SET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BONUS = BONUS / </a:t>
            </a:r>
            <a:r>
              <a:rPr lang="bg-BG" sz="16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br>
              <a:rPr lang="bg-BG" sz="16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6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ID = </a:t>
            </a:r>
            <a:r>
              <a:rPr lang="bg-BG" sz="16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'REC621'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bg-BG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endParaRPr lang="bg-BG" sz="16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6959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457201"/>
            <a:ext cx="6446520" cy="5722938"/>
          </a:xfrm>
        </p:spPr>
        <p:txBody>
          <a:bodyPr>
            <a:normAutofit fontScale="77500" lnSpcReduction="20000"/>
          </a:bodyPr>
          <a:lstStyle/>
          <a:p>
            <a:r>
              <a:rPr lang="bg-BG" sz="2100" dirty="0" smtClean="0"/>
              <a:t>Тригер </a:t>
            </a:r>
            <a:r>
              <a:rPr lang="en-US" sz="2100" b="1" dirty="0" smtClean="0">
                <a:solidFill>
                  <a:schemeClr val="tx1"/>
                </a:solidFill>
              </a:rPr>
              <a:t>TRIG_NEW_ATT</a:t>
            </a:r>
            <a:endParaRPr lang="bg-BG" sz="21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ATTENDANTS_NEW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ATTENDANTS;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Insert into copied table</a:t>
            </a:r>
            <a:br>
              <a:rPr lang="bg-BG" sz="16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ATTENDANTS_NEW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bg-BG" sz="1600" i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ATTENDANTS;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Create table</a:t>
            </a:r>
            <a:br>
              <a:rPr lang="bg-BG" sz="16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AUDIT_ATT(</a:t>
            </a:r>
            <a:r>
              <a:rPr lang="bg-BG" sz="16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CTIME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bg-BG" sz="1600" i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AUDIT_ATT;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TRIGGER TRIG_NEW_ATT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AFTER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OF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BONUS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ATTENDANTS_NEW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REFERENCING OLD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NEW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ROW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(O.BONUS != N.BONUS)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DECLARE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V_TEXT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V_TEXT =  </a:t>
            </a:r>
            <a:r>
              <a:rPr lang="bg-BG" sz="16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ATT_NO = '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 O.ID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|| </a:t>
            </a:r>
            <a:r>
              <a:rPr lang="bg-BG" sz="16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OLD BONUS = '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(O.BONUS)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|| </a:t>
            </a:r>
            <a:r>
              <a:rPr lang="bg-BG" sz="16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NEW BONUS = '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(N.BONUS);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AUDIT_ATT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600" i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CURRENT_TIMESTAMP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V_TEXT);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NAME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SALARY, BONUS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ATTENDANTS_NEW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bg-BG" sz="16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'ATT233'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ATTENDANTS_NEW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BONUS = BONUS + </a:t>
            </a:r>
            <a:r>
              <a:rPr lang="bg-BG" sz="16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br>
              <a:rPr lang="bg-BG" sz="16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bg-BG" sz="16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= </a:t>
            </a:r>
            <a:r>
              <a:rPr lang="bg-BG" sz="1600" b="1" dirty="0">
                <a:solidFill>
                  <a:srgbClr val="008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'ATT233'</a:t>
            </a:r>
            <a: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bg-BG" sz="16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bg-BG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55658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228600"/>
            <a:ext cx="7269480" cy="777240"/>
          </a:xfrm>
        </p:spPr>
        <p:txBody>
          <a:bodyPr/>
          <a:lstStyle/>
          <a:p>
            <a:r>
              <a:rPr lang="en-US" dirty="0" smtClean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dirty="0"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946404" y="1005840"/>
            <a:ext cx="3360420" cy="516636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bg-BG" sz="1600" dirty="0">
                <a:ea typeface="Times New Roman" panose="02020603050405020304" pitchFamily="18" charset="0"/>
                <a:cs typeface="Times New Roman" panose="02020603050405020304" pitchFamily="18" charset="0"/>
              </a:rPr>
              <a:t>Тригер </a:t>
            </a:r>
            <a:r>
              <a:rPr lang="bg-BG" sz="1600" b="1" dirty="0" smtClean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TRIG_ROOM_NEW</a:t>
            </a:r>
            <a:endParaRPr lang="en-US" sz="1600" b="1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ROOMS_NEW </a:t>
            </a:r>
            <a:r>
              <a:rPr lang="en-US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ROOMS;</a:t>
            </a:r>
            <a:b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before trigger</a:t>
            </a:r>
            <a:br>
              <a:rPr lang="en-US" sz="14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TRIGGER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TRIG_ROOM_NEW</a:t>
            </a:r>
            <a:b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INSERT ON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ROOMS_NEW</a:t>
            </a:r>
            <a:b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REFERENCING NEW AS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b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EACH ROW</a:t>
            </a:r>
            <a:br>
              <a:rPr lang="en-US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WHEN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(N.</a:t>
            </a:r>
            <a:r>
              <a:rPr lang="en-US" sz="14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NOT NULL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en-US" sz="14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N.</a:t>
            </a:r>
            <a:r>
              <a:rPr lang="en-US" sz="1400" b="1" dirty="0">
                <a:solidFill>
                  <a:srgbClr val="660E7A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4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Insert into copied table</a:t>
            </a:r>
            <a:br>
              <a:rPr lang="en-US" sz="14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ROOMS_NEW</a:t>
            </a:r>
            <a:b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i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r>
              <a:rPr lang="en-US" sz="14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endParaRPr lang="bg-BG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endParaRPr lang="bg-BG" sz="12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594860" y="1005840"/>
            <a:ext cx="3360420" cy="5166360"/>
          </a:xfrm>
        </p:spPr>
        <p:txBody>
          <a:bodyPr/>
          <a:lstStyle/>
          <a:p>
            <a:pPr lvl="0">
              <a:lnSpc>
                <a:spcPct val="115000"/>
              </a:lnSpc>
              <a:spcAft>
                <a:spcPts val="600"/>
              </a:spcAft>
              <a:buClr>
                <a:srgbClr val="F07F09"/>
              </a:buClr>
            </a:pPr>
            <a:r>
              <a:rPr lang="bg-BG" sz="1600" dirty="0">
                <a:solidFill>
                  <a:prstClr val="black">
                    <a:lumMod val="65000"/>
                    <a:lumOff val="35000"/>
                  </a:prst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Тригер </a:t>
            </a:r>
            <a:r>
              <a:rPr lang="bg-BG" sz="16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TRIG_REC_NEW</a:t>
            </a:r>
            <a:endParaRPr lang="en-US" sz="1600" b="1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0"/>
              </a:spcAft>
              <a:buClr>
                <a:srgbClr val="F07F09"/>
              </a:buClr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TABLE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RECEPTIONISTS_NEW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LIKE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FN71840.RECEPTIONISTS;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--Create trigger</a:t>
            </a:r>
            <a:br>
              <a:rPr lang="bg-BG" sz="14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TRIGGER TRIG_REC_NEW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BEFORE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ON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RECEPTIONISTS_NEW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REFERENCING NEW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AS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EACH ROW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WHEN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(N.BONUS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IS NOT NULL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SET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N.BONUS = N.BONUS + </a:t>
            </a:r>
            <a:r>
              <a:rPr lang="bg-BG" sz="14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100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-- Insert into copied table</a:t>
            </a:r>
            <a:br>
              <a:rPr lang="bg-BG" sz="14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RECEPTIONISTS_NEW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lang="bg-BG" sz="1400" i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RECEPTIONISTS;</a:t>
            </a:r>
            <a:endParaRPr lang="bg-BG" sz="1400" dirty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763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1066799"/>
            <a:ext cx="3468624" cy="511333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bg-BG" sz="1700" dirty="0">
                <a:ea typeface="Times New Roman" panose="02020603050405020304" pitchFamily="18" charset="0"/>
                <a:cs typeface="Times New Roman" panose="02020603050405020304" pitchFamily="18" charset="0"/>
              </a:rPr>
              <a:t>Тригер </a:t>
            </a:r>
            <a:r>
              <a:rPr lang="bg-BG" sz="1600" b="1" dirty="0" smtClean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TRIG_GUESTS_NEW</a:t>
            </a:r>
            <a:endParaRPr lang="en-US" sz="1600" b="1" dirty="0" smtClean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TABLE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GUESTS_NEW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LIKE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GUESTS;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TRIGGER TRIG_GUESTS_NEW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BEFORE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ON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GUESTS_NEW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REFERENCING NEW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AS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EACH ROW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WHEN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(N.AGE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IS NOT NULL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SET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N.AGE = N.AGE + </a:t>
            </a:r>
            <a:r>
              <a:rPr lang="bg-BG" sz="14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-- Insert into copied table</a:t>
            </a:r>
            <a:br>
              <a:rPr lang="bg-BG" sz="1400" i="1" dirty="0">
                <a:solidFill>
                  <a:srgbClr val="808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GUESTS_NEW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lang="bg-BG" sz="1400" i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GUESTS</a:t>
            </a:r>
            <a:r>
              <a:rPr lang="bg-BG" sz="14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latin typeface="Cambria" panose="020405030504060302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bg-BG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endParaRPr lang="bg-BG" sz="16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594860" y="1066799"/>
            <a:ext cx="3360420" cy="511334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bg-BG" sz="1600" dirty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Тригер </a:t>
            </a:r>
            <a:r>
              <a:rPr lang="bg-BG" sz="1600" b="1" dirty="0">
                <a:solidFill>
                  <a:srgbClr val="00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TRIG_ATT_OTHER</a:t>
            </a:r>
            <a:endParaRPr lang="bg-BG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TABLE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ATT_OTHER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LIKE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ATTENDANTS;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TRIGGER TRIG_ATT_OTHER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BEFORE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ON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ATT_OTHER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REFERENCING NEW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AS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FOR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EACH ROW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WHEN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(N.SALARY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IS NOT NULL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SET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N.SALARY = N.SALARY + </a:t>
            </a:r>
            <a:r>
              <a:rPr lang="bg-BG" sz="1400" dirty="0">
                <a:solidFill>
                  <a:srgbClr val="0000FF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500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 INTO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ATT_OTHER</a:t>
            </a:r>
            <a:b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lang="bg-BG" sz="1400" i="1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* </a:t>
            </a:r>
            <a:r>
              <a:rPr lang="bg-BG" sz="1400" b="1" dirty="0">
                <a:solidFill>
                  <a:srgbClr val="00008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FROM </a:t>
            </a:r>
            <a:r>
              <a:rPr lang="bg-BG" sz="14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ATTENDANTS;</a:t>
            </a:r>
            <a:endParaRPr lang="bg-BG" sz="14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sz="1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23801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50499" y="304800"/>
            <a:ext cx="7269480" cy="1325562"/>
          </a:xfrm>
        </p:spPr>
        <p:txBody>
          <a:bodyPr>
            <a:noAutofit/>
          </a:bodyPr>
          <a:lstStyle/>
          <a:p>
            <a:r>
              <a:rPr lang="bg-BG" sz="3200" dirty="0" smtClean="0"/>
              <a:t>Описание </a:t>
            </a:r>
            <a:r>
              <a:rPr lang="bg-BG" sz="3200" dirty="0"/>
              <a:t>на приложението за </a:t>
            </a:r>
            <a:r>
              <a:rPr lang="bg-BG" sz="3200" dirty="0" smtClean="0"/>
              <a:t>достъп</a:t>
            </a:r>
            <a:r>
              <a:rPr lang="en-US" sz="3200" dirty="0" smtClean="0"/>
              <a:t> </a:t>
            </a:r>
            <a:r>
              <a:rPr lang="bg-BG" sz="3200" dirty="0" smtClean="0"/>
              <a:t>с резултатите от заявката</a:t>
            </a:r>
            <a:r>
              <a:rPr lang="bg-BG" sz="3200" dirty="0"/>
              <a:t/>
            </a:r>
            <a:br>
              <a:rPr lang="bg-BG" sz="3200" dirty="0"/>
            </a:br>
            <a:endParaRPr lang="bg-BG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 smtClean="0"/>
              <a:t>27.2.2014 г.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25</a:t>
            </a:fld>
            <a:endParaRPr lang="bg-BG"/>
          </a:p>
        </p:txBody>
      </p:sp>
      <p:pic>
        <p:nvPicPr>
          <p:cNvPr id="10" name="Content Placeholder 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58009"/>
            <a:ext cx="7174302" cy="4016306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0"/>
            <a:ext cx="7327900" cy="16409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19460" y="1158009"/>
            <a:ext cx="3121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 </a:t>
            </a:r>
            <a:r>
              <a:rPr lang="bg-BG" b="1" dirty="0">
                <a:solidFill>
                  <a:schemeClr val="accent1"/>
                </a:solidFill>
              </a:rPr>
              <a:t>Достъп до таблицата </a:t>
            </a:r>
            <a:r>
              <a:rPr lang="en-US" b="1" dirty="0">
                <a:solidFill>
                  <a:schemeClr val="accent1"/>
                </a:solidFill>
              </a:rPr>
              <a:t>GUESTS</a:t>
            </a:r>
            <a:r>
              <a:rPr lang="bg-BG" b="1" dirty="0">
                <a:solidFill>
                  <a:schemeClr val="accent1"/>
                </a:solidFill>
              </a:rPr>
              <a:t>.</a:t>
            </a:r>
            <a:endParaRPr lang="bg-B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4841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2309"/>
            <a:ext cx="7269480" cy="1105912"/>
          </a:xfrm>
        </p:spPr>
        <p:txBody>
          <a:bodyPr>
            <a:normAutofit/>
          </a:bodyPr>
          <a:lstStyle/>
          <a:p>
            <a:pPr algn="r"/>
            <a:r>
              <a:rPr lang="bg-BG" sz="3200" dirty="0"/>
              <a:t>Достъп до таблицата </a:t>
            </a:r>
            <a:r>
              <a:rPr lang="en-US" sz="3200" dirty="0"/>
              <a:t>AUDIT_ROOM</a:t>
            </a:r>
            <a:endParaRPr lang="bg-BG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bg-BG" smtClean="0"/>
              <a:t>27.2.2014 г.</a:t>
            </a:r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26</a:t>
            </a:fld>
            <a:endParaRPr lang="bg-BG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46" y="1096676"/>
            <a:ext cx="7321153" cy="416112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" y="5257800"/>
            <a:ext cx="7466330" cy="13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1148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3745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269480" cy="1082040"/>
          </a:xfrm>
        </p:spPr>
        <p:txBody>
          <a:bodyPr>
            <a:noAutofit/>
          </a:bodyPr>
          <a:lstStyle/>
          <a:p>
            <a:r>
              <a:rPr lang="bg-BG" dirty="0"/>
              <a:t>Описание на множествата същности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0864"/>
            <a:ext cx="6446520" cy="4351337"/>
          </a:xfrm>
        </p:spPr>
        <p:txBody>
          <a:bodyPr>
            <a:normAutofit/>
          </a:bodyPr>
          <a:lstStyle/>
          <a:p>
            <a:pPr lvl="0"/>
            <a:r>
              <a:rPr lang="en-US" sz="1800" b="1" dirty="0"/>
              <a:t>Rooms </a:t>
            </a:r>
            <a:r>
              <a:rPr lang="bg-BG" sz="1800" dirty="0" smtClean="0"/>
              <a:t>- </a:t>
            </a:r>
            <a:r>
              <a:rPr lang="en-US" sz="1800" u="sng" dirty="0" smtClean="0"/>
              <a:t>roomNumber</a:t>
            </a:r>
            <a:r>
              <a:rPr lang="en-US" sz="1800" dirty="0" smtClean="0"/>
              <a:t> </a:t>
            </a:r>
            <a:r>
              <a:rPr lang="bg-BG" sz="1800" dirty="0" smtClean="0"/>
              <a:t>,</a:t>
            </a:r>
            <a:r>
              <a:rPr lang="en-US" sz="1800" dirty="0" smtClean="0"/>
              <a:t> </a:t>
            </a:r>
            <a:r>
              <a:rPr lang="en-US" sz="1800" dirty="0"/>
              <a:t>roomType </a:t>
            </a:r>
            <a:r>
              <a:rPr lang="bg-BG" sz="1800" dirty="0"/>
              <a:t> </a:t>
            </a:r>
            <a:r>
              <a:rPr lang="bg-BG" sz="1800" dirty="0" smtClean="0"/>
              <a:t>и</a:t>
            </a:r>
            <a:r>
              <a:rPr lang="en-US" sz="1800" dirty="0" smtClean="0"/>
              <a:t> pricePerNight</a:t>
            </a:r>
            <a:r>
              <a:rPr lang="bg-BG" sz="1800" dirty="0"/>
              <a:t>;</a:t>
            </a:r>
          </a:p>
          <a:p>
            <a:r>
              <a:rPr lang="en-US" sz="1800" b="1" dirty="0"/>
              <a:t>Staff </a:t>
            </a:r>
            <a:r>
              <a:rPr lang="bg-BG" sz="1800" b="1" dirty="0" smtClean="0"/>
              <a:t>– </a:t>
            </a:r>
            <a:r>
              <a:rPr lang="en-US" sz="1800" u="sng" dirty="0" smtClean="0"/>
              <a:t>ID</a:t>
            </a:r>
            <a:r>
              <a:rPr lang="bg-BG" sz="1800" dirty="0" smtClean="0"/>
              <a:t>, </a:t>
            </a:r>
            <a:r>
              <a:rPr lang="en-US" sz="1800" dirty="0" smtClean="0"/>
              <a:t>name</a:t>
            </a:r>
            <a:r>
              <a:rPr lang="bg-BG" sz="1800" dirty="0" smtClean="0"/>
              <a:t>, </a:t>
            </a:r>
            <a:r>
              <a:rPr lang="en-US" sz="1800" dirty="0" smtClean="0"/>
              <a:t>salary</a:t>
            </a:r>
            <a:r>
              <a:rPr lang="bg-BG" sz="1800" dirty="0" smtClean="0"/>
              <a:t>, </a:t>
            </a:r>
            <a:r>
              <a:rPr lang="en-US" sz="1800" dirty="0" smtClean="0"/>
              <a:t>bonuses</a:t>
            </a:r>
            <a:r>
              <a:rPr lang="bg-BG" sz="1800" dirty="0" smtClean="0"/>
              <a:t>, </a:t>
            </a:r>
            <a:r>
              <a:rPr lang="en-US" sz="1800" dirty="0" smtClean="0"/>
              <a:t>hireDate</a:t>
            </a:r>
            <a:r>
              <a:rPr lang="bg-BG" sz="1800" dirty="0" smtClean="0"/>
              <a:t>, </a:t>
            </a:r>
            <a:r>
              <a:rPr lang="en-US" sz="1800" dirty="0" smtClean="0"/>
              <a:t>phoneNumber</a:t>
            </a:r>
            <a:r>
              <a:rPr lang="bg-BG" sz="1800" dirty="0" smtClean="0"/>
              <a:t>, </a:t>
            </a:r>
            <a:r>
              <a:rPr lang="en-US" sz="1800" dirty="0" smtClean="0"/>
              <a:t>email</a:t>
            </a:r>
            <a:r>
              <a:rPr lang="bg-BG" sz="1800" dirty="0" smtClean="0"/>
              <a:t>;</a:t>
            </a:r>
            <a:endParaRPr lang="bg-BG" sz="1800" dirty="0"/>
          </a:p>
          <a:p>
            <a:pPr lvl="0"/>
            <a:r>
              <a:rPr lang="en-US" sz="1800" b="1" dirty="0" smtClean="0">
                <a:ea typeface="Calibri" panose="020F0502020204030204" pitchFamily="34" charset="0"/>
                <a:cs typeface="Calibri" panose="020F0502020204030204" pitchFamily="34" charset="0"/>
              </a:rPr>
              <a:t>Manager</a:t>
            </a:r>
            <a:endParaRPr lang="bg-BG" sz="1800" b="1" dirty="0" smtClean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800" b="1" dirty="0" smtClean="0"/>
              <a:t>Receptionists </a:t>
            </a:r>
            <a:r>
              <a:rPr lang="bg-BG" sz="1800" b="1" dirty="0" smtClean="0"/>
              <a:t>– </a:t>
            </a:r>
            <a:r>
              <a:rPr lang="en-US" sz="1800" dirty="0" smtClean="0">
                <a:ea typeface="Calibri" panose="020F0502020204030204" pitchFamily="34" charset="0"/>
                <a:cs typeface="Calibri" panose="020F0502020204030204" pitchFamily="34" charset="0"/>
              </a:rPr>
              <a:t>education</a:t>
            </a:r>
            <a:r>
              <a:rPr lang="bg-BG" sz="1800" dirty="0" smtClean="0"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0"/>
            <a:r>
              <a:rPr lang="en-US" sz="1800" b="1" dirty="0"/>
              <a:t>Attendants </a:t>
            </a:r>
            <a:r>
              <a:rPr lang="bg-BG" sz="1800" b="1" dirty="0" smtClean="0"/>
              <a:t>- </a:t>
            </a:r>
            <a:r>
              <a:rPr lang="en-US" sz="1800" dirty="0" smtClean="0"/>
              <a:t>worked hours</a:t>
            </a:r>
            <a:r>
              <a:rPr lang="bg-BG" sz="1800" dirty="0"/>
              <a:t> </a:t>
            </a:r>
            <a:r>
              <a:rPr lang="bg-BG" sz="1800" dirty="0" smtClean="0"/>
              <a:t>и </a:t>
            </a:r>
            <a:r>
              <a:rPr lang="en-US" sz="1800" dirty="0" smtClean="0"/>
              <a:t>moneyPerHour</a:t>
            </a:r>
            <a:r>
              <a:rPr lang="bg-BG" sz="1800" dirty="0" smtClean="0"/>
              <a:t>;</a:t>
            </a:r>
          </a:p>
          <a:p>
            <a:pPr lvl="0"/>
            <a:r>
              <a:rPr lang="en-US" sz="1800" b="1" dirty="0"/>
              <a:t>Guests </a:t>
            </a:r>
            <a:r>
              <a:rPr lang="bg-BG" sz="1800" b="1" dirty="0" smtClean="0"/>
              <a:t>-</a:t>
            </a:r>
            <a:r>
              <a:rPr lang="bg-BG" sz="1800" b="1" u="sng" dirty="0" smtClean="0"/>
              <a:t> </a:t>
            </a:r>
            <a:r>
              <a:rPr lang="en-US" sz="1800" u="sng" dirty="0" smtClean="0"/>
              <a:t>EGN</a:t>
            </a:r>
            <a:r>
              <a:rPr lang="bg-BG" sz="1800" dirty="0" smtClean="0"/>
              <a:t>, </a:t>
            </a:r>
            <a:r>
              <a:rPr lang="en-US" sz="1800" dirty="0" smtClean="0"/>
              <a:t>name</a:t>
            </a:r>
            <a:r>
              <a:rPr lang="bg-BG" sz="1800" dirty="0" smtClean="0"/>
              <a:t>, </a:t>
            </a:r>
            <a:r>
              <a:rPr lang="en-US" sz="1800" dirty="0" smtClean="0"/>
              <a:t>age</a:t>
            </a:r>
            <a:r>
              <a:rPr lang="bg-BG" sz="1800" dirty="0" smtClean="0"/>
              <a:t> и</a:t>
            </a:r>
            <a:r>
              <a:rPr lang="en-US" sz="1800" dirty="0" smtClean="0"/>
              <a:t> phoneNumber</a:t>
            </a:r>
            <a:r>
              <a:rPr lang="bg-BG" sz="1800" dirty="0" smtClean="0"/>
              <a:t>;</a:t>
            </a:r>
          </a:p>
          <a:p>
            <a:pPr lvl="0"/>
            <a:r>
              <a:rPr lang="en-US" sz="1800" b="1" dirty="0" smtClean="0"/>
              <a:t>Registrations</a:t>
            </a:r>
            <a:r>
              <a:rPr lang="bg-BG" sz="1800" b="1" dirty="0" smtClean="0"/>
              <a:t> - </a:t>
            </a:r>
            <a:r>
              <a:rPr lang="en-US" sz="1800" u="sng" dirty="0" smtClean="0"/>
              <a:t>ID</a:t>
            </a:r>
            <a:r>
              <a:rPr lang="bg-BG" sz="1800" dirty="0" smtClean="0"/>
              <a:t>, </a:t>
            </a:r>
            <a:r>
              <a:rPr lang="en-US" sz="1800" dirty="0" smtClean="0"/>
              <a:t>accomodationDate</a:t>
            </a:r>
            <a:r>
              <a:rPr lang="bg-BG" sz="1800" dirty="0" smtClean="0"/>
              <a:t>, </a:t>
            </a:r>
            <a:r>
              <a:rPr lang="en-US" sz="1800" dirty="0" smtClean="0"/>
              <a:t>leavingDate</a:t>
            </a:r>
            <a:r>
              <a:rPr lang="bg-BG" sz="1800" dirty="0" smtClean="0"/>
              <a:t>, </a:t>
            </a:r>
            <a:r>
              <a:rPr lang="en-US" sz="1800" dirty="0" smtClean="0"/>
              <a:t>payment</a:t>
            </a:r>
            <a:r>
              <a:rPr lang="bg-BG" sz="1800" dirty="0" smtClean="0"/>
              <a:t> и </a:t>
            </a:r>
            <a:r>
              <a:rPr lang="en-US" sz="1800" dirty="0" smtClean="0"/>
              <a:t>days</a:t>
            </a:r>
            <a:r>
              <a:rPr lang="bg-BG" sz="1800" dirty="0" smtClean="0"/>
              <a:t>.</a:t>
            </a:r>
            <a:endParaRPr lang="bg-BG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9916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ED38D-127D-4710-8482-D1DB7DF8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103713"/>
            <a:ext cx="5791200" cy="795528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E/R </a:t>
            </a:r>
            <a:r>
              <a:rPr lang="bg-BG" b="1" dirty="0"/>
              <a:t>модел</a:t>
            </a:r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41407E5-A24F-442F-9F55-099341FC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4</a:t>
            </a:fld>
            <a:endParaRPr lang="bg-B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99241"/>
            <a:ext cx="6858000" cy="5946567"/>
          </a:xfrm>
        </p:spPr>
      </p:pic>
    </p:spTree>
    <p:extLst>
      <p:ext uri="{BB962C8B-B14F-4D97-AF65-F5344CB8AC3E}">
        <p14:creationId xmlns:p14="http://schemas.microsoft.com/office/powerpoint/2010/main" val="33888662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559678"/>
            <a:ext cx="3581400" cy="1802522"/>
          </a:xfrm>
        </p:spPr>
        <p:txBody>
          <a:bodyPr/>
          <a:lstStyle/>
          <a:p>
            <a:pPr algn="ctr"/>
            <a:r>
              <a:rPr lang="bg-BG" b="1" dirty="0" smtClean="0"/>
              <a:t>Релационни схеми</a:t>
            </a:r>
            <a:endParaRPr lang="bg-BG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34588" y="1460939"/>
            <a:ext cx="4533899" cy="4852622"/>
          </a:xfrm>
        </p:spPr>
        <p:txBody>
          <a:bodyPr>
            <a:normAutofit/>
          </a:bodyPr>
          <a:lstStyle/>
          <a:p>
            <a:r>
              <a:rPr lang="en-US" sz="1800" b="1" dirty="0"/>
              <a:t>Rooms</a:t>
            </a:r>
            <a:r>
              <a:rPr lang="en-US" sz="1800" dirty="0"/>
              <a:t> (</a:t>
            </a:r>
            <a:r>
              <a:rPr lang="en-US" sz="1800" u="sng" dirty="0"/>
              <a:t>roomNumber</a:t>
            </a:r>
            <a:r>
              <a:rPr lang="en-US" sz="1800" dirty="0"/>
              <a:t>, pricePerNight, roomType, </a:t>
            </a:r>
            <a:r>
              <a:rPr lang="en-US" sz="1800" dirty="0">
                <a:solidFill>
                  <a:schemeClr val="accent1"/>
                </a:solidFill>
              </a:rPr>
              <a:t>attendantID</a:t>
            </a:r>
            <a:r>
              <a:rPr lang="en-US" sz="1800" dirty="0"/>
              <a:t>) </a:t>
            </a:r>
            <a:endParaRPr lang="bg-BG" sz="1800" dirty="0"/>
          </a:p>
          <a:p>
            <a:r>
              <a:rPr lang="en-US" sz="1800" b="1" dirty="0"/>
              <a:t>Guests (</a:t>
            </a:r>
            <a:r>
              <a:rPr lang="en-US" sz="1800" u="sng" dirty="0"/>
              <a:t>EGN</a:t>
            </a:r>
            <a:r>
              <a:rPr lang="en-US" sz="1800" dirty="0"/>
              <a:t>, name, age, phoneNumber)</a:t>
            </a:r>
            <a:endParaRPr lang="bg-BG" sz="1800" dirty="0"/>
          </a:p>
          <a:p>
            <a:r>
              <a:rPr lang="en-US" sz="1800" b="1" dirty="0"/>
              <a:t>Registrations</a:t>
            </a:r>
            <a:r>
              <a:rPr lang="en-US" sz="1800" dirty="0"/>
              <a:t> (</a:t>
            </a:r>
            <a:r>
              <a:rPr lang="en-US" sz="1800" u="sng" dirty="0"/>
              <a:t>ID</a:t>
            </a:r>
            <a:r>
              <a:rPr lang="en-US" sz="1800" dirty="0"/>
              <a:t>, payment, accomodationDate, days, leavingDate, </a:t>
            </a:r>
            <a:r>
              <a:rPr lang="en-US" sz="1800" dirty="0">
                <a:solidFill>
                  <a:schemeClr val="accent1"/>
                </a:solidFill>
              </a:rPr>
              <a:t>roomsNumber</a:t>
            </a:r>
            <a:r>
              <a:rPr lang="bg-BG" sz="1800" dirty="0"/>
              <a:t>,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guestEGN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1"/>
                </a:solidFill>
              </a:rPr>
              <a:t>receptionistID</a:t>
            </a:r>
            <a:r>
              <a:rPr lang="en-US" sz="1800" dirty="0"/>
              <a:t>)</a:t>
            </a:r>
            <a:endParaRPr lang="bg-BG" sz="1800" dirty="0"/>
          </a:p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5</a:t>
            </a:fld>
            <a:endParaRPr lang="bg-B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9" y="2362200"/>
            <a:ext cx="2828571" cy="3323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191261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768" y="381000"/>
            <a:ext cx="3553968" cy="3581400"/>
          </a:xfrm>
        </p:spPr>
        <p:txBody>
          <a:bodyPr/>
          <a:lstStyle/>
          <a:p>
            <a:pPr algn="ctr"/>
            <a:endParaRPr lang="bg-BG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86200" y="1123491"/>
            <a:ext cx="4686299" cy="515742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, name, salary, bonus, emplDate, phoneNumber, e-mail)</a:t>
            </a:r>
            <a:endParaRPr lang="bg-BG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Receptionists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, name, salary, bonuses, emplDate, phoneNumber, e-mail,  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education, </a:t>
            </a:r>
            <a:r>
              <a:rPr lang="en-US" dirty="0" smtClean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managerID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Attendants 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u="sng" dirty="0"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, name, salary, bonuses, emplDate, phoneNumber, e-mail,  workedHours, 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moneyPerHour, </a:t>
            </a:r>
            <a:r>
              <a:rPr lang="en-US" dirty="0" smtClean="0">
                <a:solidFill>
                  <a:schemeClr val="accent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managerID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6</a:t>
            </a:fld>
            <a:endParaRPr lang="bg-B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" y="469392"/>
            <a:ext cx="3505200" cy="350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1034"/>
            <a:ext cx="4038600" cy="2272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44348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3087624" cy="1295400"/>
          </a:xfrm>
        </p:spPr>
        <p:txBody>
          <a:bodyPr>
            <a:noAutofit/>
          </a:bodyPr>
          <a:lstStyle/>
          <a:p>
            <a:r>
              <a:rPr lang="bg-BG" sz="32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Изглед </a:t>
            </a:r>
            <a:r>
              <a:rPr lang="bg-BG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на релационния модел</a:t>
            </a:r>
            <a:endParaRPr lang="bg-BG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7</a:t>
            </a:fld>
            <a:endParaRPr lang="bg-BG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36526"/>
            <a:ext cx="4800600" cy="6629400"/>
          </a:xfrm>
        </p:spPr>
      </p:pic>
    </p:spTree>
    <p:extLst>
      <p:ext uri="{BB962C8B-B14F-4D97-AF65-F5344CB8AC3E}">
        <p14:creationId xmlns:p14="http://schemas.microsoft.com/office/powerpoint/2010/main" val="3807665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269480" cy="853440"/>
          </a:xfrm>
        </p:spPr>
        <p:txBody>
          <a:bodyPr/>
          <a:lstStyle/>
          <a:p>
            <a:r>
              <a:rPr lang="bg-BG" dirty="0"/>
              <a:t>Описание на </a:t>
            </a:r>
            <a:r>
              <a:rPr lang="bg-BG" dirty="0" smtClean="0"/>
              <a:t>изгледите</a:t>
            </a:r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8</a:t>
            </a:fld>
            <a:endParaRPr lang="bg-B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4939136" cy="4351338"/>
          </a:xfrm>
        </p:spPr>
      </p:pic>
    </p:spTree>
    <p:extLst>
      <p:ext uri="{BB962C8B-B14F-4D97-AF65-F5344CB8AC3E}">
        <p14:creationId xmlns:p14="http://schemas.microsoft.com/office/powerpoint/2010/main" val="268264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972" y="228600"/>
            <a:ext cx="7269480" cy="624840"/>
          </a:xfrm>
        </p:spPr>
        <p:txBody>
          <a:bodyPr>
            <a:noAutofit/>
          </a:bodyPr>
          <a:lstStyle/>
          <a:p>
            <a:r>
              <a:rPr lang="en-US" dirty="0" smtClean="0"/>
              <a:t>Views</a:t>
            </a:r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13A0-A1E9-4A0C-BDA6-B5361C6176B2}" type="slidenum">
              <a:rPr lang="bg-BG" smtClean="0"/>
              <a:t>9</a:t>
            </a:fld>
            <a:endParaRPr lang="bg-BG"/>
          </a:p>
        </p:txBody>
      </p:sp>
      <p:sp>
        <p:nvSpPr>
          <p:cNvPr id="10" name="TextBox 9"/>
          <p:cNvSpPr txBox="1"/>
          <p:nvPr/>
        </p:nvSpPr>
        <p:spPr>
          <a:xfrm>
            <a:off x="762000" y="996434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1600" dirty="0"/>
              <a:t>Изглед </a:t>
            </a:r>
            <a:r>
              <a:rPr lang="en-US" sz="1600" b="1" dirty="0"/>
              <a:t>MANAGERS_BEFORE_2017</a:t>
            </a:r>
            <a:endParaRPr lang="bg-BG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48" y="1528567"/>
            <a:ext cx="5734017" cy="7162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000" y="24384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sz="1600" dirty="0"/>
              <a:t>Изглед</a:t>
            </a:r>
            <a:r>
              <a:rPr lang="bg-BG" dirty="0"/>
              <a:t> </a:t>
            </a:r>
            <a:r>
              <a:rPr lang="bg-BG" sz="1600" b="1" dirty="0"/>
              <a:t>RECEPTIONISTS_REGISTERED_ON_3_FLOOR</a:t>
            </a:r>
            <a:endParaRPr lang="bg-BG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48" y="3021118"/>
            <a:ext cx="5734017" cy="125268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5800" y="4490416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/>
              <a:t>Изглед </a:t>
            </a:r>
            <a:r>
              <a:rPr lang="en-US" sz="1600" b="1" dirty="0"/>
              <a:t>REGISTRATION_CURR_YEAR</a:t>
            </a:r>
            <a:endParaRPr lang="bg-BG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48" y="5096296"/>
            <a:ext cx="5734017" cy="107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286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867</TotalTime>
  <Words>446</Words>
  <Application>Microsoft Office PowerPoint</Application>
  <PresentationFormat>On-screen Show (4:3)</PresentationFormat>
  <Paragraphs>123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Cambria</vt:lpstr>
      <vt:lpstr>Candara</vt:lpstr>
      <vt:lpstr>Century Schoolbook</vt:lpstr>
      <vt:lpstr>Consolas</vt:lpstr>
      <vt:lpstr>Courier New</vt:lpstr>
      <vt:lpstr>Times New Roman</vt:lpstr>
      <vt:lpstr>Wingdings 2</vt:lpstr>
      <vt:lpstr>View</vt:lpstr>
      <vt:lpstr>Бази от данни - практикум</vt:lpstr>
      <vt:lpstr>Идеята на проекта</vt:lpstr>
      <vt:lpstr>Описание на множествата същности</vt:lpstr>
      <vt:lpstr>E/R модел</vt:lpstr>
      <vt:lpstr>Релационни схеми</vt:lpstr>
      <vt:lpstr>PowerPoint Presentation</vt:lpstr>
      <vt:lpstr>Изглед на релационния модел</vt:lpstr>
      <vt:lpstr>Описание на изгледите</vt:lpstr>
      <vt:lpstr>Views</vt:lpstr>
      <vt:lpstr>PowerPoint Presentation</vt:lpstr>
      <vt:lpstr>Описание на функциите</vt:lpstr>
      <vt:lpstr>Скаларни функции в БД</vt:lpstr>
      <vt:lpstr>PowerPoint Presentation</vt:lpstr>
      <vt:lpstr>PowerPoint Presentation</vt:lpstr>
      <vt:lpstr>Таблични функции в БД</vt:lpstr>
      <vt:lpstr>PowerPoint Presentation</vt:lpstr>
      <vt:lpstr>Описание на тригерите</vt:lpstr>
      <vt:lpstr> After triggers</vt:lpstr>
      <vt:lpstr>PowerPoint Presentation</vt:lpstr>
      <vt:lpstr>PowerPoint Presentation</vt:lpstr>
      <vt:lpstr>PowerPoint Presentation</vt:lpstr>
      <vt:lpstr>PowerPoint Presentation</vt:lpstr>
      <vt:lpstr>Before triggers</vt:lpstr>
      <vt:lpstr>PowerPoint Presentation</vt:lpstr>
      <vt:lpstr>Описание на приложението за достъп с резултатите от заявката </vt:lpstr>
      <vt:lpstr>Достъп до таблицата AUDIT_ROOM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user</dc:creator>
  <cp:lastModifiedBy>ACER</cp:lastModifiedBy>
  <cp:revision>83</cp:revision>
  <dcterms:created xsi:type="dcterms:W3CDTF">2014-02-24T13:47:21Z</dcterms:created>
  <dcterms:modified xsi:type="dcterms:W3CDTF">2020-06-15T08:26:42Z</dcterms:modified>
</cp:coreProperties>
</file>