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>
      <p:cViewPr varScale="1">
        <p:scale>
          <a:sx n="101" d="100"/>
          <a:sy n="101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39576B-7730-417E-A927-E9C08C205B0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A93BE1-601C-4F4E-868A-C2E00461B8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upotrebljivosti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niskoverna</a:t>
            </a:r>
            <a:r>
              <a:rPr lang="en-US" dirty="0"/>
              <a:t> </a:t>
            </a:r>
            <a:r>
              <a:rPr lang="en-US" dirty="0" err="1"/>
              <a:t>prototipa</a:t>
            </a:r>
            <a:r>
              <a:rPr lang="en-US" dirty="0"/>
              <a:t> online </a:t>
            </a:r>
            <a:r>
              <a:rPr lang="en-US" dirty="0" err="1"/>
              <a:t>platforme</a:t>
            </a:r>
            <a:r>
              <a:rPr lang="en-US" dirty="0"/>
              <a:t> za u</a:t>
            </a:r>
            <a:r>
              <a:rPr lang="sr-Latn-RS" dirty="0"/>
              <a:t>čenje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730240"/>
            <a:ext cx="2667000" cy="304800"/>
          </a:xfrm>
        </p:spPr>
        <p:txBody>
          <a:bodyPr>
            <a:noAutofit/>
          </a:bodyPr>
          <a:lstStyle/>
          <a:p>
            <a:pPr algn="l"/>
            <a:r>
              <a:rPr lang="sr-Latn-RS" sz="1500" dirty="0">
                <a:solidFill>
                  <a:schemeClr val="bg1"/>
                </a:solidFill>
              </a:rPr>
              <a:t>Profesor: Dušan Vujošević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5005" y="5859810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500">
                <a:solidFill>
                  <a:schemeClr val="bg1"/>
                </a:solidFill>
              </a:rPr>
              <a:t>Student: </a:t>
            </a:r>
            <a:r>
              <a:rPr lang="sr-Latn-RS" sz="1500" dirty="0">
                <a:solidFill>
                  <a:schemeClr val="bg1"/>
                </a:solidFill>
              </a:rPr>
              <a:t>	</a:t>
            </a:r>
            <a:r>
              <a:rPr lang="sr-Latn-RS" sz="1500">
                <a:solidFill>
                  <a:schemeClr val="bg1"/>
                </a:solidFill>
              </a:rPr>
              <a:t>Kristina Radivojević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6629400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000" dirty="0">
                <a:solidFill>
                  <a:schemeClr val="bg1"/>
                </a:solidFill>
              </a:rPr>
              <a:t>Beograd, maj 2021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9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Ideja</a:t>
            </a:r>
            <a:r>
              <a:rPr lang="en-US" sz="2000" dirty="0"/>
              <a:t> </a:t>
            </a:r>
            <a:r>
              <a:rPr lang="en-US" sz="2000" dirty="0" err="1"/>
              <a:t>ovog</a:t>
            </a:r>
            <a:r>
              <a:rPr lang="en-US" sz="2000" dirty="0"/>
              <a:t> </a:t>
            </a:r>
            <a:r>
              <a:rPr lang="en-US" sz="2000" dirty="0" err="1"/>
              <a:t>pitanja</a:t>
            </a:r>
            <a:r>
              <a:rPr lang="en-US" sz="2000" dirty="0"/>
              <a:t> je </a:t>
            </a:r>
            <a:r>
              <a:rPr lang="en-US" sz="2000" dirty="0" err="1"/>
              <a:t>bila</a:t>
            </a:r>
            <a:r>
              <a:rPr lang="en-US" sz="2000" dirty="0"/>
              <a:t> da se </a:t>
            </a:r>
            <a:r>
              <a:rPr lang="en-US" sz="2000" dirty="0" err="1"/>
              <a:t>dobije</a:t>
            </a:r>
            <a:r>
              <a:rPr lang="en-US" sz="2000" dirty="0"/>
              <a:t> </a:t>
            </a:r>
            <a:r>
              <a:rPr lang="en-US" sz="2000" dirty="0" err="1"/>
              <a:t>uvid</a:t>
            </a:r>
            <a:r>
              <a:rPr lang="en-US" sz="2000" dirty="0"/>
              <a:t> u to </a:t>
            </a:r>
            <a:r>
              <a:rPr lang="en-US" sz="2000" dirty="0" err="1"/>
              <a:t>koliko</a:t>
            </a:r>
            <a:r>
              <a:rPr lang="en-US" sz="2000" dirty="0"/>
              <a:t> je </a:t>
            </a:r>
            <a:r>
              <a:rPr lang="en-US" sz="2000" dirty="0" err="1"/>
              <a:t>zapravo</a:t>
            </a:r>
            <a:r>
              <a:rPr lang="en-US" sz="2000" dirty="0"/>
              <a:t> </a:t>
            </a:r>
            <a:r>
              <a:rPr lang="en-US" sz="2000" dirty="0" err="1"/>
              <a:t>potrebno</a:t>
            </a:r>
            <a:r>
              <a:rPr lang="en-US" sz="2000" dirty="0"/>
              <a:t> </a:t>
            </a:r>
            <a:r>
              <a:rPr lang="en-US" sz="2000" dirty="0" err="1"/>
              <a:t>ukrašavati</a:t>
            </a:r>
            <a:r>
              <a:rPr lang="en-US" sz="2000" dirty="0"/>
              <a:t> </a:t>
            </a:r>
            <a:r>
              <a:rPr lang="en-US" sz="2000" dirty="0" err="1"/>
              <a:t>platforme</a:t>
            </a:r>
            <a:r>
              <a:rPr lang="en-US" sz="2000" dirty="0"/>
              <a:t> za </a:t>
            </a:r>
            <a:r>
              <a:rPr lang="en-US" sz="2000" dirty="0" err="1"/>
              <a:t>učenje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da li je </a:t>
            </a:r>
            <a:r>
              <a:rPr lang="en-US" sz="2000" dirty="0" err="1"/>
              <a:t>zaista</a:t>
            </a:r>
            <a:r>
              <a:rPr lang="en-US" sz="2000" dirty="0"/>
              <a:t> </a:t>
            </a:r>
            <a:r>
              <a:rPr lang="en-US" sz="2000" dirty="0" err="1"/>
              <a:t>ponekad</a:t>
            </a:r>
            <a:r>
              <a:rPr lang="en-US" sz="2000" dirty="0"/>
              <a:t> </a:t>
            </a:r>
            <a:r>
              <a:rPr lang="en-US" sz="2000" dirty="0" err="1"/>
              <a:t>manje</a:t>
            </a:r>
            <a:r>
              <a:rPr lang="en-US" sz="2000" dirty="0"/>
              <a:t> </a:t>
            </a:r>
            <a:r>
              <a:rPr lang="en-US" sz="2000" dirty="0" err="1"/>
              <a:t>zapravo</a:t>
            </a:r>
            <a:r>
              <a:rPr lang="en-US" sz="2000" dirty="0"/>
              <a:t> </a:t>
            </a:r>
            <a:r>
              <a:rPr lang="en-US" sz="2000" dirty="0" err="1"/>
              <a:t>više</a:t>
            </a:r>
            <a:r>
              <a:rPr lang="en-US" sz="2000" dirty="0"/>
              <a:t>. 63% se </a:t>
            </a:r>
            <a:r>
              <a:rPr lang="en-US" sz="2000" dirty="0" err="1"/>
              <a:t>složilo</a:t>
            </a:r>
            <a:r>
              <a:rPr lang="en-US" sz="2000" dirty="0"/>
              <a:t> da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interfejsi</a:t>
            </a:r>
            <a:r>
              <a:rPr lang="en-US" sz="2000" dirty="0"/>
              <a:t> </a:t>
            </a:r>
            <a:r>
              <a:rPr lang="en-US" sz="2000" dirty="0" err="1"/>
              <a:t>prilično</a:t>
            </a:r>
            <a:r>
              <a:rPr lang="en-US" sz="2000" dirty="0"/>
              <a:t> </a:t>
            </a:r>
            <a:r>
              <a:rPr lang="en-US" sz="2000" dirty="0" err="1"/>
              <a:t>jednostavni</a:t>
            </a:r>
            <a:r>
              <a:rPr lang="en-US" sz="2000" dirty="0"/>
              <a:t>, </a:t>
            </a:r>
            <a:r>
              <a:rPr lang="en-US" sz="2000" dirty="0" err="1"/>
              <a:t>međutim</a:t>
            </a:r>
            <a:r>
              <a:rPr lang="en-US" sz="2000" dirty="0"/>
              <a:t> </a:t>
            </a:r>
            <a:r>
              <a:rPr lang="en-US" sz="2000" dirty="0" err="1"/>
              <a:t>bilo</a:t>
            </a:r>
            <a:r>
              <a:rPr lang="en-US" sz="2000" dirty="0"/>
              <a:t> je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odgovora</a:t>
            </a:r>
            <a:r>
              <a:rPr lang="en-US" sz="2000" dirty="0"/>
              <a:t> da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dizajni</a:t>
            </a:r>
            <a:r>
              <a:rPr lang="en-US" sz="2000" dirty="0"/>
              <a:t> </a:t>
            </a:r>
            <a:r>
              <a:rPr lang="en-US" sz="2000" dirty="0" err="1"/>
              <a:t>interfejsa</a:t>
            </a:r>
            <a:r>
              <a:rPr lang="en-US" sz="2000" dirty="0"/>
              <a:t> </a:t>
            </a:r>
            <a:r>
              <a:rPr lang="en-US" sz="2000" dirty="0" err="1"/>
              <a:t>zapravo</a:t>
            </a:r>
            <a:r>
              <a:rPr lang="en-US" sz="2000" dirty="0"/>
              <a:t> </a:t>
            </a:r>
            <a:r>
              <a:rPr lang="en-US" sz="2000" dirty="0" err="1"/>
              <a:t>prihvatljivi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7. </a:t>
            </a:r>
            <a:r>
              <a:rPr lang="en-US" sz="2400" dirty="0" err="1"/>
              <a:t>Posmatrajući</a:t>
            </a:r>
            <a:r>
              <a:rPr lang="en-US" sz="2400" dirty="0"/>
              <a:t> </a:t>
            </a:r>
            <a:r>
              <a:rPr lang="en-US" sz="2400" dirty="0" err="1"/>
              <a:t>sliku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prethodnog</a:t>
            </a:r>
            <a:r>
              <a:rPr lang="en-US" sz="2400" dirty="0"/>
              <a:t> </a:t>
            </a:r>
            <a:r>
              <a:rPr lang="en-US" sz="2400" dirty="0" err="1"/>
              <a:t>pitanja</a:t>
            </a:r>
            <a:r>
              <a:rPr lang="en-US" sz="2400" dirty="0"/>
              <a:t>, </a:t>
            </a:r>
            <a:r>
              <a:rPr lang="en-US" sz="2400" dirty="0" err="1"/>
              <a:t>boje</a:t>
            </a:r>
            <a:r>
              <a:rPr lang="en-US" sz="2400" dirty="0"/>
              <a:t> </a:t>
            </a:r>
            <a:r>
              <a:rPr lang="en-US" sz="2400" dirty="0" err="1"/>
              <a:t>interfejsa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obe</a:t>
            </a:r>
            <a:r>
              <a:rPr lang="en-US" sz="2400" dirty="0"/>
              <a:t> alternative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previše</a:t>
            </a:r>
            <a:r>
              <a:rPr lang="en-US" sz="2400" dirty="0"/>
              <a:t> </a:t>
            </a:r>
            <a:r>
              <a:rPr lang="en-US" sz="2400" dirty="0" err="1"/>
              <a:t>jednostavne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dosadne</a:t>
            </a:r>
            <a:r>
              <a:rPr lang="en-US" sz="240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2" t="16474" r="13252" b="7246"/>
          <a:stretch/>
        </p:blipFill>
        <p:spPr bwMode="auto">
          <a:xfrm>
            <a:off x="5486400" y="4343400"/>
            <a:ext cx="3072384" cy="217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6691" r="1866" b="3175"/>
          <a:stretch/>
        </p:blipFill>
        <p:spPr bwMode="auto">
          <a:xfrm>
            <a:off x="550333" y="3142996"/>
            <a:ext cx="44165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8886" y="5213552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" dirty="0"/>
              <a:t>4.46875</a:t>
            </a:r>
            <a:endParaRPr lang="en-US" sz="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5428996"/>
            <a:ext cx="152400" cy="28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000" y="5791200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" b="1" dirty="0"/>
              <a:t>Prosek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07259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</a:t>
            </a:r>
            <a:r>
              <a:rPr lang="en-US" sz="2000" dirty="0" err="1"/>
              <a:t>samo</a:t>
            </a:r>
            <a:r>
              <a:rPr lang="en-US" sz="2000" dirty="0"/>
              <a:t> 19% se </a:t>
            </a:r>
            <a:r>
              <a:rPr lang="en-US" sz="2000" dirty="0" err="1"/>
              <a:t>složilo</a:t>
            </a:r>
            <a:r>
              <a:rPr lang="en-US" sz="2000" dirty="0"/>
              <a:t> da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dugmići</a:t>
            </a:r>
            <a:r>
              <a:rPr lang="en-US" sz="2000" dirty="0"/>
              <a:t> </a:t>
            </a:r>
            <a:r>
              <a:rPr lang="en-US" sz="2000" dirty="0" err="1"/>
              <a:t>intuitivni</a:t>
            </a:r>
            <a:r>
              <a:rPr lang="en-US" sz="2000" dirty="0"/>
              <a:t> za </a:t>
            </a:r>
            <a:r>
              <a:rPr lang="en-US" sz="2000" dirty="0" err="1"/>
              <a:t>korišćenje</a:t>
            </a:r>
            <a:r>
              <a:rPr lang="en-US" sz="2000" dirty="0"/>
              <a:t>. 44%, </a:t>
            </a:r>
            <a:r>
              <a:rPr lang="en-US" sz="2000" dirty="0" err="1"/>
              <a:t>odnosno</a:t>
            </a:r>
            <a:r>
              <a:rPr lang="en-US" sz="2000" dirty="0"/>
              <a:t> </a:t>
            </a:r>
            <a:r>
              <a:rPr lang="en-US" sz="2000" dirty="0" err="1"/>
              <a:t>njih</a:t>
            </a:r>
            <a:r>
              <a:rPr lang="en-US" sz="2000" dirty="0"/>
              <a:t> </a:t>
            </a:r>
            <a:r>
              <a:rPr lang="en-US" sz="2000" dirty="0" err="1"/>
              <a:t>četrnaetoro</a:t>
            </a:r>
            <a:r>
              <a:rPr lang="en-US" sz="2000" dirty="0"/>
              <a:t> se </a:t>
            </a:r>
            <a:r>
              <a:rPr lang="en-US" sz="2000" dirty="0" err="1"/>
              <a:t>delimično</a:t>
            </a:r>
            <a:r>
              <a:rPr lang="en-US" sz="2000" dirty="0"/>
              <a:t> </a:t>
            </a:r>
            <a:r>
              <a:rPr lang="en-US" sz="2000" dirty="0" err="1"/>
              <a:t>slaže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8. </a:t>
            </a:r>
            <a:r>
              <a:rPr lang="en-US" sz="2400" dirty="0" err="1"/>
              <a:t>Imena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dugmića</a:t>
            </a:r>
            <a:r>
              <a:rPr lang="en-US" sz="2400" dirty="0"/>
              <a:t>, </a:t>
            </a:r>
            <a:r>
              <a:rPr lang="en-US" sz="2400" dirty="0" err="1"/>
              <a:t>posmatrajući</a:t>
            </a:r>
            <a:r>
              <a:rPr lang="en-US" sz="2400" dirty="0"/>
              <a:t> </a:t>
            </a:r>
            <a:r>
              <a:rPr lang="en-US" sz="2400" dirty="0" err="1"/>
              <a:t>obe</a:t>
            </a:r>
            <a:r>
              <a:rPr lang="en-US" sz="2400" dirty="0"/>
              <a:t> alternative </a:t>
            </a:r>
            <a:r>
              <a:rPr lang="en-US" sz="2400" dirty="0" err="1"/>
              <a:t>prikazane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sledećoj</a:t>
            </a:r>
            <a:r>
              <a:rPr lang="en-US" sz="2400" dirty="0"/>
              <a:t> </a:t>
            </a:r>
            <a:r>
              <a:rPr lang="en-US" sz="2400" dirty="0" err="1"/>
              <a:t>slici</a:t>
            </a:r>
            <a:r>
              <a:rPr lang="en-US" sz="2400" dirty="0"/>
              <a:t>, </a:t>
            </a:r>
            <a:r>
              <a:rPr lang="en-US" sz="2400" dirty="0" err="1"/>
              <a:t>jasno</a:t>
            </a:r>
            <a:r>
              <a:rPr lang="en-US" sz="2400" dirty="0"/>
              <a:t> </a:t>
            </a:r>
            <a:r>
              <a:rPr lang="en-US" sz="2400" dirty="0" err="1"/>
              <a:t>objašnjavaju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je </a:t>
            </a:r>
            <a:r>
              <a:rPr lang="en-US" sz="2400" dirty="0" err="1"/>
              <a:t>njihova</a:t>
            </a:r>
            <a:r>
              <a:rPr lang="en-US" sz="2400" dirty="0"/>
              <a:t> </a:t>
            </a:r>
            <a:r>
              <a:rPr lang="en-US" sz="2400" dirty="0" err="1"/>
              <a:t>svrha</a:t>
            </a:r>
            <a:r>
              <a:rPr lang="en-US" sz="240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5" t="21436" r="14650" b="4997"/>
          <a:stretch/>
        </p:blipFill>
        <p:spPr bwMode="auto">
          <a:xfrm>
            <a:off x="6096000" y="4569502"/>
            <a:ext cx="3048000" cy="228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8F085-7244-F84C-A391-4179FEA0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7" y="2613185"/>
            <a:ext cx="7298304" cy="1974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2696" y="5181600"/>
            <a:ext cx="478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Prose</a:t>
            </a:r>
            <a:r>
              <a:rPr lang="sr-Latn-RS" sz="1000" b="1" dirty="0"/>
              <a:t>čna ocena na skali je </a:t>
            </a:r>
            <a:r>
              <a:rPr lang="sr-Latn-RS" sz="1000" b="1" u="sng" dirty="0"/>
              <a:t>3.65625</a:t>
            </a:r>
            <a:r>
              <a:rPr lang="sr-Latn-RS" sz="1000" b="1" dirty="0"/>
              <a:t> što znači da su se učesnici najviše izjašnjavali </a:t>
            </a:r>
            <a:r>
              <a:rPr lang="sr-Latn-RS" sz="1000" b="1" u="sng" dirty="0"/>
              <a:t>da se slažu delimično ili skoro u potpunosti</a:t>
            </a:r>
            <a:r>
              <a:rPr lang="sr-Latn-RS" sz="1000" b="1" dirty="0"/>
              <a:t>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9669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06637"/>
            <a:ext cx="8229600" cy="4525963"/>
          </a:xfrm>
        </p:spPr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</a:t>
            </a:r>
            <a:r>
              <a:rPr lang="en-US" sz="2000" dirty="0" err="1"/>
              <a:t>čak</a:t>
            </a:r>
            <a:r>
              <a:rPr lang="en-US" sz="2000" dirty="0"/>
              <a:t> 16% </a:t>
            </a:r>
            <a:r>
              <a:rPr lang="en-US" sz="2000" dirty="0" err="1"/>
              <a:t>misli</a:t>
            </a:r>
            <a:r>
              <a:rPr lang="en-US" sz="2000" dirty="0"/>
              <a:t> da je </a:t>
            </a:r>
            <a:r>
              <a:rPr lang="en-US" sz="2000" dirty="0" err="1"/>
              <a:t>bolje</a:t>
            </a:r>
            <a:r>
              <a:rPr lang="en-US" sz="2000" dirty="0"/>
              <a:t> da </a:t>
            </a:r>
            <a:r>
              <a:rPr lang="en-US" sz="2000" dirty="0" err="1"/>
              <a:t>slika</a:t>
            </a:r>
            <a:r>
              <a:rPr lang="en-US" sz="2000" dirty="0"/>
              <a:t> </a:t>
            </a:r>
            <a:r>
              <a:rPr lang="en-US" sz="2000" dirty="0" err="1"/>
              <a:t>studenta</a:t>
            </a:r>
            <a:r>
              <a:rPr lang="en-US" sz="2000" dirty="0"/>
              <a:t> </a:t>
            </a:r>
            <a:r>
              <a:rPr lang="en-US" sz="2000" dirty="0" err="1"/>
              <a:t>stoji</a:t>
            </a:r>
            <a:r>
              <a:rPr lang="en-US" sz="2000" dirty="0"/>
              <a:t> </a:t>
            </a:r>
            <a:r>
              <a:rPr lang="en-US" sz="2000" dirty="0" err="1"/>
              <a:t>ispod</a:t>
            </a:r>
            <a:r>
              <a:rPr lang="en-US" sz="2000" dirty="0"/>
              <a:t> </a:t>
            </a:r>
            <a:r>
              <a:rPr lang="en-US" sz="2000" dirty="0" err="1"/>
              <a:t>odgovora</a:t>
            </a:r>
            <a:r>
              <a:rPr lang="en-US" sz="2000" dirty="0"/>
              <a:t>, </a:t>
            </a:r>
            <a:r>
              <a:rPr lang="en-US" sz="2000" dirty="0" err="1"/>
              <a:t>dok</a:t>
            </a:r>
            <a:r>
              <a:rPr lang="en-US" sz="2000" dirty="0"/>
              <a:t> 28% </a:t>
            </a:r>
            <a:r>
              <a:rPr lang="en-US" sz="2000" dirty="0" err="1"/>
              <a:t>misli</a:t>
            </a:r>
            <a:r>
              <a:rPr lang="en-US" sz="2000" dirty="0"/>
              <a:t> </a:t>
            </a:r>
            <a:r>
              <a:rPr lang="en-US" sz="2000" dirty="0" err="1"/>
              <a:t>suprotno</a:t>
            </a:r>
            <a:r>
              <a:rPr lang="en-US" sz="2000" dirty="0"/>
              <a:t>. </a:t>
            </a:r>
            <a:r>
              <a:rPr lang="en-US" sz="2000" dirty="0" err="1"/>
              <a:t>Takođe</a:t>
            </a:r>
            <a:r>
              <a:rPr lang="en-US" sz="2000" dirty="0"/>
              <a:t>, </a:t>
            </a:r>
            <a:r>
              <a:rPr lang="en-US" sz="2000" dirty="0" err="1"/>
              <a:t>bilo</a:t>
            </a:r>
            <a:r>
              <a:rPr lang="en-US" sz="2000" dirty="0"/>
              <a:t> je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odgovora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. </a:t>
            </a:r>
            <a:r>
              <a:rPr lang="en-US" sz="2000" dirty="0" err="1"/>
              <a:t>Dolazi</a:t>
            </a:r>
            <a:r>
              <a:rPr lang="en-US" sz="2000" dirty="0"/>
              <a:t> se do </a:t>
            </a:r>
            <a:r>
              <a:rPr lang="en-US" sz="2000" dirty="0" err="1"/>
              <a:t>zaključka</a:t>
            </a:r>
            <a:r>
              <a:rPr lang="en-US" sz="2000" dirty="0"/>
              <a:t> da </a:t>
            </a:r>
            <a:r>
              <a:rPr lang="en-US" sz="2000" dirty="0" err="1"/>
              <a:t>verovatno</a:t>
            </a:r>
            <a:r>
              <a:rPr lang="en-US" sz="2000" dirty="0"/>
              <a:t> </a:t>
            </a:r>
            <a:r>
              <a:rPr lang="en-US" sz="2000" dirty="0" err="1"/>
              <a:t>nijedno</a:t>
            </a:r>
            <a:r>
              <a:rPr lang="en-US" sz="2000" dirty="0"/>
              <a:t> </a:t>
            </a:r>
            <a:r>
              <a:rPr lang="en-US" sz="2000" dirty="0" err="1"/>
              <a:t>predloženo</a:t>
            </a:r>
            <a:r>
              <a:rPr lang="en-US" sz="2000" dirty="0"/>
              <a:t> </a:t>
            </a:r>
            <a:r>
              <a:rPr lang="en-US" sz="2000" dirty="0" err="1"/>
              <a:t>rešenje</a:t>
            </a:r>
            <a:r>
              <a:rPr lang="en-US" sz="2000" dirty="0"/>
              <a:t> ne </a:t>
            </a:r>
            <a:r>
              <a:rPr lang="en-US" sz="2000" dirty="0" err="1"/>
              <a:t>zadovoljava</a:t>
            </a:r>
            <a:r>
              <a:rPr lang="en-US" sz="2000" dirty="0"/>
              <a:t> </a:t>
            </a:r>
            <a:r>
              <a:rPr lang="en-US" sz="2000" dirty="0" err="1"/>
              <a:t>opšte</a:t>
            </a:r>
            <a:r>
              <a:rPr lang="en-US" sz="2000" dirty="0"/>
              <a:t> </a:t>
            </a:r>
            <a:r>
              <a:rPr lang="en-US" sz="2000" dirty="0" err="1"/>
              <a:t>doživljaje</a:t>
            </a:r>
            <a:r>
              <a:rPr lang="en-US" sz="2000" dirty="0"/>
              <a:t> </a:t>
            </a:r>
            <a:r>
              <a:rPr lang="en-US" sz="2000" dirty="0" err="1"/>
              <a:t>korisnika</a:t>
            </a:r>
            <a:r>
              <a:rPr lang="en-US" sz="2000" dirty="0"/>
              <a:t>, </a:t>
            </a:r>
            <a:r>
              <a:rPr lang="en-US" sz="2000" dirty="0" err="1"/>
              <a:t>te</a:t>
            </a:r>
            <a:r>
              <a:rPr lang="en-US" sz="2000" dirty="0"/>
              <a:t> je </a:t>
            </a:r>
            <a:r>
              <a:rPr lang="en-US" sz="2000" dirty="0" err="1"/>
              <a:t>potrebno</a:t>
            </a:r>
            <a:r>
              <a:rPr lang="en-US" sz="2000" dirty="0"/>
              <a:t> </a:t>
            </a:r>
            <a:r>
              <a:rPr lang="en-US" sz="2000" dirty="0" err="1"/>
              <a:t>smisliti</a:t>
            </a:r>
            <a:r>
              <a:rPr lang="en-US" sz="2000" dirty="0"/>
              <a:t> novo </a:t>
            </a:r>
            <a:r>
              <a:rPr lang="en-US" sz="2000" dirty="0" err="1"/>
              <a:t>rešenje</a:t>
            </a:r>
            <a:r>
              <a:rPr lang="en-US" sz="2000" dirty="0"/>
              <a:t> za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9. </a:t>
            </a:r>
            <a:r>
              <a:rPr lang="en-US" sz="2400" dirty="0" err="1"/>
              <a:t>Smatram</a:t>
            </a:r>
            <a:r>
              <a:rPr lang="en-US" sz="2400" dirty="0"/>
              <a:t> da je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alternativi</a:t>
            </a:r>
            <a:r>
              <a:rPr lang="en-US" sz="2400" dirty="0"/>
              <a:t> 2, u </a:t>
            </a:r>
            <a:r>
              <a:rPr lang="en-US" sz="2400" dirty="0" err="1"/>
              <a:t>okviru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je </a:t>
            </a:r>
            <a:r>
              <a:rPr lang="en-US" sz="2400" dirty="0" err="1"/>
              <a:t>moguće</a:t>
            </a:r>
            <a:r>
              <a:rPr lang="en-US" sz="2400" dirty="0"/>
              <a:t> </a:t>
            </a:r>
            <a:r>
              <a:rPr lang="en-US" sz="2400" dirty="0" err="1"/>
              <a:t>pratiti</a:t>
            </a:r>
            <a:r>
              <a:rPr lang="en-US" sz="2400" dirty="0"/>
              <a:t> </a:t>
            </a:r>
            <a:r>
              <a:rPr lang="en-US" sz="2400" dirty="0" err="1"/>
              <a:t>napredak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gde</a:t>
            </a:r>
            <a:r>
              <a:rPr lang="en-US" sz="2400" dirty="0"/>
              <a:t> student </a:t>
            </a:r>
            <a:r>
              <a:rPr lang="en-US" sz="2400" dirty="0" err="1"/>
              <a:t>prolazi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kurs</a:t>
            </a:r>
            <a:r>
              <a:rPr lang="en-US" sz="2400" dirty="0"/>
              <a:t>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interaktivni</a:t>
            </a:r>
            <a:r>
              <a:rPr lang="en-US" sz="2400" dirty="0"/>
              <a:t> </a:t>
            </a:r>
            <a:r>
              <a:rPr lang="en-US" sz="2400" dirty="0" err="1"/>
              <a:t>sadržaj</a:t>
            </a:r>
            <a:r>
              <a:rPr lang="en-US" sz="2400" dirty="0"/>
              <a:t>,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strani</a:t>
            </a:r>
            <a:r>
              <a:rPr lang="en-US" sz="2400" dirty="0"/>
              <a:t> Q&amp;A </a:t>
            </a:r>
            <a:r>
              <a:rPr lang="en-US" sz="2400" dirty="0" err="1"/>
              <a:t>bolje</a:t>
            </a:r>
            <a:r>
              <a:rPr lang="en-US" sz="2400" dirty="0"/>
              <a:t> da </a:t>
            </a:r>
            <a:r>
              <a:rPr lang="en-US" sz="2400" dirty="0" err="1"/>
              <a:t>ime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slika</a:t>
            </a:r>
            <a:r>
              <a:rPr lang="en-US" sz="2400" dirty="0"/>
              <a:t> </a:t>
            </a:r>
            <a:r>
              <a:rPr lang="en-US" sz="2400" dirty="0" err="1"/>
              <a:t>studenta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je </a:t>
            </a:r>
            <a:r>
              <a:rPr lang="en-US" sz="2400" dirty="0" err="1"/>
              <a:t>napisao</a:t>
            </a:r>
            <a:r>
              <a:rPr lang="en-US" sz="2400" dirty="0"/>
              <a:t> </a:t>
            </a:r>
            <a:r>
              <a:rPr lang="en-US" sz="2400" dirty="0" err="1"/>
              <a:t>odgovor</a:t>
            </a:r>
            <a:r>
              <a:rPr lang="en-US" sz="2400" dirty="0"/>
              <a:t> </a:t>
            </a:r>
            <a:r>
              <a:rPr lang="en-US" sz="2400" dirty="0" err="1"/>
              <a:t>stoji</a:t>
            </a:r>
            <a:r>
              <a:rPr lang="en-US" sz="2400" dirty="0"/>
              <a:t> </a:t>
            </a:r>
            <a:r>
              <a:rPr lang="en-US" sz="2400" dirty="0" err="1"/>
              <a:t>ispod</a:t>
            </a:r>
            <a:r>
              <a:rPr lang="en-US" sz="2400" dirty="0"/>
              <a:t> </a:t>
            </a:r>
            <a:r>
              <a:rPr lang="en-US" sz="2400" dirty="0" err="1"/>
              <a:t>odgovora</a:t>
            </a:r>
            <a:r>
              <a:rPr lang="en-US" sz="240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3" t="27218" r="13251" b="4997"/>
          <a:stretch/>
        </p:blipFill>
        <p:spPr bwMode="auto">
          <a:xfrm>
            <a:off x="5105400" y="4007268"/>
            <a:ext cx="3922776" cy="272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136582"/>
            <a:ext cx="478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Prose</a:t>
            </a:r>
            <a:r>
              <a:rPr lang="sr-Latn-RS" sz="1000" b="1" dirty="0"/>
              <a:t>čna ocena na skali je </a:t>
            </a:r>
            <a:r>
              <a:rPr lang="sr-Latn-RS" sz="1000" b="1" u="sng" dirty="0"/>
              <a:t>3.46875</a:t>
            </a:r>
            <a:r>
              <a:rPr lang="sr-Latn-RS" sz="1000" b="1" dirty="0"/>
              <a:t> što znači da su se učesnici najviše izjašnjavali </a:t>
            </a:r>
            <a:r>
              <a:rPr lang="sr-Latn-RS" sz="1000" b="1" u="sng" dirty="0"/>
              <a:t>da se slažu delimično sa tvrdnjom</a:t>
            </a:r>
            <a:r>
              <a:rPr lang="sr-Latn-RS" sz="1000" b="1" dirty="0"/>
              <a:t>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8697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2332037"/>
            <a:ext cx="8229600" cy="4525963"/>
          </a:xfrm>
        </p:spPr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ponuđenim</a:t>
            </a:r>
            <a:r>
              <a:rPr lang="en-US" sz="2000" dirty="0"/>
              <a:t> </a:t>
            </a:r>
            <a:r>
              <a:rPr lang="en-US" sz="2000" dirty="0" err="1"/>
              <a:t>odgovorima</a:t>
            </a:r>
            <a:r>
              <a:rPr lang="en-US" sz="2000" dirty="0"/>
              <a:t> </a:t>
            </a:r>
            <a:r>
              <a:rPr lang="en-US" sz="2000" i="1" dirty="0"/>
              <a:t>ne </a:t>
            </a:r>
            <a:r>
              <a:rPr lang="en-US" sz="2000" i="1" dirty="0" err="1"/>
              <a:t>slažem</a:t>
            </a:r>
            <a:r>
              <a:rPr lang="en-US" sz="2000" i="1" dirty="0"/>
              <a:t> se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i="1" dirty="0" err="1"/>
              <a:t>slažem</a:t>
            </a:r>
            <a:r>
              <a:rPr lang="en-US" sz="2000" i="1" dirty="0"/>
              <a:t> se u </a:t>
            </a:r>
            <a:r>
              <a:rPr lang="en-US" sz="2000" i="1" dirty="0" err="1"/>
              <a:t>potpunosti</a:t>
            </a:r>
            <a:r>
              <a:rPr lang="en-US" sz="2000" dirty="0"/>
              <a:t>, </a:t>
            </a:r>
            <a:r>
              <a:rPr lang="en-US" sz="2000" dirty="0" err="1"/>
              <a:t>datih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skali</a:t>
            </a:r>
            <a:r>
              <a:rPr lang="en-US" sz="2000" dirty="0"/>
              <a:t>, </a:t>
            </a:r>
            <a:r>
              <a:rPr lang="en-US" sz="2000" dirty="0" err="1"/>
              <a:t>dobija</a:t>
            </a:r>
            <a:r>
              <a:rPr lang="en-US" sz="2000" dirty="0"/>
              <a:t> se </a:t>
            </a:r>
            <a:r>
              <a:rPr lang="en-US" sz="2000" dirty="0" err="1"/>
              <a:t>uvid</a:t>
            </a:r>
            <a:r>
              <a:rPr lang="en-US" sz="2000" dirty="0"/>
              <a:t> u to da </a:t>
            </a:r>
            <a:r>
              <a:rPr lang="en-US" sz="2000" dirty="0" err="1"/>
              <a:t>alternativa</a:t>
            </a:r>
            <a:r>
              <a:rPr lang="en-US" sz="2000" dirty="0"/>
              <a:t> </a:t>
            </a:r>
            <a:r>
              <a:rPr lang="en-US" sz="2000" dirty="0" err="1"/>
              <a:t>dva</a:t>
            </a:r>
            <a:r>
              <a:rPr lang="en-US" sz="2000" dirty="0"/>
              <a:t> </a:t>
            </a:r>
            <a:r>
              <a:rPr lang="en-US" sz="2000" dirty="0" err="1"/>
              <a:t>nema</a:t>
            </a:r>
            <a:r>
              <a:rPr lang="en-US" sz="2000" dirty="0"/>
              <a:t> </a:t>
            </a:r>
            <a:r>
              <a:rPr lang="en-US" sz="2000" dirty="0" err="1"/>
              <a:t>potpuno</a:t>
            </a:r>
            <a:r>
              <a:rPr lang="en-US" sz="2000" dirty="0"/>
              <a:t> </a:t>
            </a:r>
            <a:r>
              <a:rPr lang="en-US" sz="2000" dirty="0" err="1"/>
              <a:t>intuitivni</a:t>
            </a:r>
            <a:r>
              <a:rPr lang="en-US" sz="2000" dirty="0"/>
              <a:t> </a:t>
            </a:r>
            <a:r>
              <a:rPr lang="en-US" sz="2000" dirty="0" err="1"/>
              <a:t>sadržaj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što</a:t>
            </a:r>
            <a:r>
              <a:rPr lang="en-US" sz="2000" dirty="0"/>
              <a:t> se </a:t>
            </a:r>
            <a:r>
              <a:rPr lang="en-US" sz="2000" dirty="0" err="1"/>
              <a:t>smatralo</a:t>
            </a:r>
            <a:r>
              <a:rPr lang="en-US" sz="2000" dirty="0"/>
              <a:t> </a:t>
            </a:r>
            <a:r>
              <a:rPr lang="en-US" sz="2000" dirty="0" err="1"/>
              <a:t>pri</a:t>
            </a:r>
            <a:r>
              <a:rPr lang="en-US" sz="2000" dirty="0"/>
              <a:t> </a:t>
            </a:r>
            <a:r>
              <a:rPr lang="en-US" sz="2000" dirty="0" err="1"/>
              <a:t>uspostavljanju</a:t>
            </a:r>
            <a:r>
              <a:rPr lang="en-US" sz="2000" dirty="0"/>
              <a:t> </a:t>
            </a:r>
            <a:r>
              <a:rPr lang="en-US" sz="2000" dirty="0" err="1"/>
              <a:t>rešenja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10. </a:t>
            </a:r>
            <a:r>
              <a:rPr lang="en-US" sz="2400" dirty="0" err="1"/>
              <a:t>Alternativa</a:t>
            </a:r>
            <a:r>
              <a:rPr lang="en-US" sz="2400" dirty="0"/>
              <a:t> 1 se </a:t>
            </a:r>
            <a:r>
              <a:rPr lang="en-US" sz="2400" dirty="0" err="1"/>
              <a:t>nalazi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leve</a:t>
            </a:r>
            <a:r>
              <a:rPr lang="en-US" sz="2400" dirty="0"/>
              <a:t> </a:t>
            </a:r>
            <a:r>
              <a:rPr lang="en-US" sz="2400" dirty="0" err="1"/>
              <a:t>strane</a:t>
            </a:r>
            <a:r>
              <a:rPr lang="en-US" sz="2400" dirty="0"/>
              <a:t>, </a:t>
            </a:r>
            <a:r>
              <a:rPr lang="en-US" sz="2400" dirty="0" err="1"/>
              <a:t>alternativa</a:t>
            </a:r>
            <a:r>
              <a:rPr lang="en-US" sz="2400" dirty="0"/>
              <a:t> 2 se </a:t>
            </a:r>
            <a:r>
              <a:rPr lang="en-US" sz="2400" dirty="0" err="1"/>
              <a:t>nalazi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desne</a:t>
            </a:r>
            <a:r>
              <a:rPr lang="en-US" sz="2400" dirty="0"/>
              <a:t> </a:t>
            </a:r>
            <a:r>
              <a:rPr lang="en-US" sz="2400" dirty="0" err="1"/>
              <a:t>strane</a:t>
            </a:r>
            <a:r>
              <a:rPr lang="en-US" sz="2400" dirty="0"/>
              <a:t>. </a:t>
            </a:r>
            <a:r>
              <a:rPr lang="en-US" sz="2400" dirty="0" err="1"/>
              <a:t>Posmatrajući</a:t>
            </a:r>
            <a:r>
              <a:rPr lang="en-US" sz="2400" dirty="0"/>
              <a:t> </a:t>
            </a:r>
            <a:r>
              <a:rPr lang="en-US" sz="2400" dirty="0" err="1"/>
              <a:t>priloženu</a:t>
            </a:r>
            <a:r>
              <a:rPr lang="en-US" sz="2400" dirty="0"/>
              <a:t> </a:t>
            </a:r>
            <a:r>
              <a:rPr lang="en-US" sz="2400" dirty="0" err="1"/>
              <a:t>sliku</a:t>
            </a:r>
            <a:r>
              <a:rPr lang="en-US" sz="2400" dirty="0"/>
              <a:t>, </a:t>
            </a:r>
            <a:r>
              <a:rPr lang="en-US" sz="2400" dirty="0" err="1"/>
              <a:t>smatram</a:t>
            </a:r>
            <a:r>
              <a:rPr lang="en-US" sz="2400" dirty="0"/>
              <a:t> da je </a:t>
            </a:r>
            <a:r>
              <a:rPr lang="en-US" sz="2400" dirty="0" err="1"/>
              <a:t>raspored</a:t>
            </a:r>
            <a:r>
              <a:rPr lang="en-US" sz="2400" dirty="0"/>
              <a:t> </a:t>
            </a:r>
            <a:r>
              <a:rPr lang="en-US" sz="2400" dirty="0" err="1"/>
              <a:t>elemenata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alternativi</a:t>
            </a:r>
            <a:r>
              <a:rPr lang="en-US" sz="2400" dirty="0"/>
              <a:t> 2 </a:t>
            </a:r>
            <a:r>
              <a:rPr lang="en-US" sz="2400" dirty="0" err="1"/>
              <a:t>lakši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korišćenje</a:t>
            </a:r>
            <a:r>
              <a:rPr lang="en-US" sz="2400" dirty="0"/>
              <a:t> </a:t>
            </a:r>
            <a:r>
              <a:rPr lang="en-US" sz="2400" dirty="0" err="1"/>
              <a:t>nego</a:t>
            </a:r>
            <a:r>
              <a:rPr lang="en-US" sz="2400" dirty="0"/>
              <a:t> </a:t>
            </a:r>
            <a:r>
              <a:rPr lang="en-US" sz="2400" dirty="0" err="1"/>
              <a:t>raspored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alternativi</a:t>
            </a:r>
            <a:r>
              <a:rPr lang="en-US" sz="2400" dirty="0"/>
              <a:t> 1.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5" t="28152" r="11653" b="5311"/>
          <a:stretch/>
        </p:blipFill>
        <p:spPr bwMode="auto">
          <a:xfrm>
            <a:off x="4724400" y="4009846"/>
            <a:ext cx="4279392" cy="27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981545"/>
            <a:ext cx="478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Prose</a:t>
            </a:r>
            <a:r>
              <a:rPr lang="sr-Latn-RS" sz="1000" b="1" dirty="0"/>
              <a:t>čna ocena na skali je </a:t>
            </a:r>
            <a:r>
              <a:rPr lang="sr-Latn-RS" sz="1000" b="1" u="sng" dirty="0"/>
              <a:t>3.5625</a:t>
            </a:r>
            <a:r>
              <a:rPr lang="sr-Latn-RS" sz="1000" b="1" dirty="0"/>
              <a:t> što znači da su se učesnici najviše izjašnjavali </a:t>
            </a:r>
            <a:r>
              <a:rPr lang="sr-Latn-RS" sz="1000" b="1" u="sng" dirty="0"/>
              <a:t>da se slažu delimično sa tvrdnjom ili skoro u potpunosti</a:t>
            </a:r>
            <a:r>
              <a:rPr lang="sr-Latn-RS" sz="1000" b="1" dirty="0"/>
              <a:t>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1340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144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dobijenih</a:t>
            </a:r>
            <a:r>
              <a:rPr lang="en-US" sz="2000" dirty="0"/>
              <a:t> </a:t>
            </a:r>
            <a:r>
              <a:rPr lang="en-US" sz="2000" dirty="0" err="1"/>
              <a:t>odgovora</a:t>
            </a:r>
            <a:r>
              <a:rPr lang="en-US" sz="2000" dirty="0"/>
              <a:t>, </a:t>
            </a:r>
            <a:r>
              <a:rPr lang="en-US" sz="2000" dirty="0" err="1"/>
              <a:t>smatra</a:t>
            </a:r>
            <a:r>
              <a:rPr lang="en-US" sz="2000" dirty="0"/>
              <a:t> se da </a:t>
            </a:r>
            <a:r>
              <a:rPr lang="en-US" sz="2000" dirty="0" err="1"/>
              <a:t>interaktivni</a:t>
            </a:r>
            <a:r>
              <a:rPr lang="en-US" sz="2000" dirty="0"/>
              <a:t> </a:t>
            </a:r>
            <a:r>
              <a:rPr lang="en-US" sz="2000" dirty="0" err="1"/>
              <a:t>sadržaj</a:t>
            </a:r>
            <a:r>
              <a:rPr lang="en-US" sz="2000" dirty="0"/>
              <a:t> ne </a:t>
            </a:r>
            <a:r>
              <a:rPr lang="en-US" sz="2000" dirty="0" err="1"/>
              <a:t>znači</a:t>
            </a:r>
            <a:r>
              <a:rPr lang="en-US" sz="2000" dirty="0"/>
              <a:t> </a:t>
            </a:r>
            <a:r>
              <a:rPr lang="en-US" sz="2000" dirty="0" err="1"/>
              <a:t>nužno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uspešno</a:t>
            </a:r>
            <a:r>
              <a:rPr lang="en-US" sz="2000" dirty="0"/>
              <a:t> </a:t>
            </a:r>
            <a:r>
              <a:rPr lang="en-US" sz="2000" dirty="0" err="1"/>
              <a:t>prelaženje</a:t>
            </a:r>
            <a:r>
              <a:rPr lang="en-US" sz="2000" dirty="0"/>
              <a:t> </a:t>
            </a:r>
            <a:r>
              <a:rPr lang="en-US" sz="2000" dirty="0" err="1"/>
              <a:t>gradiva</a:t>
            </a:r>
            <a:r>
              <a:rPr lang="en-US" sz="2000" dirty="0"/>
              <a:t>, </a:t>
            </a:r>
            <a:r>
              <a:rPr lang="en-US" sz="2000" dirty="0" err="1"/>
              <a:t>uzimajući</a:t>
            </a:r>
            <a:r>
              <a:rPr lang="en-US" sz="2000" dirty="0"/>
              <a:t> u </a:t>
            </a:r>
            <a:r>
              <a:rPr lang="en-US" sz="2000" dirty="0" err="1"/>
              <a:t>obzir</a:t>
            </a:r>
            <a:r>
              <a:rPr lang="en-US" sz="2000" dirty="0"/>
              <a:t> </a:t>
            </a:r>
            <a:r>
              <a:rPr lang="en-US" sz="2000" dirty="0" err="1"/>
              <a:t>različitost</a:t>
            </a:r>
            <a:r>
              <a:rPr lang="en-US" sz="2000" dirty="0"/>
              <a:t> </a:t>
            </a:r>
            <a:r>
              <a:rPr lang="en-US" sz="2000" dirty="0" err="1"/>
              <a:t>odgovora</a:t>
            </a:r>
            <a:r>
              <a:rPr lang="en-US" sz="2000" dirty="0"/>
              <a:t> </a:t>
            </a:r>
            <a:r>
              <a:rPr lang="en-US" sz="2000" dirty="0" err="1"/>
              <a:t>ispitanika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11. </a:t>
            </a:r>
            <a:r>
              <a:rPr lang="en-US" sz="2400" dirty="0" err="1"/>
              <a:t>Smatram</a:t>
            </a:r>
            <a:r>
              <a:rPr lang="en-US" sz="2400" dirty="0"/>
              <a:t> da </a:t>
            </a:r>
            <a:r>
              <a:rPr lang="en-US" sz="2400" dirty="0" err="1"/>
              <a:t>bih</a:t>
            </a:r>
            <a:r>
              <a:rPr lang="en-US" sz="2400" dirty="0"/>
              <a:t> </a:t>
            </a:r>
            <a:r>
              <a:rPr lang="en-US" sz="2400" dirty="0" err="1"/>
              <a:t>bolje</a:t>
            </a:r>
            <a:r>
              <a:rPr lang="en-US" sz="2400" dirty="0"/>
              <a:t> </a:t>
            </a:r>
            <a:r>
              <a:rPr lang="en-US" sz="2400" dirty="0" err="1"/>
              <a:t>rezultate</a:t>
            </a:r>
            <a:r>
              <a:rPr lang="en-US" sz="2400" dirty="0"/>
              <a:t> </a:t>
            </a:r>
            <a:r>
              <a:rPr lang="en-US" sz="2400" dirty="0" err="1"/>
              <a:t>postigao</a:t>
            </a:r>
            <a:r>
              <a:rPr lang="en-US" sz="2400" dirty="0"/>
              <a:t>/la </a:t>
            </a:r>
            <a:r>
              <a:rPr lang="en-US" sz="2400" dirty="0" err="1"/>
              <a:t>koristeći</a:t>
            </a:r>
            <a:r>
              <a:rPr lang="en-US" sz="2400" dirty="0"/>
              <a:t> </a:t>
            </a:r>
            <a:r>
              <a:rPr lang="en-US" sz="2400" dirty="0" err="1"/>
              <a:t>alternativu</a:t>
            </a:r>
            <a:r>
              <a:rPr lang="en-US" sz="2400" dirty="0"/>
              <a:t> 2 pre </a:t>
            </a:r>
            <a:r>
              <a:rPr lang="en-US" sz="2400" dirty="0" err="1"/>
              <a:t>nego</a:t>
            </a:r>
            <a:r>
              <a:rPr lang="en-US" sz="2400" dirty="0"/>
              <a:t> </a:t>
            </a:r>
            <a:r>
              <a:rPr lang="en-US" sz="2400" dirty="0" err="1"/>
              <a:t>koristeći</a:t>
            </a:r>
            <a:r>
              <a:rPr lang="en-US" sz="2400" dirty="0"/>
              <a:t> </a:t>
            </a:r>
            <a:r>
              <a:rPr lang="en-US" sz="2400" dirty="0" err="1"/>
              <a:t>alteranativu</a:t>
            </a:r>
            <a:r>
              <a:rPr lang="en-US" sz="2400" dirty="0"/>
              <a:t> 1, </a:t>
            </a:r>
            <a:r>
              <a:rPr lang="en-US" sz="2400" dirty="0" err="1"/>
              <a:t>uzimajući</a:t>
            </a:r>
            <a:r>
              <a:rPr lang="en-US" sz="2400" dirty="0"/>
              <a:t> u </a:t>
            </a:r>
            <a:r>
              <a:rPr lang="en-US" sz="2400" dirty="0" err="1"/>
              <a:t>obzir</a:t>
            </a:r>
            <a:r>
              <a:rPr lang="en-US" sz="2400" dirty="0"/>
              <a:t> </a:t>
            </a:r>
            <a:r>
              <a:rPr lang="en-US" sz="2400" dirty="0" err="1"/>
              <a:t>objašnjenje</a:t>
            </a:r>
            <a:r>
              <a:rPr lang="en-US" sz="2400" dirty="0"/>
              <a:t> </a:t>
            </a:r>
            <a:r>
              <a:rPr lang="en-US" sz="2400" dirty="0" err="1"/>
              <a:t>dato</a:t>
            </a:r>
            <a:r>
              <a:rPr lang="en-US" sz="2400" dirty="0"/>
              <a:t> u </a:t>
            </a:r>
            <a:r>
              <a:rPr lang="en-US" sz="2400" dirty="0" err="1"/>
              <a:t>pitanju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6 (u </a:t>
            </a:r>
            <a:r>
              <a:rPr lang="en-US" sz="2400" dirty="0" err="1"/>
              <a:t>alternativi</a:t>
            </a:r>
            <a:r>
              <a:rPr lang="en-US" sz="2400" dirty="0"/>
              <a:t> 2 je </a:t>
            </a:r>
            <a:r>
              <a:rPr lang="en-US" sz="2400" dirty="0" err="1"/>
              <a:t>omogućeno</a:t>
            </a:r>
            <a:r>
              <a:rPr lang="en-US" sz="2400" dirty="0"/>
              <a:t> </a:t>
            </a:r>
            <a:r>
              <a:rPr lang="en-US" sz="2400" dirty="0" err="1"/>
              <a:t>prelaženje</a:t>
            </a:r>
            <a:r>
              <a:rPr lang="en-US" sz="2400" dirty="0"/>
              <a:t> </a:t>
            </a:r>
            <a:r>
              <a:rPr lang="en-US" sz="2400" dirty="0" err="1"/>
              <a:t>kursa</a:t>
            </a:r>
            <a:r>
              <a:rPr lang="en-US" sz="2400" dirty="0"/>
              <a:t>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interaktivni</a:t>
            </a:r>
            <a:r>
              <a:rPr lang="en-US" sz="2400" dirty="0"/>
              <a:t> </a:t>
            </a:r>
            <a:r>
              <a:rPr lang="en-US" sz="2400" dirty="0" err="1"/>
              <a:t>sadržaj</a:t>
            </a:r>
            <a:r>
              <a:rPr lang="en-US" sz="2400" dirty="0"/>
              <a:t>) 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2" t="25776" r="12253" b="5295"/>
          <a:stretch/>
        </p:blipFill>
        <p:spPr bwMode="auto">
          <a:xfrm>
            <a:off x="390144" y="3465465"/>
            <a:ext cx="3200400" cy="22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" t="27862" r="2665" b="3391"/>
          <a:stretch/>
        </p:blipFill>
        <p:spPr bwMode="auto">
          <a:xfrm>
            <a:off x="3894350" y="4191000"/>
            <a:ext cx="4691527" cy="210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6265020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800" b="1" dirty="0"/>
              <a:t>prosek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0697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01837"/>
            <a:ext cx="8229600" cy="4525963"/>
          </a:xfrm>
        </p:spPr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53% </a:t>
            </a:r>
            <a:r>
              <a:rPr lang="en-US" sz="2000" dirty="0" err="1"/>
              <a:t>smatra</a:t>
            </a:r>
            <a:r>
              <a:rPr lang="en-US" sz="2000" dirty="0"/>
              <a:t> da je </a:t>
            </a:r>
            <a:r>
              <a:rPr lang="en-US" sz="2000" dirty="0" err="1"/>
              <a:t>korisno</a:t>
            </a:r>
            <a:r>
              <a:rPr lang="en-US" sz="2000" dirty="0"/>
              <a:t> </a:t>
            </a:r>
            <a:r>
              <a:rPr lang="en-US" sz="2000" dirty="0" err="1"/>
              <a:t>imati</a:t>
            </a:r>
            <a:r>
              <a:rPr lang="en-US" sz="2000" dirty="0"/>
              <a:t> </a:t>
            </a:r>
            <a:r>
              <a:rPr lang="en-US" sz="2000" dirty="0" err="1"/>
              <a:t>mogućnost</a:t>
            </a:r>
            <a:r>
              <a:rPr lang="en-US" sz="2000" dirty="0"/>
              <a:t> </a:t>
            </a:r>
            <a:r>
              <a:rPr lang="en-US" sz="2000" dirty="0" err="1"/>
              <a:t>komunikacije</a:t>
            </a:r>
            <a:r>
              <a:rPr lang="en-US" sz="2000" dirty="0"/>
              <a:t> u </a:t>
            </a:r>
            <a:r>
              <a:rPr lang="en-US" sz="2000" dirty="0" err="1"/>
              <a:t>okviru</a:t>
            </a:r>
            <a:r>
              <a:rPr lang="en-US" sz="2000" dirty="0"/>
              <a:t> </a:t>
            </a:r>
            <a:r>
              <a:rPr lang="en-US" sz="2000" dirty="0" err="1"/>
              <a:t>platforme</a:t>
            </a:r>
            <a:r>
              <a:rPr lang="en-US" sz="2000" dirty="0"/>
              <a:t>, </a:t>
            </a:r>
            <a:r>
              <a:rPr lang="en-US" sz="2000" dirty="0" err="1"/>
              <a:t>dok</a:t>
            </a:r>
            <a:r>
              <a:rPr lang="en-US" sz="2000" dirty="0"/>
              <a:t> 1% </a:t>
            </a:r>
            <a:r>
              <a:rPr lang="en-US" sz="2000" dirty="0" err="1"/>
              <a:t>smatra</a:t>
            </a:r>
            <a:r>
              <a:rPr lang="en-US" sz="2000" dirty="0"/>
              <a:t> da </a:t>
            </a:r>
            <a:r>
              <a:rPr lang="en-US" sz="2000" dirty="0" err="1"/>
              <a:t>možda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potrebno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12. </a:t>
            </a:r>
            <a:r>
              <a:rPr lang="en-US" sz="2400" dirty="0" err="1"/>
              <a:t>Smatram</a:t>
            </a:r>
            <a:r>
              <a:rPr lang="en-US" sz="2400" dirty="0"/>
              <a:t> da je </a:t>
            </a:r>
            <a:r>
              <a:rPr lang="en-US" sz="2400" dirty="0" err="1"/>
              <a:t>korisno</a:t>
            </a:r>
            <a:r>
              <a:rPr lang="en-US" sz="2400" dirty="0"/>
              <a:t> </a:t>
            </a:r>
            <a:r>
              <a:rPr lang="en-US" sz="2400" dirty="0" err="1"/>
              <a:t>imati</a:t>
            </a:r>
            <a:r>
              <a:rPr lang="en-US" sz="2400" dirty="0"/>
              <a:t> </a:t>
            </a:r>
            <a:r>
              <a:rPr lang="en-US" sz="2400" dirty="0" err="1"/>
              <a:t>mogućnost</a:t>
            </a:r>
            <a:r>
              <a:rPr lang="en-US" sz="2400" dirty="0"/>
              <a:t> </a:t>
            </a:r>
            <a:r>
              <a:rPr lang="en-US" sz="2400" dirty="0" err="1"/>
              <a:t>komunikacije</a:t>
            </a:r>
            <a:r>
              <a:rPr lang="en-US" sz="2400" dirty="0"/>
              <a:t> u </a:t>
            </a:r>
            <a:r>
              <a:rPr lang="en-US" sz="2400" dirty="0" err="1"/>
              <a:t>okviru</a:t>
            </a:r>
            <a:r>
              <a:rPr lang="en-US" sz="2400" dirty="0"/>
              <a:t> </a:t>
            </a:r>
            <a:r>
              <a:rPr lang="en-US" sz="2400" dirty="0" err="1"/>
              <a:t>platforme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alternativi</a:t>
            </a:r>
            <a:r>
              <a:rPr lang="en-US" sz="2400" dirty="0"/>
              <a:t> 2.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7" t="16213" r="12452" b="5593"/>
          <a:stretch/>
        </p:blipFill>
        <p:spPr bwMode="auto">
          <a:xfrm>
            <a:off x="4572000" y="3521055"/>
            <a:ext cx="4118876" cy="310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4550844"/>
            <a:ext cx="478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Prose</a:t>
            </a:r>
            <a:r>
              <a:rPr lang="sr-Latn-RS" sz="1000" b="1" dirty="0"/>
              <a:t>čna ocena na skali je </a:t>
            </a:r>
            <a:r>
              <a:rPr lang="sr-Latn-RS" sz="1000" b="1" u="sng" dirty="0"/>
              <a:t>4.3125</a:t>
            </a:r>
            <a:r>
              <a:rPr lang="sr-Latn-RS" sz="1000" b="1" dirty="0"/>
              <a:t> što znači da su se učesnici najviše izjašnjavali </a:t>
            </a:r>
            <a:r>
              <a:rPr lang="sr-Latn-RS" sz="1000" b="1" u="sng" dirty="0"/>
              <a:t>da se slažu skoro u potpunosti sa tvrdnjom</a:t>
            </a:r>
            <a:r>
              <a:rPr lang="sr-Latn-RS" sz="1000" b="1" dirty="0"/>
              <a:t>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199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99418"/>
            <a:ext cx="8229600" cy="4525963"/>
          </a:xfrm>
        </p:spPr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datog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, </a:t>
            </a:r>
            <a:r>
              <a:rPr lang="en-US" sz="2000" dirty="0" err="1"/>
              <a:t>dvadeset</a:t>
            </a:r>
            <a:r>
              <a:rPr lang="en-US" sz="2000" dirty="0"/>
              <a:t> </a:t>
            </a:r>
            <a:r>
              <a:rPr lang="en-US" sz="2000" dirty="0" err="1"/>
              <a:t>ispitanika</a:t>
            </a:r>
            <a:r>
              <a:rPr lang="en-US" sz="2000" dirty="0"/>
              <a:t>, </a:t>
            </a:r>
            <a:r>
              <a:rPr lang="en-US" sz="2000" dirty="0" err="1"/>
              <a:t>odnosno</a:t>
            </a:r>
            <a:r>
              <a:rPr lang="en-US" sz="2000" dirty="0"/>
              <a:t> 63% </a:t>
            </a:r>
            <a:r>
              <a:rPr lang="en-US" sz="2000" dirty="0" err="1"/>
              <a:t>smatra</a:t>
            </a:r>
            <a:r>
              <a:rPr lang="en-US" sz="2000" dirty="0"/>
              <a:t> da je </a:t>
            </a:r>
            <a:r>
              <a:rPr lang="en-US" sz="2000" dirty="0" err="1"/>
              <a:t>poželjno</a:t>
            </a:r>
            <a:r>
              <a:rPr lang="en-US" sz="2000" dirty="0"/>
              <a:t> </a:t>
            </a:r>
            <a:r>
              <a:rPr lang="en-US" sz="2000" dirty="0" err="1"/>
              <a:t>imati</a:t>
            </a:r>
            <a:r>
              <a:rPr lang="en-US" sz="2000" dirty="0"/>
              <a:t> </a:t>
            </a:r>
            <a:r>
              <a:rPr lang="en-US" sz="2000" dirty="0" err="1"/>
              <a:t>mogućnost</a:t>
            </a:r>
            <a:r>
              <a:rPr lang="en-US" sz="2000" dirty="0"/>
              <a:t> </a:t>
            </a:r>
            <a:r>
              <a:rPr lang="en-US" sz="2000" dirty="0" err="1"/>
              <a:t>praćenja</a:t>
            </a:r>
            <a:r>
              <a:rPr lang="en-US" sz="2000" dirty="0"/>
              <a:t> </a:t>
            </a:r>
            <a:r>
              <a:rPr lang="en-US" sz="2000" dirty="0" err="1"/>
              <a:t>napretka</a:t>
            </a:r>
            <a:r>
              <a:rPr lang="en-US" sz="2000" dirty="0"/>
              <a:t>, </a:t>
            </a:r>
            <a:r>
              <a:rPr lang="en-US" sz="2000" dirty="0" err="1"/>
              <a:t>što</a:t>
            </a:r>
            <a:r>
              <a:rPr lang="en-US" sz="2000" dirty="0"/>
              <a:t> </a:t>
            </a:r>
            <a:r>
              <a:rPr lang="en-US" sz="2000" dirty="0" err="1"/>
              <a:t>omogućava</a:t>
            </a:r>
            <a:r>
              <a:rPr lang="en-US" sz="2000" dirty="0"/>
              <a:t> </a:t>
            </a:r>
            <a:r>
              <a:rPr lang="en-US" sz="2000" dirty="0" err="1"/>
              <a:t>konstantan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predaniji</a:t>
            </a:r>
            <a:r>
              <a:rPr lang="en-US" sz="2000" dirty="0"/>
              <a:t> rad, </a:t>
            </a:r>
            <a:r>
              <a:rPr lang="en-US" sz="2000" dirty="0" err="1"/>
              <a:t>zbog</a:t>
            </a:r>
            <a:r>
              <a:rPr lang="en-US" sz="2000" dirty="0"/>
              <a:t> </a:t>
            </a:r>
            <a:r>
              <a:rPr lang="en-US" sz="2000" dirty="0" err="1"/>
              <a:t>psihološkog</a:t>
            </a:r>
            <a:r>
              <a:rPr lang="en-US" sz="2000" dirty="0"/>
              <a:t> momenta. </a:t>
            </a:r>
            <a:r>
              <a:rPr lang="en-US" sz="2000" dirty="0" err="1"/>
              <a:t>Odnosno</a:t>
            </a:r>
            <a:r>
              <a:rPr lang="en-US" sz="2000" dirty="0"/>
              <a:t>, </a:t>
            </a:r>
            <a:r>
              <a:rPr lang="en-US" sz="2000" dirty="0" err="1"/>
              <a:t>uvid</a:t>
            </a:r>
            <a:r>
              <a:rPr lang="en-US" sz="2000" dirty="0"/>
              <a:t> u </a:t>
            </a:r>
            <a:r>
              <a:rPr lang="en-US" sz="2000" dirty="0" err="1"/>
              <a:t>napredak</a:t>
            </a:r>
            <a:r>
              <a:rPr lang="en-US" sz="2000" dirty="0"/>
              <a:t> </a:t>
            </a:r>
            <a:r>
              <a:rPr lang="en-US" sz="2000" dirty="0" err="1"/>
              <a:t>dokazano</a:t>
            </a:r>
            <a:r>
              <a:rPr lang="en-US" sz="2000" dirty="0"/>
              <a:t> </a:t>
            </a:r>
            <a:r>
              <a:rPr lang="en-US" sz="2000" dirty="0" err="1"/>
              <a:t>podstiče</a:t>
            </a:r>
            <a:r>
              <a:rPr lang="en-US" sz="2000" dirty="0"/>
              <a:t> </a:t>
            </a:r>
            <a:r>
              <a:rPr lang="en-US" sz="2000" dirty="0" err="1"/>
              <a:t>dodatni</a:t>
            </a:r>
            <a:r>
              <a:rPr lang="en-US" sz="2000" dirty="0"/>
              <a:t> </a:t>
            </a:r>
            <a:r>
              <a:rPr lang="en-US" sz="2000" dirty="0" err="1"/>
              <a:t>napor</a:t>
            </a:r>
            <a:r>
              <a:rPr lang="en-US" sz="2000" dirty="0"/>
              <a:t> </a:t>
            </a:r>
            <a:r>
              <a:rPr lang="en-US" sz="2000" dirty="0" err="1"/>
              <a:t>radi</a:t>
            </a:r>
            <a:r>
              <a:rPr lang="en-US" sz="2000" dirty="0"/>
              <a:t> </a:t>
            </a:r>
            <a:r>
              <a:rPr lang="en-US" sz="2000" dirty="0" err="1"/>
              <a:t>poboljšanja</a:t>
            </a:r>
            <a:r>
              <a:rPr lang="en-US" sz="2000" dirty="0"/>
              <a:t> </a:t>
            </a:r>
            <a:r>
              <a:rPr lang="en-US" sz="2000" dirty="0" err="1"/>
              <a:t>rezultata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13. </a:t>
            </a:r>
            <a:r>
              <a:rPr lang="en-US" sz="2400" dirty="0" err="1"/>
              <a:t>Smatram</a:t>
            </a:r>
            <a:r>
              <a:rPr lang="en-US" sz="2400" dirty="0"/>
              <a:t> da je </a:t>
            </a:r>
            <a:r>
              <a:rPr lang="en-US" sz="2400" dirty="0" err="1"/>
              <a:t>poželjno</a:t>
            </a:r>
            <a:r>
              <a:rPr lang="en-US" sz="2400" dirty="0"/>
              <a:t> </a:t>
            </a:r>
            <a:r>
              <a:rPr lang="en-US" sz="2400" dirty="0" err="1"/>
              <a:t>imati</a:t>
            </a:r>
            <a:r>
              <a:rPr lang="en-US" sz="2400" dirty="0"/>
              <a:t> </a:t>
            </a:r>
            <a:r>
              <a:rPr lang="en-US" sz="2400" dirty="0" err="1"/>
              <a:t>mogućnost</a:t>
            </a:r>
            <a:r>
              <a:rPr lang="en-US" sz="2400" dirty="0"/>
              <a:t> </a:t>
            </a:r>
            <a:r>
              <a:rPr lang="en-US" sz="2400" dirty="0" err="1"/>
              <a:t>praćenja</a:t>
            </a:r>
            <a:r>
              <a:rPr lang="en-US" sz="2400" dirty="0"/>
              <a:t> </a:t>
            </a:r>
            <a:r>
              <a:rPr lang="en-US" sz="2400" dirty="0" err="1"/>
              <a:t>napretka</a:t>
            </a:r>
            <a:r>
              <a:rPr lang="en-US" sz="2400" dirty="0"/>
              <a:t> </a:t>
            </a:r>
            <a:r>
              <a:rPr lang="en-US" sz="2400" dirty="0" err="1"/>
              <a:t>studenata</a:t>
            </a:r>
            <a:r>
              <a:rPr lang="en-US" sz="240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6" t="16213" r="1867" b="7524"/>
          <a:stretch/>
        </p:blipFill>
        <p:spPr bwMode="auto">
          <a:xfrm>
            <a:off x="4652452" y="3618676"/>
            <a:ext cx="4419600" cy="283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845909"/>
            <a:ext cx="426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Prose</a:t>
            </a:r>
            <a:r>
              <a:rPr lang="sr-Latn-RS" sz="1000" b="1" dirty="0"/>
              <a:t>čna ocena na skali je </a:t>
            </a:r>
            <a:r>
              <a:rPr lang="sr-Latn-RS" sz="1000" b="1" u="sng" dirty="0"/>
              <a:t>4.4375</a:t>
            </a:r>
            <a:r>
              <a:rPr lang="sr-Latn-RS" sz="1000" b="1" dirty="0"/>
              <a:t> što znači da su se učesnici najviše izjašnjavali </a:t>
            </a:r>
            <a:r>
              <a:rPr lang="sr-Latn-RS" sz="1000" b="1" u="sng" dirty="0"/>
              <a:t>da se slažu skoro u potpunosti sa tvrdnjom</a:t>
            </a:r>
            <a:r>
              <a:rPr lang="sr-Latn-RS" sz="1000" b="1" dirty="0"/>
              <a:t>.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3075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378D54-00B2-B04F-B3DB-534738252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x-none" sz="2000" dirty="0"/>
              <a:t>Nakon sprovedenog ispitivanja upotrebljivosti, dolazi se do sledećih zaključaka:</a:t>
            </a:r>
          </a:p>
          <a:p>
            <a:pPr lvl="1"/>
            <a:r>
              <a:rPr lang="en-GB" sz="2000" dirty="0"/>
              <a:t>P</a:t>
            </a:r>
            <a:r>
              <a:rPr lang="x-none" sz="2000" dirty="0"/>
              <a:t>otrebno je da se materijali kursa vide inicijalno pri otvaranju kursa</a:t>
            </a:r>
          </a:p>
          <a:p>
            <a:pPr lvl="1"/>
            <a:r>
              <a:rPr lang="en-GB" sz="2000" dirty="0"/>
              <a:t>I</a:t>
            </a:r>
            <a:r>
              <a:rPr lang="x-none" sz="2000" dirty="0"/>
              <a:t>nteraktivni sadržaj ne znači nužno i uspešnost pri radu</a:t>
            </a:r>
          </a:p>
          <a:p>
            <a:pPr lvl="1"/>
            <a:r>
              <a:rPr lang="en-GB" sz="2000" dirty="0"/>
              <a:t>P</a:t>
            </a:r>
            <a:r>
              <a:rPr lang="x-none" sz="2000" dirty="0"/>
              <a:t>otrebno je imati mogućnost komunikacije u okviru platforme</a:t>
            </a:r>
          </a:p>
          <a:p>
            <a:pPr lvl="1"/>
            <a:r>
              <a:rPr lang="en-GB" sz="2000" dirty="0" err="1"/>
              <a:t>Platforma</a:t>
            </a:r>
            <a:r>
              <a:rPr lang="en-GB" sz="2000" dirty="0"/>
              <a:t> za </a:t>
            </a:r>
            <a:r>
              <a:rPr lang="en-GB" sz="2000" dirty="0" err="1"/>
              <a:t>učenje</a:t>
            </a:r>
            <a:r>
              <a:rPr lang="en-GB" sz="2000" dirty="0"/>
              <a:t> bi </a:t>
            </a:r>
            <a:r>
              <a:rPr lang="en-GB" sz="2000" dirty="0" err="1"/>
              <a:t>trebalo</a:t>
            </a:r>
            <a:r>
              <a:rPr lang="en-GB" sz="2000" dirty="0"/>
              <a:t> da </a:t>
            </a:r>
            <a:r>
              <a:rPr lang="en-GB" sz="2000" dirty="0" err="1"/>
              <a:t>ima</a:t>
            </a:r>
            <a:r>
              <a:rPr lang="en-GB" sz="2000" dirty="0"/>
              <a:t> </a:t>
            </a:r>
            <a:r>
              <a:rPr lang="en-GB" sz="2000" dirty="0" err="1"/>
              <a:t>jednostavniji</a:t>
            </a:r>
            <a:r>
              <a:rPr lang="en-GB" sz="2000" dirty="0"/>
              <a:t> </a:t>
            </a:r>
            <a:r>
              <a:rPr lang="en-GB" sz="2000" dirty="0" err="1"/>
              <a:t>dizajn</a:t>
            </a:r>
            <a:r>
              <a:rPr lang="en-GB" sz="2000" dirty="0"/>
              <a:t> </a:t>
            </a:r>
            <a:r>
              <a:rPr lang="en-GB" sz="2000" dirty="0" err="1"/>
              <a:t>interfejsa</a:t>
            </a:r>
            <a:endParaRPr lang="en-GB" sz="2000" dirty="0"/>
          </a:p>
          <a:p>
            <a:pPr lvl="1"/>
            <a:r>
              <a:rPr lang="x-none" sz="2000" dirty="0"/>
              <a:t>Potrebno je imati mogućnost praćenja napretka radi podsticanja </a:t>
            </a:r>
            <a:r>
              <a:rPr lang="x-none" sz="2000"/>
              <a:t>dodatnog truda</a:t>
            </a:r>
            <a:endParaRPr lang="sr-Latn-RS" sz="2000" dirty="0"/>
          </a:p>
          <a:p>
            <a:pPr lvl="1"/>
            <a:endParaRPr lang="sr-Latn-R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sr-Latn-RS" sz="1900" dirty="0"/>
              <a:t>Kao pri svakom istraživanju, i ovo ima odredjena ograničenja. </a:t>
            </a:r>
            <a:r>
              <a:rPr lang="sr-Latn-RS" sz="2000" dirty="0"/>
              <a:t>Ograničenja su kratak vremenski period za sprovodjenje                         	ankete, kao i mali uzorak ispitanika, pa je poželjno proširiti 	grupu ispitanika.</a:t>
            </a:r>
            <a:endParaRPr lang="x-none" sz="2000" dirty="0"/>
          </a:p>
          <a:p>
            <a:pPr lvl="1"/>
            <a:endParaRPr lang="x-non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C6EE1-AE6F-0447-B208-861944CF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42882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Prilog</a:t>
            </a: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70" y="1481138"/>
            <a:ext cx="585985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Prilog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5090160" cy="183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38400"/>
            <a:ext cx="4753278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46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sr-Latn-RS" dirty="0"/>
              <a:t>Uvod</a:t>
            </a:r>
          </a:p>
          <a:p>
            <a:pPr marL="624078" indent="-514350">
              <a:buFont typeface="+mj-lt"/>
              <a:buAutoNum type="arabicPeriod"/>
            </a:pPr>
            <a:r>
              <a:rPr lang="sr-Latn-RS" dirty="0"/>
              <a:t>Analiza ankete</a:t>
            </a:r>
          </a:p>
          <a:p>
            <a:pPr marL="624078" indent="-514350">
              <a:buFont typeface="+mj-lt"/>
              <a:buAutoNum type="arabicPeriod"/>
            </a:pPr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6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Prilog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578591" cy="147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4424362" cy="362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58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Prilog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4611961" cy="126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31251"/>
            <a:ext cx="4681538" cy="393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02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Prilog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6340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8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Prilog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16" y="1481138"/>
            <a:ext cx="525736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02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Prilog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29" y="1481138"/>
            <a:ext cx="557394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48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sr-Latn-RS" dirty="0"/>
              <a:t>Ova anketa je sprovedena u cilju dobijanja </a:t>
            </a:r>
            <a:r>
              <a:rPr lang="sr-Latn-RS" dirty="0" err="1"/>
              <a:t>infromacija</a:t>
            </a:r>
            <a:r>
              <a:rPr lang="sr-Latn-RS" dirty="0"/>
              <a:t> o poboljšanju upotrebljivosti interfejsa</a:t>
            </a:r>
          </a:p>
          <a:p>
            <a:r>
              <a:rPr lang="sr-Latn-RS" dirty="0"/>
              <a:t>Ciljnu grupu čine studenti čije se obrazovanje uglavnom zasniva na </a:t>
            </a:r>
            <a:r>
              <a:rPr lang="sr-Latn-RS" dirty="0" err="1"/>
              <a:t>online</a:t>
            </a:r>
            <a:r>
              <a:rPr lang="sr-Latn-RS" dirty="0"/>
              <a:t> učenju putem različitih platformi</a:t>
            </a:r>
          </a:p>
          <a:p>
            <a:r>
              <a:rPr lang="sr-Latn-RS" dirty="0"/>
              <a:t>Anketa je distribuirana putem </a:t>
            </a:r>
            <a:r>
              <a:rPr lang="sr-Latn-RS" dirty="0" err="1"/>
              <a:t>Facebook</a:t>
            </a:r>
            <a:r>
              <a:rPr lang="sr-Latn-RS" dirty="0"/>
              <a:t> grupe Računarskog fakulteta </a:t>
            </a:r>
          </a:p>
          <a:p>
            <a:r>
              <a:rPr lang="sr-Latn-RS" dirty="0"/>
              <a:t>Anketu je popunilo 32 ispitanika i svi ispitanici su uzeti u obzir, odnosno u analizu same ankete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2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/>
              <a:t>Na ispitivanju uzorka od 32 ispitanika 6%, odnosno dvoje njih je odgovorilo da nikada ne posećuje platforme za učenje, dok je 40% ispitanika odnosno 13 osoba reklo da posećuje ali ne baš svakodnevno.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Koliko</a:t>
            </a:r>
            <a:r>
              <a:rPr lang="en-US" sz="2400" dirty="0"/>
              <a:t> </a:t>
            </a:r>
            <a:r>
              <a:rPr lang="en-US" sz="2400" dirty="0" err="1"/>
              <a:t>često</a:t>
            </a:r>
            <a:r>
              <a:rPr lang="en-US" sz="2400" dirty="0"/>
              <a:t> </a:t>
            </a:r>
            <a:r>
              <a:rPr lang="en-US" sz="2400" dirty="0" err="1"/>
              <a:t>posećujete</a:t>
            </a:r>
            <a:r>
              <a:rPr lang="en-US" sz="2400" dirty="0"/>
              <a:t> </a:t>
            </a:r>
            <a:r>
              <a:rPr lang="en-US" sz="2400" dirty="0" err="1"/>
              <a:t>platforme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učenje</a:t>
            </a:r>
            <a:r>
              <a:rPr lang="en-US" sz="2400" dirty="0"/>
              <a:t>?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t="16089" r="13186" b="6459"/>
          <a:stretch/>
        </p:blipFill>
        <p:spPr bwMode="auto">
          <a:xfrm>
            <a:off x="685800" y="3429000"/>
            <a:ext cx="3080086" cy="238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/>
          <a:stretch/>
        </p:blipFill>
        <p:spPr bwMode="auto">
          <a:xfrm>
            <a:off x="4255008" y="3379041"/>
            <a:ext cx="4578350" cy="248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5562600"/>
            <a:ext cx="771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800" dirty="0"/>
              <a:t>3.21875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6781799" y="5562600"/>
            <a:ext cx="614003" cy="209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7088801" y="5771922"/>
            <a:ext cx="78507" cy="247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07904" y="6019800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" b="1" dirty="0"/>
              <a:t>prsosek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13608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</a:t>
            </a:r>
            <a:r>
              <a:rPr lang="en-US" sz="2000" dirty="0" err="1"/>
              <a:t>njih</a:t>
            </a:r>
            <a:r>
              <a:rPr lang="en-US" sz="2000" dirty="0"/>
              <a:t> </a:t>
            </a:r>
            <a:r>
              <a:rPr lang="en-US" sz="2000" dirty="0" err="1"/>
              <a:t>četvoro</a:t>
            </a:r>
            <a:r>
              <a:rPr lang="en-US" sz="2000" dirty="0"/>
              <a:t>, </a:t>
            </a:r>
            <a:r>
              <a:rPr lang="en-US" sz="2000" dirty="0" err="1"/>
              <a:t>odnosno</a:t>
            </a:r>
            <a:r>
              <a:rPr lang="en-US" sz="2000" dirty="0"/>
              <a:t> 9%, je </a:t>
            </a:r>
            <a:r>
              <a:rPr lang="en-US" sz="2000" dirty="0" err="1"/>
              <a:t>reklo</a:t>
            </a:r>
            <a:r>
              <a:rPr lang="en-US" sz="2000" dirty="0"/>
              <a:t> da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efikasno</a:t>
            </a:r>
            <a:r>
              <a:rPr lang="en-US" sz="2000" dirty="0"/>
              <a:t> </a:t>
            </a:r>
            <a:r>
              <a:rPr lang="en-US" sz="2000" dirty="0" err="1"/>
              <a:t>koristiti</a:t>
            </a:r>
            <a:r>
              <a:rPr lang="en-US" sz="2000" dirty="0"/>
              <a:t> </a:t>
            </a:r>
            <a:r>
              <a:rPr lang="en-US" sz="2000" dirty="0" err="1"/>
              <a:t>platforme</a:t>
            </a:r>
            <a:r>
              <a:rPr lang="en-US" sz="2000" dirty="0"/>
              <a:t> za </a:t>
            </a:r>
            <a:r>
              <a:rPr lang="en-US" sz="2000" dirty="0" err="1"/>
              <a:t>učenje</a:t>
            </a:r>
            <a:r>
              <a:rPr lang="en-US" sz="2000" dirty="0"/>
              <a:t>, </a:t>
            </a:r>
            <a:r>
              <a:rPr lang="en-US" sz="2000" dirty="0" err="1"/>
              <a:t>dok</a:t>
            </a:r>
            <a:r>
              <a:rPr lang="en-US" sz="2000" dirty="0"/>
              <a:t> se </a:t>
            </a:r>
            <a:r>
              <a:rPr lang="en-US" sz="2000" dirty="0" err="1"/>
              <a:t>njih</a:t>
            </a:r>
            <a:r>
              <a:rPr lang="en-US" sz="2000" dirty="0"/>
              <a:t> </a:t>
            </a:r>
            <a:r>
              <a:rPr lang="en-US" sz="2000" dirty="0" err="1"/>
              <a:t>sedamnaestoro</a:t>
            </a:r>
            <a:r>
              <a:rPr lang="en-US" sz="2000" dirty="0"/>
              <a:t> </a:t>
            </a:r>
            <a:r>
              <a:rPr lang="en-US" sz="2000" dirty="0" err="1"/>
              <a:t>delimično</a:t>
            </a:r>
            <a:r>
              <a:rPr lang="en-US" sz="2000" dirty="0"/>
              <a:t> </a:t>
            </a:r>
            <a:r>
              <a:rPr lang="en-US" sz="2000" dirty="0" err="1"/>
              <a:t>složilo</a:t>
            </a:r>
            <a:r>
              <a:rPr lang="en-US" sz="2000" dirty="0"/>
              <a:t> da je </a:t>
            </a:r>
            <a:r>
              <a:rPr lang="en-US" sz="2000" dirty="0" err="1"/>
              <a:t>efikasno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Koliko</a:t>
            </a:r>
            <a:r>
              <a:rPr lang="en-US" sz="2400" dirty="0"/>
              <a:t> </a:t>
            </a:r>
            <a:r>
              <a:rPr lang="en-US" sz="2400" dirty="0" err="1"/>
              <a:t>smatrate</a:t>
            </a:r>
            <a:r>
              <a:rPr lang="en-US" sz="2400" dirty="0"/>
              <a:t> da je </a:t>
            </a:r>
            <a:r>
              <a:rPr lang="en-US" sz="2400" dirty="0" err="1"/>
              <a:t>efikasno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online </a:t>
            </a:r>
            <a:r>
              <a:rPr lang="en-US" sz="2400" dirty="0" err="1"/>
              <a:t>platforme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učenje</a:t>
            </a:r>
            <a:r>
              <a:rPr lang="en-US" sz="2400" dirty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0231" r="2403" b="4597"/>
          <a:stretch/>
        </p:blipFill>
        <p:spPr bwMode="auto">
          <a:xfrm>
            <a:off x="-6096" y="3657600"/>
            <a:ext cx="3438144" cy="213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" t="18525" r="2270" b="3733"/>
          <a:stretch/>
        </p:blipFill>
        <p:spPr bwMode="auto">
          <a:xfrm>
            <a:off x="4419600" y="3874008"/>
            <a:ext cx="4398264" cy="221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5871412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" dirty="0"/>
              <a:t>3.78125</a:t>
            </a:r>
            <a:endParaRPr lang="en-US" sz="8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086600" y="6086856"/>
            <a:ext cx="148324" cy="161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12024" y="6265333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800" b="1" dirty="0"/>
              <a:t>prosek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409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</a:t>
            </a:r>
            <a:r>
              <a:rPr lang="en-US" sz="2000" dirty="0" err="1"/>
              <a:t>jedna</a:t>
            </a:r>
            <a:r>
              <a:rPr lang="en-US" sz="2000" dirty="0"/>
              <a:t> </a:t>
            </a:r>
            <a:r>
              <a:rPr lang="en-US" sz="2000" dirty="0" err="1"/>
              <a:t>osoba</a:t>
            </a:r>
            <a:r>
              <a:rPr lang="en-US" sz="2000" dirty="0"/>
              <a:t> je </a:t>
            </a:r>
            <a:r>
              <a:rPr lang="en-US" sz="2000" dirty="0" err="1"/>
              <a:t>odgovorila</a:t>
            </a:r>
            <a:r>
              <a:rPr lang="en-US" sz="2000" dirty="0"/>
              <a:t> da </a:t>
            </a:r>
            <a:r>
              <a:rPr lang="en-US" sz="2000" dirty="0" err="1"/>
              <a:t>dnevno</a:t>
            </a:r>
            <a:r>
              <a:rPr lang="en-US" sz="2000" dirty="0"/>
              <a:t> </a:t>
            </a:r>
            <a:r>
              <a:rPr lang="en-US" sz="2000" dirty="0" err="1"/>
              <a:t>uči</a:t>
            </a:r>
            <a:r>
              <a:rPr lang="en-US" sz="2000" dirty="0"/>
              <a:t> </a:t>
            </a:r>
            <a:r>
              <a:rPr lang="en-US" sz="2000" dirty="0" err="1"/>
              <a:t>više</a:t>
            </a:r>
            <a:r>
              <a:rPr lang="en-US" sz="2000" dirty="0"/>
              <a:t> od 5 sati, </a:t>
            </a:r>
            <a:r>
              <a:rPr lang="en-US" sz="2000" dirty="0" err="1"/>
              <a:t>dok</a:t>
            </a:r>
            <a:r>
              <a:rPr lang="en-US" sz="2000" dirty="0"/>
              <a:t> </a:t>
            </a:r>
            <a:r>
              <a:rPr lang="en-US" sz="2000" dirty="0" err="1"/>
              <a:t>većina</a:t>
            </a:r>
            <a:r>
              <a:rPr lang="en-US" sz="2000" dirty="0"/>
              <a:t>, </a:t>
            </a:r>
            <a:r>
              <a:rPr lang="en-US" sz="2000" dirty="0" err="1"/>
              <a:t>odnosno</a:t>
            </a:r>
            <a:r>
              <a:rPr lang="en-US" sz="2000" dirty="0"/>
              <a:t> 50% </a:t>
            </a:r>
            <a:r>
              <a:rPr lang="en-US" sz="2000" dirty="0" err="1"/>
              <a:t>ispitanika</a:t>
            </a:r>
            <a:r>
              <a:rPr lang="en-US" sz="2000" dirty="0"/>
              <a:t> </a:t>
            </a:r>
            <a:r>
              <a:rPr lang="en-US" sz="2000" dirty="0" err="1"/>
              <a:t>dnevno</a:t>
            </a:r>
            <a:r>
              <a:rPr lang="en-US" sz="2000" dirty="0"/>
              <a:t> </a:t>
            </a:r>
            <a:r>
              <a:rPr lang="en-US" sz="2000" dirty="0" err="1"/>
              <a:t>uči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 1h </a:t>
            </a:r>
            <a:r>
              <a:rPr lang="en-US" sz="2000" dirty="0" err="1"/>
              <a:t>i</a:t>
            </a:r>
            <a:r>
              <a:rPr lang="en-US" sz="2000" dirty="0"/>
              <a:t> 3h, </a:t>
            </a:r>
            <a:r>
              <a:rPr lang="en-US" sz="2000" dirty="0" err="1"/>
              <a:t>što</a:t>
            </a:r>
            <a:r>
              <a:rPr lang="en-US" sz="2000" dirty="0"/>
              <a:t> se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prema</a:t>
            </a:r>
            <a:r>
              <a:rPr lang="en-US" sz="2000" dirty="0"/>
              <a:t> </a:t>
            </a:r>
            <a:r>
              <a:rPr lang="en-US" sz="2000" dirty="0" err="1"/>
              <a:t>nekim</a:t>
            </a:r>
            <a:r>
              <a:rPr lang="en-US" sz="2000" dirty="0"/>
              <a:t> </a:t>
            </a:r>
            <a:r>
              <a:rPr lang="en-US" sz="2000" dirty="0" err="1"/>
              <a:t>istraživanjima</a:t>
            </a:r>
            <a:r>
              <a:rPr lang="en-US" sz="2000" dirty="0"/>
              <a:t> </a:t>
            </a:r>
            <a:r>
              <a:rPr lang="en-US" sz="2000" dirty="0" err="1"/>
              <a:t>smatra</a:t>
            </a:r>
            <a:r>
              <a:rPr lang="en-US" sz="2000" dirty="0"/>
              <a:t> </a:t>
            </a:r>
            <a:r>
              <a:rPr lang="en-US" sz="2000" dirty="0" err="1"/>
              <a:t>optimalnim</a:t>
            </a:r>
            <a:r>
              <a:rPr lang="en-US" sz="2000" dirty="0"/>
              <a:t> </a:t>
            </a:r>
            <a:r>
              <a:rPr lang="en-US" sz="2000" dirty="0" err="1"/>
              <a:t>vremenom</a:t>
            </a:r>
            <a:r>
              <a:rPr lang="en-US" sz="2000" dirty="0"/>
              <a:t> za </a:t>
            </a:r>
            <a:r>
              <a:rPr lang="en-US" sz="2000" dirty="0" err="1"/>
              <a:t>svakodnevno</a:t>
            </a:r>
            <a:r>
              <a:rPr lang="en-US" sz="2000" dirty="0"/>
              <a:t> </a:t>
            </a:r>
            <a:r>
              <a:rPr lang="en-US" sz="2000" dirty="0" err="1"/>
              <a:t>učenje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Koliko</a:t>
            </a:r>
            <a:r>
              <a:rPr lang="en-US" sz="2400" dirty="0"/>
              <a:t> </a:t>
            </a:r>
            <a:r>
              <a:rPr lang="en-US" sz="2400" dirty="0" err="1"/>
              <a:t>vremena</a:t>
            </a:r>
            <a:r>
              <a:rPr lang="en-US" sz="2400" dirty="0"/>
              <a:t> </a:t>
            </a:r>
            <a:r>
              <a:rPr lang="en-US" sz="2400" dirty="0" err="1"/>
              <a:t>dnevno</a:t>
            </a:r>
            <a:r>
              <a:rPr lang="en-US" sz="2400" dirty="0"/>
              <a:t> </a:t>
            </a:r>
            <a:r>
              <a:rPr lang="en-US" sz="2400" dirty="0" err="1"/>
              <a:t>provodite</a:t>
            </a:r>
            <a:r>
              <a:rPr lang="en-US" sz="2400" dirty="0"/>
              <a:t> </a:t>
            </a:r>
            <a:r>
              <a:rPr lang="en-US" sz="2400" dirty="0" err="1"/>
              <a:t>učeći</a:t>
            </a:r>
            <a:r>
              <a:rPr lang="en-US" sz="2400" dirty="0"/>
              <a:t> online?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14374" r="10857" b="8719"/>
          <a:stretch/>
        </p:blipFill>
        <p:spPr bwMode="auto">
          <a:xfrm>
            <a:off x="2362200" y="3200400"/>
            <a:ext cx="5056632" cy="319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2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44699"/>
            <a:ext cx="8229600" cy="4525963"/>
          </a:xfrm>
        </p:spPr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</a:t>
            </a:r>
            <a:r>
              <a:rPr lang="en-US" sz="2000" dirty="0" err="1"/>
              <a:t>čak</a:t>
            </a:r>
            <a:r>
              <a:rPr lang="en-US" sz="2000" dirty="0"/>
              <a:t> 91%, </a:t>
            </a:r>
            <a:r>
              <a:rPr lang="en-US" sz="2000" dirty="0" err="1"/>
              <a:t>odnosno</a:t>
            </a:r>
            <a:r>
              <a:rPr lang="en-US" sz="2000" dirty="0"/>
              <a:t> </a:t>
            </a:r>
            <a:r>
              <a:rPr lang="en-US" sz="2000" dirty="0" err="1"/>
              <a:t>njih</a:t>
            </a:r>
            <a:r>
              <a:rPr lang="en-US" sz="2000" dirty="0"/>
              <a:t> </a:t>
            </a:r>
            <a:r>
              <a:rPr lang="en-US" sz="2000" dirty="0" err="1"/>
              <a:t>dvadestet</a:t>
            </a:r>
            <a:r>
              <a:rPr lang="en-US" sz="2000" dirty="0"/>
              <a:t> </a:t>
            </a:r>
            <a:r>
              <a:rPr lang="en-US" sz="2000" dirty="0" err="1"/>
              <a:t>devetoro</a:t>
            </a:r>
            <a:r>
              <a:rPr lang="en-US" sz="2000" dirty="0"/>
              <a:t> je </a:t>
            </a:r>
            <a:r>
              <a:rPr lang="en-US" sz="2000" dirty="0" err="1"/>
              <a:t>složilo</a:t>
            </a:r>
            <a:r>
              <a:rPr lang="en-US" sz="2000" dirty="0"/>
              <a:t> da je </a:t>
            </a:r>
            <a:r>
              <a:rPr lang="en-US" sz="2000" dirty="0" err="1"/>
              <a:t>praktično</a:t>
            </a:r>
            <a:r>
              <a:rPr lang="en-US" sz="2000" dirty="0"/>
              <a:t> videte </a:t>
            </a:r>
            <a:r>
              <a:rPr lang="en-US" sz="2000" dirty="0" err="1"/>
              <a:t>materijale</a:t>
            </a:r>
            <a:r>
              <a:rPr lang="en-US" sz="2000" dirty="0"/>
              <a:t> </a:t>
            </a:r>
            <a:r>
              <a:rPr lang="en-US" sz="2000" dirty="0" err="1"/>
              <a:t>kursa</a:t>
            </a:r>
            <a:r>
              <a:rPr lang="en-US" sz="2000" dirty="0"/>
              <a:t> </a:t>
            </a:r>
            <a:r>
              <a:rPr lang="en-US" sz="2000" dirty="0" err="1"/>
              <a:t>inicijalno</a:t>
            </a:r>
            <a:r>
              <a:rPr lang="en-US" sz="2000" dirty="0"/>
              <a:t> </a:t>
            </a:r>
            <a:r>
              <a:rPr lang="en-US" sz="2000" dirty="0" err="1"/>
              <a:t>pri</a:t>
            </a:r>
            <a:r>
              <a:rPr lang="en-US" sz="2000" dirty="0"/>
              <a:t> </a:t>
            </a:r>
            <a:r>
              <a:rPr lang="en-US" sz="2000" dirty="0" err="1"/>
              <a:t>otvaranju</a:t>
            </a:r>
            <a:r>
              <a:rPr lang="en-US" sz="2000" dirty="0"/>
              <a:t> </a:t>
            </a:r>
            <a:r>
              <a:rPr lang="en-US" sz="2000" dirty="0" err="1"/>
              <a:t>stranice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alternativi</a:t>
            </a:r>
            <a:r>
              <a:rPr lang="en-US" sz="2000" dirty="0"/>
              <a:t> 1.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4.Na </a:t>
            </a:r>
            <a:r>
              <a:rPr lang="en-US" sz="2400" dirty="0" err="1"/>
              <a:t>sledećoj</a:t>
            </a:r>
            <a:r>
              <a:rPr lang="en-US" sz="2400" dirty="0"/>
              <a:t> </a:t>
            </a:r>
            <a:r>
              <a:rPr lang="en-US" sz="2400" dirty="0" err="1"/>
              <a:t>slici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prikazuje</a:t>
            </a:r>
            <a:r>
              <a:rPr lang="en-US" sz="2400" dirty="0"/>
              <a:t> </a:t>
            </a:r>
            <a:r>
              <a:rPr lang="en-US" sz="2400" dirty="0" err="1"/>
              <a:t>alternativu</a:t>
            </a:r>
            <a:r>
              <a:rPr lang="en-US" sz="2400" dirty="0"/>
              <a:t> 1 je </a:t>
            </a:r>
            <a:r>
              <a:rPr lang="en-US" sz="2400" dirty="0" err="1"/>
              <a:t>praktično</a:t>
            </a:r>
            <a:r>
              <a:rPr lang="en-US" sz="2400" dirty="0"/>
              <a:t> da se </a:t>
            </a:r>
            <a:r>
              <a:rPr lang="en-US" sz="2400" dirty="0" err="1"/>
              <a:t>materijali</a:t>
            </a:r>
            <a:r>
              <a:rPr lang="en-US" sz="2400" dirty="0"/>
              <a:t> </a:t>
            </a:r>
            <a:r>
              <a:rPr lang="en-US" sz="2400" dirty="0" err="1"/>
              <a:t>kursa</a:t>
            </a:r>
            <a:r>
              <a:rPr lang="en-US" sz="2400" dirty="0"/>
              <a:t> vide </a:t>
            </a:r>
            <a:r>
              <a:rPr lang="en-US" sz="2400" dirty="0" err="1"/>
              <a:t>inicijalno</a:t>
            </a:r>
            <a:r>
              <a:rPr lang="en-US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otvaranju</a:t>
            </a:r>
            <a:r>
              <a:rPr lang="en-US" sz="2400" dirty="0"/>
              <a:t> </a:t>
            </a:r>
            <a:r>
              <a:rPr lang="en-US" sz="2400" dirty="0" err="1"/>
              <a:t>stranice</a:t>
            </a:r>
            <a:r>
              <a:rPr lang="en-US" sz="24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t="26256" r="8430" b="7246"/>
          <a:stretch/>
        </p:blipFill>
        <p:spPr bwMode="auto">
          <a:xfrm>
            <a:off x="5257800" y="4690554"/>
            <a:ext cx="3666745" cy="189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E340F-1344-4A4A-B068-DACFB493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3" y="3429000"/>
            <a:ext cx="4181282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63% </a:t>
            </a:r>
            <a:r>
              <a:rPr lang="en-US" sz="2000" dirty="0" err="1"/>
              <a:t>učesnika</a:t>
            </a:r>
            <a:r>
              <a:rPr lang="en-US" sz="2000" dirty="0"/>
              <a:t> </a:t>
            </a:r>
            <a:r>
              <a:rPr lang="en-US" sz="2000" dirty="0" err="1"/>
              <a:t>smatra</a:t>
            </a:r>
            <a:r>
              <a:rPr lang="en-US" sz="2000" dirty="0"/>
              <a:t> da je </a:t>
            </a:r>
            <a:r>
              <a:rPr lang="en-US" sz="2000" dirty="0" err="1"/>
              <a:t>bolj</a:t>
            </a:r>
            <a:r>
              <a:rPr lang="sr-Latn-RS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alternativa</a:t>
            </a:r>
            <a:r>
              <a:rPr lang="en-US" sz="2000" dirty="0"/>
              <a:t> </a:t>
            </a:r>
            <a:r>
              <a:rPr lang="en-US" sz="2000" dirty="0" err="1"/>
              <a:t>rešenja</a:t>
            </a:r>
            <a:r>
              <a:rPr lang="en-US" sz="2000" dirty="0"/>
              <a:t> </a:t>
            </a:r>
            <a:r>
              <a:rPr lang="en-US" sz="2000" dirty="0" err="1"/>
              <a:t>gde</a:t>
            </a:r>
            <a:r>
              <a:rPr lang="en-US" sz="2000" dirty="0"/>
              <a:t> je </a:t>
            </a:r>
            <a:r>
              <a:rPr lang="en-US" sz="2000" dirty="0" err="1"/>
              <a:t>moguće</a:t>
            </a:r>
            <a:r>
              <a:rPr lang="en-US" sz="2000" dirty="0"/>
              <a:t> </a:t>
            </a:r>
            <a:r>
              <a:rPr lang="en-US" sz="2000" dirty="0" err="1"/>
              <a:t>prolaziti</a:t>
            </a:r>
            <a:r>
              <a:rPr lang="en-US" sz="2000" dirty="0"/>
              <a:t> </a:t>
            </a:r>
            <a:r>
              <a:rPr lang="en-US" sz="2000" dirty="0" err="1"/>
              <a:t>kroz</a:t>
            </a:r>
            <a:r>
              <a:rPr lang="en-US" sz="2000" dirty="0"/>
              <a:t> </a:t>
            </a:r>
            <a:r>
              <a:rPr lang="en-US" sz="2000" dirty="0" err="1"/>
              <a:t>kurs</a:t>
            </a:r>
            <a:r>
              <a:rPr lang="en-US" sz="2000" dirty="0"/>
              <a:t> </a:t>
            </a:r>
            <a:r>
              <a:rPr lang="en-US" sz="2000" dirty="0" err="1"/>
              <a:t>uz</a:t>
            </a:r>
            <a:r>
              <a:rPr lang="en-US" sz="2000" dirty="0"/>
              <a:t> </a:t>
            </a:r>
            <a:r>
              <a:rPr lang="en-US" sz="2000" dirty="0" err="1"/>
              <a:t>interaktivni</a:t>
            </a:r>
            <a:r>
              <a:rPr lang="en-US" sz="2000" dirty="0"/>
              <a:t> </a:t>
            </a:r>
            <a:r>
              <a:rPr lang="en-US" sz="2000" dirty="0" err="1"/>
              <a:t>sadržaj</a:t>
            </a:r>
            <a:r>
              <a:rPr lang="en-US" sz="2000" dirty="0"/>
              <a:t>. 37% </a:t>
            </a:r>
            <a:r>
              <a:rPr lang="en-US" sz="2000" dirty="0" err="1"/>
              <a:t>ispitanika</a:t>
            </a:r>
            <a:r>
              <a:rPr lang="en-US" sz="2000" dirty="0"/>
              <a:t> </a:t>
            </a:r>
            <a:r>
              <a:rPr lang="en-US" sz="2000" dirty="0" err="1"/>
              <a:t>smatra</a:t>
            </a:r>
            <a:r>
              <a:rPr lang="en-US" sz="2000" dirty="0"/>
              <a:t> da je </a:t>
            </a:r>
            <a:r>
              <a:rPr lang="en-US" sz="2000" dirty="0" err="1"/>
              <a:t>ipak</a:t>
            </a:r>
            <a:r>
              <a:rPr lang="en-US" sz="2000" dirty="0"/>
              <a:t> </a:t>
            </a:r>
            <a:r>
              <a:rPr lang="en-US" sz="2000" dirty="0" err="1"/>
              <a:t>bolje</a:t>
            </a:r>
            <a:r>
              <a:rPr lang="en-US" sz="2000" dirty="0"/>
              <a:t> </a:t>
            </a:r>
            <a:r>
              <a:rPr lang="en-US" sz="2000" dirty="0" err="1"/>
              <a:t>samo</a:t>
            </a:r>
            <a:r>
              <a:rPr lang="en-US" sz="2000" dirty="0"/>
              <a:t> </a:t>
            </a:r>
            <a:r>
              <a:rPr lang="en-US" sz="2000" dirty="0" err="1"/>
              <a:t>preuzimati</a:t>
            </a:r>
            <a:r>
              <a:rPr lang="en-US" sz="2000" dirty="0"/>
              <a:t> </a:t>
            </a:r>
            <a:r>
              <a:rPr lang="en-US" sz="2000" dirty="0" err="1"/>
              <a:t>sadržaj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samostalno</a:t>
            </a:r>
            <a:r>
              <a:rPr lang="en-US" sz="2000" dirty="0"/>
              <a:t> </a:t>
            </a:r>
            <a:r>
              <a:rPr lang="en-US" sz="2000" dirty="0" err="1"/>
              <a:t>učiti</a:t>
            </a:r>
            <a:r>
              <a:rPr lang="en-US" sz="2000" dirty="0"/>
              <a:t> </a:t>
            </a:r>
            <a:r>
              <a:rPr lang="en-US" sz="2000" dirty="0" err="1"/>
              <a:t>gradivo</a:t>
            </a:r>
            <a:r>
              <a:rPr lang="en-US" sz="2000" dirty="0"/>
              <a:t>, </a:t>
            </a:r>
            <a:r>
              <a:rPr lang="en-US" sz="2000" dirty="0" err="1"/>
              <a:t>što</a:t>
            </a:r>
            <a:r>
              <a:rPr lang="en-US" sz="2000" dirty="0"/>
              <a:t> </a:t>
            </a:r>
            <a:r>
              <a:rPr lang="en-US" sz="2000" dirty="0" err="1"/>
              <a:t>znači</a:t>
            </a:r>
            <a:r>
              <a:rPr lang="en-US" sz="2000" dirty="0"/>
              <a:t> da </a:t>
            </a:r>
            <a:r>
              <a:rPr lang="en-US" sz="2000" dirty="0" err="1"/>
              <a:t>postoji</a:t>
            </a:r>
            <a:r>
              <a:rPr lang="en-US" sz="2000" dirty="0"/>
              <a:t> </a:t>
            </a:r>
            <a:r>
              <a:rPr lang="en-US" sz="2000" dirty="0" err="1"/>
              <a:t>realna</a:t>
            </a:r>
            <a:r>
              <a:rPr lang="en-US" sz="2000" dirty="0"/>
              <a:t> </a:t>
            </a:r>
            <a:r>
              <a:rPr lang="en-US" sz="2000" dirty="0" err="1"/>
              <a:t>šansa</a:t>
            </a:r>
            <a:r>
              <a:rPr lang="en-US" sz="2000" dirty="0"/>
              <a:t> da </a:t>
            </a:r>
            <a:r>
              <a:rPr lang="en-US" sz="2000" dirty="0" err="1"/>
              <a:t>interaktivna</a:t>
            </a:r>
            <a:r>
              <a:rPr lang="en-US" sz="2000" dirty="0"/>
              <a:t> </a:t>
            </a:r>
            <a:r>
              <a:rPr lang="en-US" sz="2000" dirty="0" err="1"/>
              <a:t>rešenja</a:t>
            </a:r>
            <a:r>
              <a:rPr lang="en-US" sz="2000" dirty="0"/>
              <a:t> </a:t>
            </a:r>
            <a:r>
              <a:rPr lang="en-US" sz="2000" dirty="0" err="1"/>
              <a:t>neće</a:t>
            </a:r>
            <a:r>
              <a:rPr lang="en-US" sz="2000" dirty="0"/>
              <a:t> </a:t>
            </a:r>
            <a:r>
              <a:rPr lang="en-US" sz="2000" dirty="0" err="1"/>
              <a:t>postići</a:t>
            </a:r>
            <a:r>
              <a:rPr lang="en-US" sz="2000" dirty="0"/>
              <a:t> </a:t>
            </a:r>
            <a:r>
              <a:rPr lang="en-US" sz="2000" dirty="0" err="1"/>
              <a:t>očekivani</a:t>
            </a:r>
            <a:r>
              <a:rPr lang="en-US" sz="2000" dirty="0"/>
              <a:t> </a:t>
            </a:r>
            <a:r>
              <a:rPr lang="en-US" sz="2000" dirty="0" err="1"/>
              <a:t>uspeh</a:t>
            </a:r>
            <a:r>
              <a:rPr lang="en-US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5. Student </a:t>
            </a:r>
            <a:r>
              <a:rPr lang="en-US" sz="2400" dirty="0" err="1"/>
              <a:t>pregleda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download-</a:t>
            </a:r>
            <a:r>
              <a:rPr lang="en-US" sz="2400" dirty="0" err="1"/>
              <a:t>uje</a:t>
            </a:r>
            <a:r>
              <a:rPr lang="en-US" sz="2400" dirty="0"/>
              <a:t> </a:t>
            </a:r>
            <a:r>
              <a:rPr lang="en-US" sz="2400" dirty="0" err="1"/>
              <a:t>materijale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alternativi</a:t>
            </a:r>
            <a:r>
              <a:rPr lang="en-US" sz="2400" dirty="0"/>
              <a:t> 1. Na </a:t>
            </a:r>
            <a:r>
              <a:rPr lang="en-US" sz="2400" dirty="0" err="1"/>
              <a:t>alternativi</a:t>
            </a:r>
            <a:r>
              <a:rPr lang="en-US" sz="2400" dirty="0"/>
              <a:t> 2 student </a:t>
            </a:r>
            <a:r>
              <a:rPr lang="en-US" sz="2400" dirty="0" err="1"/>
              <a:t>prolazi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kurs</a:t>
            </a:r>
            <a:r>
              <a:rPr lang="en-US" sz="2400" dirty="0"/>
              <a:t> </a:t>
            </a:r>
            <a:r>
              <a:rPr lang="en-US" sz="2400" dirty="0" err="1"/>
              <a:t>uz</a:t>
            </a:r>
            <a:r>
              <a:rPr lang="en-US" sz="2400" dirty="0"/>
              <a:t> </a:t>
            </a:r>
            <a:r>
              <a:rPr lang="en-US" sz="2400" dirty="0" err="1"/>
              <a:t>interaktivni</a:t>
            </a:r>
            <a:r>
              <a:rPr lang="en-US" sz="2400" dirty="0"/>
              <a:t> </a:t>
            </a:r>
            <a:r>
              <a:rPr lang="en-US" sz="2400" dirty="0" err="1"/>
              <a:t>sadržaj</a:t>
            </a:r>
            <a:r>
              <a:rPr lang="en-US" sz="2400" dirty="0"/>
              <a:t>.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koju</a:t>
            </a:r>
            <a:r>
              <a:rPr lang="en-US" sz="2400" dirty="0"/>
              <a:t> </a:t>
            </a:r>
            <a:r>
              <a:rPr lang="en-US" sz="2400" dirty="0" err="1"/>
              <a:t>alternativu</a:t>
            </a:r>
            <a:r>
              <a:rPr lang="en-US" sz="2400" dirty="0"/>
              <a:t> </a:t>
            </a:r>
            <a:r>
              <a:rPr lang="en-US" sz="2400" dirty="0" err="1"/>
              <a:t>smatrate</a:t>
            </a:r>
            <a:r>
              <a:rPr lang="en-US" sz="2400" dirty="0"/>
              <a:t> da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odgovara</a:t>
            </a:r>
            <a:r>
              <a:rPr lang="en-US" sz="2400" dirty="0"/>
              <a:t> </a:t>
            </a:r>
            <a:r>
              <a:rPr lang="en-US" sz="2400" dirty="0" err="1"/>
              <a:t>nameni</a:t>
            </a:r>
            <a:r>
              <a:rPr lang="en-US" sz="2400" dirty="0"/>
              <a:t> </a:t>
            </a:r>
            <a:r>
              <a:rPr lang="en-US" sz="2400" dirty="0" err="1"/>
              <a:t>koju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2" t="30433" r="14449" b="6281"/>
          <a:stretch/>
        </p:blipFill>
        <p:spPr bwMode="auto">
          <a:xfrm>
            <a:off x="3352800" y="3662278"/>
            <a:ext cx="4876800" cy="291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39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000" dirty="0"/>
              <a:t>Na </a:t>
            </a:r>
            <a:r>
              <a:rPr lang="en-US" sz="2000" dirty="0" err="1"/>
              <a:t>osnovu</a:t>
            </a:r>
            <a:r>
              <a:rPr lang="en-US" sz="2000" dirty="0"/>
              <a:t> </a:t>
            </a:r>
            <a:r>
              <a:rPr lang="en-US" sz="2000" dirty="0" err="1"/>
              <a:t>uzorka</a:t>
            </a:r>
            <a:r>
              <a:rPr lang="en-US" sz="2000" dirty="0"/>
              <a:t> od 32 </a:t>
            </a:r>
            <a:r>
              <a:rPr lang="en-US" sz="2000" dirty="0" err="1"/>
              <a:t>ispitanika</a:t>
            </a:r>
            <a:r>
              <a:rPr lang="en-US" sz="2000" dirty="0"/>
              <a:t>, 78% se </a:t>
            </a:r>
            <a:r>
              <a:rPr lang="en-US" sz="2000" dirty="0" err="1"/>
              <a:t>slaže</a:t>
            </a:r>
            <a:r>
              <a:rPr lang="en-US" sz="2000" dirty="0"/>
              <a:t> da je </a:t>
            </a:r>
            <a:r>
              <a:rPr lang="en-US" sz="2000" dirty="0" err="1"/>
              <a:t>alternativa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leve</a:t>
            </a:r>
            <a:r>
              <a:rPr lang="en-US" sz="2000" dirty="0"/>
              <a:t> </a:t>
            </a:r>
            <a:r>
              <a:rPr lang="en-US" sz="2000" dirty="0" err="1"/>
              <a:t>strane</a:t>
            </a:r>
            <a:r>
              <a:rPr lang="en-US" sz="2000" dirty="0"/>
              <a:t> </a:t>
            </a:r>
            <a:r>
              <a:rPr lang="en-US" sz="2000" dirty="0" err="1"/>
              <a:t>intuitivnijeg</a:t>
            </a:r>
            <a:r>
              <a:rPr lang="en-US" sz="2000" dirty="0"/>
              <a:t> </a:t>
            </a:r>
            <a:r>
              <a:rPr lang="en-US" sz="2000" dirty="0" err="1"/>
              <a:t>sadržaja</a:t>
            </a:r>
            <a:r>
              <a:rPr lang="en-US" sz="200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6. Na </a:t>
            </a:r>
            <a:r>
              <a:rPr lang="en-US" sz="2400" dirty="0" err="1"/>
              <a:t>sledećoj</a:t>
            </a:r>
            <a:r>
              <a:rPr lang="en-US" sz="2400" dirty="0"/>
              <a:t> </a:t>
            </a:r>
            <a:r>
              <a:rPr lang="en-US" sz="2400" dirty="0" err="1"/>
              <a:t>slici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prikazane</a:t>
            </a:r>
            <a:r>
              <a:rPr lang="en-US" sz="2400" dirty="0"/>
              <a:t> </a:t>
            </a:r>
            <a:r>
              <a:rPr lang="en-US" sz="2400" dirty="0" err="1"/>
              <a:t>obe</a:t>
            </a:r>
            <a:r>
              <a:rPr lang="en-US" sz="2400" dirty="0"/>
              <a:t> alternative </a:t>
            </a:r>
            <a:r>
              <a:rPr lang="en-US" sz="2400" dirty="0" err="1"/>
              <a:t>rešenja</a:t>
            </a:r>
            <a:r>
              <a:rPr lang="en-US" sz="2400" dirty="0"/>
              <a:t>. </a:t>
            </a:r>
            <a:r>
              <a:rPr lang="en-US" sz="2400" dirty="0" err="1"/>
              <a:t>Alternativa</a:t>
            </a:r>
            <a:r>
              <a:rPr lang="en-US" sz="2400" dirty="0"/>
              <a:t> 2 se </a:t>
            </a:r>
            <a:r>
              <a:rPr lang="en-US" sz="2400" dirty="0" err="1"/>
              <a:t>nalazi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leve</a:t>
            </a:r>
            <a:r>
              <a:rPr lang="en-US" sz="2400" dirty="0"/>
              <a:t> </a:t>
            </a:r>
            <a:r>
              <a:rPr lang="en-US" sz="2400" dirty="0" err="1"/>
              <a:t>strane</a:t>
            </a:r>
            <a:r>
              <a:rPr lang="en-US" sz="2400" dirty="0"/>
              <a:t>, a </a:t>
            </a:r>
            <a:r>
              <a:rPr lang="en-US" sz="2400" dirty="0" err="1"/>
              <a:t>alternativa</a:t>
            </a:r>
            <a:r>
              <a:rPr lang="en-US" sz="2400" dirty="0"/>
              <a:t> 1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desne</a:t>
            </a:r>
            <a:r>
              <a:rPr lang="en-US" sz="2400" dirty="0"/>
              <a:t>. </a:t>
            </a:r>
            <a:r>
              <a:rPr lang="en-US" sz="2400" dirty="0" err="1"/>
              <a:t>Alternativa</a:t>
            </a:r>
            <a:r>
              <a:rPr lang="en-US" sz="2400" dirty="0"/>
              <a:t> 2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intuitivniji</a:t>
            </a:r>
            <a:r>
              <a:rPr lang="en-US" sz="2400" dirty="0"/>
              <a:t> </a:t>
            </a:r>
            <a:r>
              <a:rPr lang="en-US" sz="2400" dirty="0" err="1"/>
              <a:t>sadržaj</a:t>
            </a:r>
            <a:r>
              <a:rPr lang="en-US" sz="2400" dirty="0"/>
              <a:t> od alternative 1.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t="31074" r="16646" b="4355"/>
          <a:stretch/>
        </p:blipFill>
        <p:spPr bwMode="auto">
          <a:xfrm>
            <a:off x="5791200" y="4553036"/>
            <a:ext cx="3069336" cy="204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9A1A5-DE03-C44C-9674-61DF54FB1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84628"/>
            <a:ext cx="7848600" cy="20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367</TotalTime>
  <Words>1132</Words>
  <Application>Microsoft Macintosh PowerPoint</Application>
  <PresentationFormat>On-screen Show (4:3)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Lucida Sans Unicode</vt:lpstr>
      <vt:lpstr>Verdana</vt:lpstr>
      <vt:lpstr>Wingdings</vt:lpstr>
      <vt:lpstr>Wingdings 2</vt:lpstr>
      <vt:lpstr>Wingdings 3</vt:lpstr>
      <vt:lpstr>Concourse</vt:lpstr>
      <vt:lpstr>Ispitivanje upotrebljivosti dva niskoverna prototipa online platforme za učenje</vt:lpstr>
      <vt:lpstr>Sadržaj</vt:lpstr>
      <vt:lpstr>Uvod</vt:lpstr>
      <vt:lpstr>1. Koliko često posećujete platforme za učenje?</vt:lpstr>
      <vt:lpstr>2. Koliko smatrate da je efikasno koristiti online platforme za učenje?</vt:lpstr>
      <vt:lpstr>3. Koliko vremena dnevno provodite učeći online?</vt:lpstr>
      <vt:lpstr>4.Na sledećoj slici koja prikazuje alternativu 1 je praktično da se materijali kursa vide inicijalno pri otvaranju stranice.</vt:lpstr>
      <vt:lpstr>5. Student pregleda i download-uje materijale na alternativi 1. Na alternativi 2 student prolazi kroz kurs uz interaktivni sadržaj. Za koju alternativu smatrate da više odgovara nameni koju ima?</vt:lpstr>
      <vt:lpstr>6. Na sledećoj slici su prikazane obe alternative rešenja. Alternativa 2 se nalazi sa leve strane, a alternativa 1 sa desne. Alternativa 2 ima intuitivniji sadržaj od alternative 1. </vt:lpstr>
      <vt:lpstr>7. Posmatrajući sliku iz prethodnog pitanja, boje interfejsa na obe alternative su previše jednostavne i dosadne.</vt:lpstr>
      <vt:lpstr>8. Imena svih dugmića, posmatrajući obe alternative prikazane na sledećoj slici, jasno objašnjavaju koja je njihova svrha.</vt:lpstr>
      <vt:lpstr>9. Smatram da je na alternativi 2, u okviru koje je moguće pratiti napredak i gde student prolazi kroz kurs uz interaktivni sadržaj, na strani Q&amp;A bolje da ime i slika studenta koji je napisao odgovor stoji ispod odgovora.</vt:lpstr>
      <vt:lpstr>10. Alternativa 1 se nalazi sa leve strane, alternativa 2 se nalazi sa desne strane. Posmatrajući priloženu sliku, smatram da je raspored elemenata na alternativi 2 lakši za korišćenje nego raspored na alternativi 1.</vt:lpstr>
      <vt:lpstr>11. Smatram da bih bolje rezultate postigao/la koristeći alternativu 2 pre nego koristeći alteranativu 1, uzimajući u obzir objašnjenje dato u pitanju broj 6 (u alternativi 2 je omogućeno prelaženje kursa uz interaktivni sadržaj) . </vt:lpstr>
      <vt:lpstr>12. Smatram da je korisno imati mogućnost komunikacije u okviru platforme, kao na alternativi 2.</vt:lpstr>
      <vt:lpstr>13. Smatram da je poželjno imati mogućnost praćenja napretka studenata.</vt:lpstr>
      <vt:lpstr>Zaključak</vt:lpstr>
      <vt:lpstr>Prilog</vt:lpstr>
      <vt:lpstr>Prilog</vt:lpstr>
      <vt:lpstr>Prilog</vt:lpstr>
      <vt:lpstr>Prilog</vt:lpstr>
      <vt:lpstr>Prilog</vt:lpstr>
      <vt:lpstr>Prilog</vt:lpstr>
      <vt:lpstr>Prilog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Ispitivanje upotrebljivosti dva niskoverna prototipa web platforme za učenje</dc:title>
  <dc:creator>Dimitrije</dc:creator>
  <cp:lastModifiedBy>Aleksa Topalovic</cp:lastModifiedBy>
  <cp:revision>34</cp:revision>
  <dcterms:created xsi:type="dcterms:W3CDTF">2021-05-24T20:02:21Z</dcterms:created>
  <dcterms:modified xsi:type="dcterms:W3CDTF">2021-11-16T05:48:21Z</dcterms:modified>
</cp:coreProperties>
</file>