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8" r:id="rId4"/>
    <p:sldId id="257" r:id="rId5"/>
    <p:sldId id="269" r:id="rId6"/>
    <p:sldId id="270" r:id="rId7"/>
    <p:sldId id="271" r:id="rId8"/>
    <p:sldId id="272" r:id="rId9"/>
    <p:sldId id="266" r:id="rId10"/>
    <p:sldId id="267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0538" autoAdjust="0"/>
  </p:normalViewPr>
  <p:slideViewPr>
    <p:cSldViewPr snapToGrid="0">
      <p:cViewPr varScale="1">
        <p:scale>
          <a:sx n="65" d="100"/>
          <a:sy n="65" d="100"/>
        </p:scale>
        <p:origin x="13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331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03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3864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610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3740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338a40e67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338a40e67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sz="8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Cyrl-RS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Cyrl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Cyrl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Cyrl-RS"/>
              <a:t>‹#›</a:t>
            </a:fld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10084526" y="5865223"/>
            <a:ext cx="16708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Cyrl-R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lang="sr-Cyrl-R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/10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Cyrl-RS"/>
              <a:t>‹#›</a:t>
            </a:fld>
            <a:endParaRPr/>
          </a:p>
        </p:txBody>
      </p:sp>
      <p:sp>
        <p:nvSpPr>
          <p:cNvPr id="29" name="Google Shape;29;p3"/>
          <p:cNvSpPr txBox="1"/>
          <p:nvPr/>
        </p:nvSpPr>
        <p:spPr>
          <a:xfrm>
            <a:off x="11212483" y="6398324"/>
            <a:ext cx="118020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Cyrl-RS" sz="24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sr-Cyrl-R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Cyrl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sz="8000" b="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Cyrl-RS"/>
              <a:t>‹#›</a:t>
            </a:fld>
            <a:endParaRPr/>
          </a:p>
        </p:txBody>
      </p:sp>
      <p:cxnSp>
        <p:nvCxnSpPr>
          <p:cNvPr id="44" name="Google Shape;44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Cyrl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rgbClr val="DEE0B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rgbClr val="DEE0B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Cyrl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Cyrl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Cyrl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457200" tIns="45720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Cyrl-R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Cyrl-R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mailto:jelenaglisic1996@gmail.com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ristinasataric5552015/Bioloski-inspirisano-ra-unarstvo---DM/" TargetMode="External"/><Relationship Id="rId5" Type="http://schemas.openxmlformats.org/officeDocument/2006/relationships/hyperlink" Target="https://github.com/kristinasataric5552015/Bioloski_inspirisano_racunarstvo" TargetMode="External"/><Relationship Id="rId4" Type="http://schemas.openxmlformats.org/officeDocument/2006/relationships/hyperlink" Target="mailto:kristina.sataric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/>
        </p:nvSpPr>
        <p:spPr>
          <a:xfrm>
            <a:off x="3018201" y="51066"/>
            <a:ext cx="64493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Универзитет у Крагујевцу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Мастер 4.0: Мастер информационих технологија 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6599582" y="4473524"/>
            <a:ext cx="47654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Професор: ред. проф. др Вељко Милутиновић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Асистент:   Милош Котлар</a:t>
            </a:r>
            <a:endParaRPr dirty="0"/>
          </a:p>
        </p:txBody>
      </p:sp>
      <p:sp>
        <p:nvSpPr>
          <p:cNvPr id="109" name="Google Shape;109;p14"/>
          <p:cNvSpPr txBox="1"/>
          <p:nvPr/>
        </p:nvSpPr>
        <p:spPr>
          <a:xfrm>
            <a:off x="1092000" y="4473524"/>
            <a:ext cx="38524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Студенти: Јелена Глишић     </a:t>
            </a:r>
            <a:r>
              <a:rPr lang="sr-Latn-R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r-Cyrl-R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10/2019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Кристина Сатарић 20/2019</a:t>
            </a:r>
            <a:endParaRPr dirty="0"/>
          </a:p>
        </p:txBody>
      </p:sp>
      <p:sp>
        <p:nvSpPr>
          <p:cNvPr id="110" name="Google Shape;110;p14"/>
          <p:cNvSpPr txBox="1"/>
          <p:nvPr/>
        </p:nvSpPr>
        <p:spPr>
          <a:xfrm>
            <a:off x="1" y="2631474"/>
            <a:ext cx="1219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Биолошки инспирисано рачунарство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Smart contract</a:t>
            </a:r>
            <a:endParaRPr sz="4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Enterprise Blockchain: How is this Different from Bitcoin ...">
            <a:extLst>
              <a:ext uri="{FF2B5EF4-FFF2-40B4-BE49-F238E27FC236}">
                <a16:creationId xmlns:a16="http://schemas.microsoft.com/office/drawing/2014/main" id="{F7586B3F-4928-47DD-9BD1-DFEE62DA9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288" y="913626"/>
            <a:ext cx="3201424" cy="18588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/>
        </p:nvSpPr>
        <p:spPr>
          <a:xfrm>
            <a:off x="1" y="2358834"/>
            <a:ext cx="1219199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Хвала на пажњи!</a:t>
            </a:r>
            <a:endParaRPr/>
          </a:p>
        </p:txBody>
      </p:sp>
      <p:sp>
        <p:nvSpPr>
          <p:cNvPr id="192" name="Google Shape;192;p25"/>
          <p:cNvSpPr txBox="1"/>
          <p:nvPr/>
        </p:nvSpPr>
        <p:spPr>
          <a:xfrm>
            <a:off x="3802146" y="4310536"/>
            <a:ext cx="8661829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000" u="sng" dirty="0">
                <a:solidFill>
                  <a:srgbClr val="FFFF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jelenaglisic1996@gmail.com</a:t>
            </a:r>
            <a:endParaRPr sz="2000" dirty="0">
              <a:solidFill>
                <a:srgbClr val="FFFF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000" u="sng" dirty="0">
                <a:solidFill>
                  <a:srgbClr val="FFFF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kristina.sataric@gmail.com</a:t>
            </a:r>
            <a:endParaRPr sz="2000" dirty="0">
              <a:solidFill>
                <a:srgbClr val="FFFF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/>
            <a:r>
              <a:rPr lang="sr-Latn-RS" sz="20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https://github.com/kristinasataric5552015/Bioloski_inspirisano_racunarstvo</a:t>
            </a:r>
            <a:r>
              <a:rPr lang="sr-Cyrl-RS" sz="2000" u="sng" dirty="0">
                <a:solidFill>
                  <a:srgbClr val="FFFF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sz="2000" dirty="0">
              <a:solidFill>
                <a:srgbClr val="FFFF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B06B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25" descr="A close up of a logo&#10;&#10;Description automatically generated"/>
          <p:cNvPicPr preferRelativeResize="0"/>
          <p:nvPr/>
        </p:nvPicPr>
        <p:blipFill rotWithShape="1">
          <a:blip r:embed="rId7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risscrossEtching/>
                    </a14:imgEffect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-361283" y="3667566"/>
            <a:ext cx="3071044" cy="3071044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194" name="Google Shape;194;p25"/>
          <p:cNvSpPr txBox="1"/>
          <p:nvPr/>
        </p:nvSpPr>
        <p:spPr>
          <a:xfrm>
            <a:off x="4094922" y="83488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/>
        </p:nvSpPr>
        <p:spPr>
          <a:xfrm>
            <a:off x="69574" y="165637"/>
            <a:ext cx="1205285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Blockchain</a:t>
            </a: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8385313" y="1119744"/>
            <a:ext cx="3737113" cy="31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AutoShape 4" descr="Centralized and decentralized networks [3] | Download Scientific ...">
            <a:extLst>
              <a:ext uri="{FF2B5EF4-FFF2-40B4-BE49-F238E27FC236}">
                <a16:creationId xmlns:a16="http://schemas.microsoft.com/office/drawing/2014/main" id="{97F22954-56F5-4723-87D8-86A0A47235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r-Cyrl-RS"/>
          </a:p>
        </p:txBody>
      </p:sp>
      <p:pic>
        <p:nvPicPr>
          <p:cNvPr id="2054" name="Picture 6" descr="Centralized and decentralized networks [3] | Download Scientific ...">
            <a:extLst>
              <a:ext uri="{FF2B5EF4-FFF2-40B4-BE49-F238E27FC236}">
                <a16:creationId xmlns:a16="http://schemas.microsoft.com/office/drawing/2014/main" id="{64844F4E-475C-41E3-8A97-4D55AD28E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2" y="842962"/>
            <a:ext cx="6657975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/>
        </p:nvSpPr>
        <p:spPr>
          <a:xfrm>
            <a:off x="69574" y="165637"/>
            <a:ext cx="1205285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Структура</a:t>
            </a: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Blockchain</a:t>
            </a:r>
            <a:r>
              <a:rPr lang="sr-Cyrl-R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8385313" y="1119744"/>
            <a:ext cx="3737113" cy="31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 descr="Typical blockchain structure. ">
            <a:extLst>
              <a:ext uri="{FF2B5EF4-FFF2-40B4-BE49-F238E27FC236}">
                <a16:creationId xmlns:a16="http://schemas.microsoft.com/office/drawing/2014/main" id="{C86A0D6B-BBA7-4C0E-B609-1D69939E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82" y="1291732"/>
            <a:ext cx="10372583" cy="427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63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/>
        </p:nvSpPr>
        <p:spPr>
          <a:xfrm>
            <a:off x="69574" y="165637"/>
            <a:ext cx="1205285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Smart contract</a:t>
            </a: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-66415" y="1119744"/>
            <a:ext cx="12463975" cy="116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2" indent="-285750">
              <a:lnSpc>
                <a:spcPct val="150000"/>
              </a:lnSpc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sr-Cyrl-R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Рачунарски протокол који има за циљ да дигитално олакша, верификује или изврши преговарање или извршење уговора. </a:t>
            </a:r>
          </a:p>
          <a:p>
            <a:pPr marL="285750" lvl="0" indent="-285750"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sr-Cyrl-R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Паметни уговори омогућавају обављање веродостојних трансакција без трећих лица. Ове трансакције су праћене и неповратне</a:t>
            </a:r>
            <a:r>
              <a:rPr lang="sr-Cyrl-R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0" name="Picture 6" descr="Here's a Quick Way to Understand Smart Contracts 1">
            <a:extLst>
              <a:ext uri="{FF2B5EF4-FFF2-40B4-BE49-F238E27FC236}">
                <a16:creationId xmlns:a16="http://schemas.microsoft.com/office/drawing/2014/main" id="{05399619-F7DC-485C-8CE9-03A0C6E0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218" y="2282035"/>
            <a:ext cx="7113563" cy="349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/>
        </p:nvSpPr>
        <p:spPr>
          <a:xfrm>
            <a:off x="139148" y="165637"/>
            <a:ext cx="1205285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Solidity</a:t>
            </a:r>
            <a:endParaRPr sz="2800" b="1" dirty="0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8385313" y="1119744"/>
            <a:ext cx="3737113" cy="31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2" name="Picture 2" descr="Here are the best courses and resources for learning Solidity ...">
            <a:extLst>
              <a:ext uri="{FF2B5EF4-FFF2-40B4-BE49-F238E27FC236}">
                <a16:creationId xmlns:a16="http://schemas.microsoft.com/office/drawing/2014/main" id="{249D1640-16BD-43B4-9900-50723C736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39" y="2511260"/>
            <a:ext cx="5960012" cy="38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76034E-BDF7-4DCA-9C32-36F3AAAB6732}"/>
              </a:ext>
            </a:extLst>
          </p:cNvPr>
          <p:cNvSpPr/>
          <p:nvPr/>
        </p:nvSpPr>
        <p:spPr>
          <a:xfrm>
            <a:off x="1212651" y="1119744"/>
            <a:ext cx="86347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Solidity </a:t>
            </a:r>
            <a:r>
              <a:rPr lang="sr-Cyrl-R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је објектно-оријентисан језик.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sr-Cyrl-R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Користи се за имплементацију </a:t>
            </a: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smart contract-a.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Remix </a:t>
            </a:r>
            <a:r>
              <a:rPr lang="sr-Cyrl-R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окружење</a:t>
            </a: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126" name="Picture 6" descr="Remix - Ethereum IDE">
            <a:extLst>
              <a:ext uri="{FF2B5EF4-FFF2-40B4-BE49-F238E27FC236}">
                <a16:creationId xmlns:a16="http://schemas.microsoft.com/office/drawing/2014/main" id="{A8A8E7FA-DF33-4EF3-B3E5-22F65E24D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551" y="1188566"/>
            <a:ext cx="1426795" cy="132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89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/>
        </p:nvSpPr>
        <p:spPr>
          <a:xfrm>
            <a:off x="69574" y="165637"/>
            <a:ext cx="12052852" cy="70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Пријава за једнократну помоћ </a:t>
            </a: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8385313" y="1119744"/>
            <a:ext cx="3737113" cy="31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1A886-F2CA-49AD-B6B4-12C315CB26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23" t="17831" r="26730" b="21627"/>
          <a:stretch/>
        </p:blipFill>
        <p:spPr>
          <a:xfrm>
            <a:off x="2501451" y="730802"/>
            <a:ext cx="7189098" cy="539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/>
        </p:nvSpPr>
        <p:spPr>
          <a:xfrm>
            <a:off x="69574" y="-171987"/>
            <a:ext cx="12052852" cy="72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Унос података и излаз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8385313" y="1119744"/>
            <a:ext cx="3737113" cy="31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1B2E03-D9EE-4ACB-9DC5-1C30B48E11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85" t="54374" r="74385" b="23474"/>
          <a:stretch/>
        </p:blipFill>
        <p:spPr>
          <a:xfrm>
            <a:off x="69574" y="906096"/>
            <a:ext cx="2982926" cy="20481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D781F8-A7C4-4566-BB7F-ADA8251C2E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77" t="32402" r="74039" b="24910"/>
          <a:stretch/>
        </p:blipFill>
        <p:spPr>
          <a:xfrm>
            <a:off x="3101737" y="906095"/>
            <a:ext cx="2732583" cy="3140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A52F10-47C5-4554-B4E5-3A3A039BBB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61" t="34454" r="73692" b="25321"/>
          <a:stretch/>
        </p:blipFill>
        <p:spPr>
          <a:xfrm>
            <a:off x="5883557" y="906095"/>
            <a:ext cx="2732583" cy="3140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2952C3-85E5-4D13-AE9B-CA619DA171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00" t="58663" r="74154" b="21217"/>
          <a:stretch/>
        </p:blipFill>
        <p:spPr>
          <a:xfrm>
            <a:off x="8832918" y="906095"/>
            <a:ext cx="3041987" cy="1612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DE47E6-99A4-4295-A827-097CF9348BF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654" t="34044" r="74559" b="38062"/>
          <a:stretch/>
        </p:blipFill>
        <p:spPr>
          <a:xfrm>
            <a:off x="8832919" y="3454845"/>
            <a:ext cx="3041986" cy="2386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56E251-E3C3-4DD2-9414-68477855E37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056" t="59006" r="74558" b="28399"/>
          <a:stretch/>
        </p:blipFill>
        <p:spPr>
          <a:xfrm>
            <a:off x="4676429" y="4367425"/>
            <a:ext cx="3011243" cy="99709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4EA34D-F4F1-4051-9F54-A8B3D5A128AD}"/>
              </a:ext>
            </a:extLst>
          </p:cNvPr>
          <p:cNvCxnSpPr/>
          <p:nvPr/>
        </p:nvCxnSpPr>
        <p:spPr>
          <a:xfrm>
            <a:off x="2707842" y="1012874"/>
            <a:ext cx="10269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0F0FA7-1C32-4986-AE7A-D47268A394B0}"/>
              </a:ext>
            </a:extLst>
          </p:cNvPr>
          <p:cNvCxnSpPr/>
          <p:nvPr/>
        </p:nvCxnSpPr>
        <p:spPr>
          <a:xfrm>
            <a:off x="5663877" y="1012874"/>
            <a:ext cx="3408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BCEFE6-F543-442A-BB94-933D4B30BFA3}"/>
              </a:ext>
            </a:extLst>
          </p:cNvPr>
          <p:cNvCxnSpPr/>
          <p:nvPr/>
        </p:nvCxnSpPr>
        <p:spPr>
          <a:xfrm>
            <a:off x="8385313" y="1012874"/>
            <a:ext cx="6742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78B696-CE18-4EBD-8FF3-A191C8B9FB8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0353912" y="2518117"/>
            <a:ext cx="0" cy="9367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AE97CA-23C5-4FD6-BD38-0337694B91AB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7687672" y="4865970"/>
            <a:ext cx="11759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31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/>
        </p:nvSpPr>
        <p:spPr>
          <a:xfrm>
            <a:off x="69574" y="165637"/>
            <a:ext cx="1205285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sr-Cyrl-R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Унос података и излаз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8385313" y="1119744"/>
            <a:ext cx="3737113" cy="31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FD749-44FE-4623-ABE1-8FFF5DB3C5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25" t="70121" r="73462" b="21216"/>
          <a:stretch/>
        </p:blipFill>
        <p:spPr>
          <a:xfrm>
            <a:off x="978558" y="1119744"/>
            <a:ext cx="3775240" cy="954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9B52E3-994A-46BB-9930-C3BD4751B2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62" t="70121" r="73462" b="18753"/>
          <a:stretch/>
        </p:blipFill>
        <p:spPr>
          <a:xfrm>
            <a:off x="978558" y="2831464"/>
            <a:ext cx="3775240" cy="11950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1FEECC-6164-45EA-AC30-CBC897E0D2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56" t="71806" r="74558" b="13194"/>
          <a:stretch/>
        </p:blipFill>
        <p:spPr>
          <a:xfrm>
            <a:off x="6785884" y="1173856"/>
            <a:ext cx="3910907" cy="1542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168B80-F406-4173-A308-AFA9BFE732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730" t="85000" r="29330" b="8387"/>
          <a:stretch/>
        </p:blipFill>
        <p:spPr>
          <a:xfrm>
            <a:off x="3716031" y="4535537"/>
            <a:ext cx="8475969" cy="75136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7783151-451C-4EE4-A7E2-9AD21E633FFD}"/>
              </a:ext>
            </a:extLst>
          </p:cNvPr>
          <p:cNvCxnSpPr>
            <a:stCxn id="4" idx="2"/>
          </p:cNvCxnSpPr>
          <p:nvPr/>
        </p:nvCxnSpPr>
        <p:spPr>
          <a:xfrm>
            <a:off x="2866178" y="2073851"/>
            <a:ext cx="0" cy="954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8BB0D7-0CB9-4430-A00D-D0D079044106}"/>
              </a:ext>
            </a:extLst>
          </p:cNvPr>
          <p:cNvCxnSpPr/>
          <p:nvPr/>
        </p:nvCxnSpPr>
        <p:spPr>
          <a:xfrm>
            <a:off x="8385313" y="2683500"/>
            <a:ext cx="0" cy="185203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6AB7B62-5C68-4D71-A611-75F575E55FB2}"/>
              </a:ext>
            </a:extLst>
          </p:cNvPr>
          <p:cNvSpPr/>
          <p:nvPr/>
        </p:nvSpPr>
        <p:spPr>
          <a:xfrm>
            <a:off x="7174523" y="4754880"/>
            <a:ext cx="4684526" cy="42298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Cyrl-R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8629A-956F-4BE5-93FB-A8E0C2D5605C}"/>
              </a:ext>
            </a:extLst>
          </p:cNvPr>
          <p:cNvSpPr/>
          <p:nvPr/>
        </p:nvSpPr>
        <p:spPr>
          <a:xfrm>
            <a:off x="2152357" y="3581430"/>
            <a:ext cx="1563663" cy="2486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73687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69574" y="165637"/>
            <a:ext cx="1205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Закључак</a:t>
            </a:r>
            <a:endParaRPr dirty="0"/>
          </a:p>
        </p:txBody>
      </p:sp>
      <p:pic>
        <p:nvPicPr>
          <p:cNvPr id="1028" name="Picture 4" descr="Smart Contract Icons - Download Free Vector Icons | Noun Project">
            <a:extLst>
              <a:ext uri="{FF2B5EF4-FFF2-40B4-BE49-F238E27FC236}">
                <a16:creationId xmlns:a16="http://schemas.microsoft.com/office/drawing/2014/main" id="{A7E93E35-BC48-4D2A-BFAC-0A6C31B8F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412" y="282100"/>
            <a:ext cx="3417863" cy="341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B3EC37-B886-4216-9535-C64A58C5A31B}"/>
              </a:ext>
            </a:extLst>
          </p:cNvPr>
          <p:cNvSpPr txBox="1"/>
          <p:nvPr/>
        </p:nvSpPr>
        <p:spPr>
          <a:xfrm>
            <a:off x="752167" y="1991032"/>
            <a:ext cx="72857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sr-Cyrl-R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Идеја за имплементацију овог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smart contract</a:t>
            </a:r>
            <a:r>
              <a:rPr lang="sr-Cyrl-R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sr-Cyrl-R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проистекла је из актуелне  теме једнократне помоћи свим пунолетним грађанима Републике Србије.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sr-Cyrl-R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sr-Cyrl-R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Модификацијом овог система могли би се реализовати сложенији системи који би своју сврху нашли у реалним сценаријима. 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</TotalTime>
  <Words>176</Words>
  <Application>Microsoft Office PowerPoint</Application>
  <PresentationFormat>Widescreen</PresentationFormat>
  <Paragraphs>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 Satarić</dc:creator>
  <cp:lastModifiedBy>Jelena Glisic</cp:lastModifiedBy>
  <cp:revision>66</cp:revision>
  <dcterms:modified xsi:type="dcterms:W3CDTF">2020-05-15T16:57:47Z</dcterms:modified>
</cp:coreProperties>
</file>