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63" r:id="rId5"/>
    <p:sldId id="259" r:id="rId6"/>
    <p:sldId id="270" r:id="rId7"/>
    <p:sldId id="275" r:id="rId8"/>
    <p:sldId id="276" r:id="rId9"/>
    <p:sldId id="277" r:id="rId10"/>
    <p:sldId id="278" r:id="rId11"/>
    <p:sldId id="279" r:id="rId12"/>
    <p:sldId id="260" r:id="rId13"/>
    <p:sldId id="264" r:id="rId14"/>
    <p:sldId id="266" r:id="rId15"/>
    <p:sldId id="269" r:id="rId16"/>
    <p:sldId id="267" r:id="rId17"/>
    <p:sldId id="272" r:id="rId18"/>
    <p:sldId id="271"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3" d="100"/>
          <a:sy n="103" d="100"/>
        </p:scale>
        <p:origin x="96"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C0CF2-FB11-4F81-831D-DAB3E246B844}"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C7927-3C85-4E56-A3AD-32795EB4968C}" type="slidenum">
              <a:rPr lang="en-US" smtClean="0"/>
              <a:t>‹#›</a:t>
            </a:fld>
            <a:endParaRPr lang="en-US"/>
          </a:p>
        </p:txBody>
      </p:sp>
    </p:spTree>
    <p:extLst>
      <p:ext uri="{BB962C8B-B14F-4D97-AF65-F5344CB8AC3E}">
        <p14:creationId xmlns:p14="http://schemas.microsoft.com/office/powerpoint/2010/main" val="3289227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3C7927-3C85-4E56-A3AD-32795EB4968C}" type="slidenum">
              <a:rPr lang="en-US" smtClean="0"/>
              <a:t>1</a:t>
            </a:fld>
            <a:endParaRPr lang="en-US"/>
          </a:p>
        </p:txBody>
      </p:sp>
    </p:spTree>
    <p:extLst>
      <p:ext uri="{BB962C8B-B14F-4D97-AF65-F5344CB8AC3E}">
        <p14:creationId xmlns:p14="http://schemas.microsoft.com/office/powerpoint/2010/main" val="206891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E8E91-4FDF-4217-8E49-6BBE291E0CF6}"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331333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E32EE-079C-4B94-8351-BFE74EDF79F1}"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15496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A9694-C015-4866-A03F-9C6D7B1FBA0A}"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387250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480A7-4649-4F2C-97BD-5B1DE5C17353}"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292733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2957ED-9A2D-4972-9931-D934A9BCB25E}"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352038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522D2-3DE4-4119-BF11-DCA859D29865}"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225873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7A4295-D531-4B2E-9D6E-ECA137A50123}" type="datetime1">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164659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2095DB-E37D-4E2D-A456-59BB569AC813}" type="datetime1">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12295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12FD4-C688-476E-8D04-3B352D1FBCDD}" type="datetime1">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216858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645A5-9303-4E6B-A581-20DD905EF7CF}"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89645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8B3B1-236B-456B-ABA2-EDCCAD34DF52}"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4872D-FDF1-4329-8ACA-739CA520CD35}" type="slidenum">
              <a:rPr lang="en-US" smtClean="0"/>
              <a:t>‹#›</a:t>
            </a:fld>
            <a:endParaRPr lang="en-US"/>
          </a:p>
        </p:txBody>
      </p:sp>
    </p:spTree>
    <p:extLst>
      <p:ext uri="{BB962C8B-B14F-4D97-AF65-F5344CB8AC3E}">
        <p14:creationId xmlns:p14="http://schemas.microsoft.com/office/powerpoint/2010/main" val="311222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54EA6-E0FD-459D-BC8D-557E8F6774BD}" type="datetime1">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4872D-FDF1-4329-8ACA-739CA520CD35}" type="slidenum">
              <a:rPr lang="en-US" smtClean="0"/>
              <a:t>‹#›</a:t>
            </a:fld>
            <a:endParaRPr lang="en-US"/>
          </a:p>
        </p:txBody>
      </p:sp>
    </p:spTree>
    <p:extLst>
      <p:ext uri="{BB962C8B-B14F-4D97-AF65-F5344CB8AC3E}">
        <p14:creationId xmlns:p14="http://schemas.microsoft.com/office/powerpoint/2010/main" val="53011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quidpy.readthedocs.io/en/stable/api/squidpy.gr.spatial_neighbors.html#squidpy.gr.spatial_neighbors" TargetMode="External"/><Relationship Id="rId7" Type="http://schemas.openxmlformats.org/officeDocument/2006/relationships/image" Target="../media/image22.JPG"/><Relationship Id="rId2" Type="http://schemas.openxmlformats.org/officeDocument/2006/relationships/hyperlink" Target="https://squidpy.readthedocs.io/en/stable/api/squidpy.gr.spatial_autocorr.html#squidpy.gr.spatial_autocorr" TargetMode="Externa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s://squidpy.readthedocs.io/en/stable/auto_examples/graph/compute_moran.html" TargetMode="Externa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tp.cngb.org/pub/SciRAID/stomics/STDS0000058/stomics/Mouse_brain_cell_bin.h5ad" TargetMode="External"/><Relationship Id="rId2" Type="http://schemas.openxmlformats.org/officeDocument/2006/relationships/hyperlink" Target="https://ftp.cngb.org/pub/SciRAID/stomics/STDS0000058/stomics/E9.5_E1S1.MOSTA.h5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tp.cngb.org/pub/SciRAID/stomics/STDS0000058/stomics/E9.5_E1S1.MOSTA.h5a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searchgate.net/figure/Overview-and-validation-of-SpaGFT-a-SpaGFT-considers-a-gene-spot-expression-count_fig1_3662559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Overview-and-validation-of-SpaGFT-a-SpaGFT-considers-a-gene-spot-expression-count_fig1_36625592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agft.readthedocs.io/en/latest/spatial/mouse_brain_coronal.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4828"/>
            <a:ext cx="9144000" cy="1401077"/>
          </a:xfrm>
        </p:spPr>
        <p:txBody>
          <a:bodyPr>
            <a:normAutofit/>
          </a:bodyPr>
          <a:lstStyle/>
          <a:p>
            <a:r>
              <a:rPr lang="en-US" sz="4400" dirty="0" smtClean="0">
                <a:latin typeface="+mn-lt"/>
              </a:rPr>
              <a:t> </a:t>
            </a:r>
            <a:r>
              <a:rPr lang="en-US" sz="4400" dirty="0" smtClean="0"/>
              <a:t/>
            </a:r>
            <a:br>
              <a:rPr lang="en-US" sz="4400" dirty="0" smtClean="0"/>
            </a:br>
            <a:r>
              <a:rPr lang="en-US" sz="4400" dirty="0" smtClean="0">
                <a:latin typeface="+mn-lt"/>
              </a:rPr>
              <a:t>Detection of </a:t>
            </a:r>
            <a:r>
              <a:rPr lang="en-US" sz="4400" dirty="0" smtClean="0">
                <a:solidFill>
                  <a:schemeClr val="accent1">
                    <a:lumMod val="75000"/>
                  </a:schemeClr>
                </a:solidFill>
                <a:latin typeface="+mn-lt"/>
              </a:rPr>
              <a:t>spatially variable genes</a:t>
            </a:r>
            <a:endParaRPr lang="en-US" sz="4400" dirty="0">
              <a:solidFill>
                <a:schemeClr val="accent1">
                  <a:lumMod val="75000"/>
                </a:schemeClr>
              </a:solidFill>
              <a:latin typeface="+mn-lt"/>
            </a:endParaRPr>
          </a:p>
        </p:txBody>
      </p:sp>
      <p:sp>
        <p:nvSpPr>
          <p:cNvPr id="3" name="Subtitle 2"/>
          <p:cNvSpPr>
            <a:spLocks noGrp="1"/>
          </p:cNvSpPr>
          <p:nvPr>
            <p:ph type="subTitle" idx="1"/>
          </p:nvPr>
        </p:nvSpPr>
        <p:spPr>
          <a:xfrm>
            <a:off x="3941805" y="4310493"/>
            <a:ext cx="4308389" cy="904059"/>
          </a:xfrm>
        </p:spPr>
        <p:txBody>
          <a:bodyPr>
            <a:normAutofit fontScale="85000" lnSpcReduction="20000"/>
          </a:bodyPr>
          <a:lstStyle/>
          <a:p>
            <a:r>
              <a:rPr lang="sr-Latn-RS" sz="2000" dirty="0" smtClean="0"/>
              <a:t>Students:</a:t>
            </a:r>
            <a:endParaRPr lang="en-US" sz="2000" dirty="0" smtClean="0"/>
          </a:p>
          <a:p>
            <a:r>
              <a:rPr lang="en-US" sz="2000" dirty="0" err="1" smtClean="0"/>
              <a:t>Aleksandar</a:t>
            </a:r>
            <a:r>
              <a:rPr lang="en-US" sz="2000" dirty="0" smtClean="0"/>
              <a:t> </a:t>
            </a:r>
            <a:r>
              <a:rPr lang="en-US" sz="2000" dirty="0" err="1" smtClean="0"/>
              <a:t>Cvetkovi</a:t>
            </a:r>
            <a:r>
              <a:rPr lang="sr-Latn-RS" sz="2000" dirty="0" smtClean="0"/>
              <a:t>ć, 2022/3270</a:t>
            </a:r>
          </a:p>
          <a:p>
            <a:r>
              <a:rPr lang="sr-Latn-RS" sz="2000" dirty="0" smtClean="0"/>
              <a:t>Kristina Stanković, 2022/3019</a:t>
            </a:r>
            <a:endParaRPr lang="en-US" sz="2000" dirty="0"/>
          </a:p>
          <a:p>
            <a:endParaRPr lang="en-US" dirty="0"/>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 xmlns:a16="http://schemas.microsoft.com/office/drawing/2014/main" id="{0332A0AA-7754-418C-8F6C-137270208A7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0184" y="322964"/>
            <a:ext cx="952500" cy="1150620"/>
          </a:xfrm>
          <a:prstGeom prst="rect">
            <a:avLst/>
          </a:prstGeom>
          <a:noFill/>
          <a:ln>
            <a:noFill/>
          </a:ln>
        </p:spPr>
      </p:pic>
      <p:graphicFrame>
        <p:nvGraphicFramePr>
          <p:cNvPr id="6" name="Object 5">
            <a:extLst>
              <a:ext uri="{FF2B5EF4-FFF2-40B4-BE49-F238E27FC236}">
                <a16:creationId xmlns="" xmlns:a16="http://schemas.microsoft.com/office/drawing/2014/main" id="{1CA9A417-D57F-4902-BD48-F71E4BE27752}"/>
              </a:ext>
            </a:extLst>
          </p:cNvPr>
          <p:cNvGraphicFramePr>
            <a:graphicFrameLocks noChangeAspect="1"/>
          </p:cNvGraphicFramePr>
          <p:nvPr>
            <p:extLst>
              <p:ext uri="{D42A27DB-BD31-4B8C-83A1-F6EECF244321}">
                <p14:modId xmlns:p14="http://schemas.microsoft.com/office/powerpoint/2010/main" val="635002609"/>
              </p:ext>
            </p:extLst>
          </p:nvPr>
        </p:nvGraphicFramePr>
        <p:xfrm>
          <a:off x="7626445" y="355916"/>
          <a:ext cx="1209675" cy="1152525"/>
        </p:xfrm>
        <a:graphic>
          <a:graphicData uri="http://schemas.openxmlformats.org/presentationml/2006/ole">
            <mc:AlternateContent xmlns:mc="http://schemas.openxmlformats.org/markup-compatibility/2006">
              <mc:Choice xmlns:v="urn:schemas-microsoft-com:vml" Requires="v">
                <p:oleObj spid="_x0000_s1094" r:id="rId5" imgW="2539080" imgH="2598840" progId="">
                  <p:embed/>
                </p:oleObj>
              </mc:Choice>
              <mc:Fallback>
                <p:oleObj r:id="rId5" imgW="2539080" imgH="25988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6445" y="355916"/>
                        <a:ext cx="12096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361935" y="527225"/>
            <a:ext cx="3468129" cy="1200329"/>
          </a:xfrm>
          <a:prstGeom prst="rect">
            <a:avLst/>
          </a:prstGeom>
          <a:noFill/>
        </p:spPr>
        <p:txBody>
          <a:bodyPr wrap="square" rtlCol="0">
            <a:spAutoFit/>
          </a:bodyPr>
          <a:lstStyle/>
          <a:p>
            <a:pPr algn="ctr"/>
            <a:r>
              <a:rPr lang="sr-Latn-RS" dirty="0" smtClean="0"/>
              <a:t>University of Belgrade</a:t>
            </a:r>
          </a:p>
          <a:p>
            <a:pPr algn="ctr"/>
            <a:r>
              <a:rPr lang="sr-Latn-RS" dirty="0" smtClean="0"/>
              <a:t>School of Electrical Engineering</a:t>
            </a:r>
          </a:p>
          <a:p>
            <a:pPr algn="ctr"/>
            <a:r>
              <a:rPr lang="en-US" dirty="0" smtClean="0"/>
              <a:t>Subject: </a:t>
            </a:r>
            <a:r>
              <a:rPr lang="en-US" b="1" dirty="0" smtClean="0"/>
              <a:t>Computational Genomics</a:t>
            </a:r>
          </a:p>
          <a:p>
            <a:pPr algn="ctr"/>
            <a:endParaRPr lang="en-US" dirty="0"/>
          </a:p>
        </p:txBody>
      </p:sp>
    </p:spTree>
    <p:extLst>
      <p:ext uri="{BB962C8B-B14F-4D97-AF65-F5344CB8AC3E}">
        <p14:creationId xmlns:p14="http://schemas.microsoft.com/office/powerpoint/2010/main" val="195403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68744"/>
            <a:ext cx="10515600" cy="1325563"/>
          </a:xfrm>
        </p:spPr>
        <p:txBody>
          <a:bodyPr/>
          <a:lstStyle/>
          <a:p>
            <a:r>
              <a:rPr lang="en-US" dirty="0">
                <a:latin typeface="+mn-lt"/>
              </a:rPr>
              <a:t>Algorithm: Spatial clustering</a:t>
            </a:r>
          </a:p>
        </p:txBody>
      </p:sp>
      <p:sp>
        <p:nvSpPr>
          <p:cNvPr id="4" name="Rectangle 3">
            <a:extLst>
              <a:ext uri="{FF2B5EF4-FFF2-40B4-BE49-F238E27FC236}">
                <a16:creationId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10</a:t>
            </a:fld>
            <a:endParaRPr lang="en-US"/>
          </a:p>
        </p:txBody>
      </p:sp>
      <p:sp>
        <p:nvSpPr>
          <p:cNvPr id="5" name="TextBox 4">
            <a:extLst>
              <a:ext uri="{FF2B5EF4-FFF2-40B4-BE49-F238E27FC236}">
                <a16:creationId xmlns:a16="http://schemas.microsoft.com/office/drawing/2014/main" xmlns="" id="{18815A86-1DB0-E538-BFD1-B827FA0437D2}"/>
              </a:ext>
            </a:extLst>
          </p:cNvPr>
          <p:cNvSpPr txBox="1"/>
          <p:nvPr/>
        </p:nvSpPr>
        <p:spPr>
          <a:xfrm>
            <a:off x="796954" y="1256819"/>
            <a:ext cx="2043508" cy="369332"/>
          </a:xfrm>
          <a:prstGeom prst="rect">
            <a:avLst/>
          </a:prstGeom>
          <a:noFill/>
        </p:spPr>
        <p:txBody>
          <a:bodyPr wrap="none" rtlCol="0">
            <a:spAutoFit/>
          </a:bodyPr>
          <a:lstStyle/>
          <a:p>
            <a:pPr marL="285750" indent="-285750">
              <a:buFont typeface="Arial" panose="020B0604020202020204" pitchFamily="34" charset="0"/>
              <a:buChar char="•"/>
            </a:pPr>
            <a:r>
              <a:rPr lang="en-US" dirty="0"/>
              <a:t>Implementation:</a:t>
            </a:r>
          </a:p>
        </p:txBody>
      </p:sp>
      <p:pic>
        <p:nvPicPr>
          <p:cNvPr id="7" name="Picture 6">
            <a:extLst>
              <a:ext uri="{FF2B5EF4-FFF2-40B4-BE49-F238E27FC236}">
                <a16:creationId xmlns:a16="http://schemas.microsoft.com/office/drawing/2014/main" xmlns="" id="{2D81D6F0-5C33-89CB-F63B-C5748B2F4736}"/>
              </a:ext>
            </a:extLst>
          </p:cNvPr>
          <p:cNvPicPr>
            <a:picLocks noChangeAspect="1"/>
          </p:cNvPicPr>
          <p:nvPr/>
        </p:nvPicPr>
        <p:blipFill>
          <a:blip r:embed="rId2"/>
          <a:stretch>
            <a:fillRect/>
          </a:stretch>
        </p:blipFill>
        <p:spPr>
          <a:xfrm>
            <a:off x="1149989" y="1626151"/>
            <a:ext cx="6408492" cy="4681697"/>
          </a:xfrm>
          <a:prstGeom prst="rect">
            <a:avLst/>
          </a:prstGeom>
        </p:spPr>
      </p:pic>
    </p:spTree>
    <p:extLst>
      <p:ext uri="{BB962C8B-B14F-4D97-AF65-F5344CB8AC3E}">
        <p14:creationId xmlns:p14="http://schemas.microsoft.com/office/powerpoint/2010/main" val="158219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68744"/>
            <a:ext cx="10515600" cy="1325563"/>
          </a:xfrm>
        </p:spPr>
        <p:txBody>
          <a:bodyPr/>
          <a:lstStyle/>
          <a:p>
            <a:r>
              <a:rPr lang="en-US" dirty="0">
                <a:latin typeface="+mn-lt"/>
              </a:rPr>
              <a:t>Algorithm: Combination</a:t>
            </a:r>
          </a:p>
        </p:txBody>
      </p:sp>
      <p:sp>
        <p:nvSpPr>
          <p:cNvPr id="4" name="Rectangle 3">
            <a:extLst>
              <a:ext uri="{FF2B5EF4-FFF2-40B4-BE49-F238E27FC236}">
                <a16:creationId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11</a:t>
            </a:fld>
            <a:endParaRPr lang="en-US"/>
          </a:p>
        </p:txBody>
      </p:sp>
      <p:sp>
        <p:nvSpPr>
          <p:cNvPr id="5" name="TextBox 4">
            <a:extLst>
              <a:ext uri="{FF2B5EF4-FFF2-40B4-BE49-F238E27FC236}">
                <a16:creationId xmlns:a16="http://schemas.microsoft.com/office/drawing/2014/main" xmlns="" id="{18815A86-1DB0-E538-BFD1-B827FA0437D2}"/>
              </a:ext>
            </a:extLst>
          </p:cNvPr>
          <p:cNvSpPr txBox="1"/>
          <p:nvPr/>
        </p:nvSpPr>
        <p:spPr>
          <a:xfrm>
            <a:off x="796954" y="1256819"/>
            <a:ext cx="11073468" cy="1477328"/>
          </a:xfrm>
          <a:prstGeom prst="rect">
            <a:avLst/>
          </a:prstGeom>
          <a:noFill/>
        </p:spPr>
        <p:txBody>
          <a:bodyPr wrap="square" rtlCol="0">
            <a:spAutoFit/>
          </a:bodyPr>
          <a:lstStyle/>
          <a:p>
            <a:r>
              <a:rPr lang="en-US" dirty="0">
                <a:latin typeface="+mn-lt"/>
              </a:rPr>
              <a:t>Mean difference value algorithm </a:t>
            </a:r>
            <a:r>
              <a:rPr lang="en-US" dirty="0"/>
              <a:t>has shown to work well on genes with high number of cells, but with lower number of cells it can be very susceptible to noise and small differences in values between tissues. On the other hand, clustering algorithm works only with low number of cells. We can use both algorithms together by using mean difference value on genes with high number of cells and clustering on genes with low number of cells.</a:t>
            </a:r>
          </a:p>
          <a:p>
            <a:endParaRPr lang="en-US" dirty="0"/>
          </a:p>
        </p:txBody>
      </p:sp>
      <p:sp>
        <p:nvSpPr>
          <p:cNvPr id="6" name="TextBox 5">
            <a:extLst>
              <a:ext uri="{FF2B5EF4-FFF2-40B4-BE49-F238E27FC236}">
                <a16:creationId xmlns:a16="http://schemas.microsoft.com/office/drawing/2014/main" xmlns="" id="{0A0A5259-E8FF-5CD8-361B-27FBA6A6B307}"/>
              </a:ext>
            </a:extLst>
          </p:cNvPr>
          <p:cNvSpPr txBox="1"/>
          <p:nvPr/>
        </p:nvSpPr>
        <p:spPr>
          <a:xfrm>
            <a:off x="796954" y="2986481"/>
            <a:ext cx="1203343" cy="369332"/>
          </a:xfrm>
          <a:prstGeom prst="rect">
            <a:avLst/>
          </a:prstGeom>
          <a:noFill/>
        </p:spPr>
        <p:txBody>
          <a:bodyPr wrap="none" rtlCol="0">
            <a:spAutoFit/>
          </a:bodyPr>
          <a:lstStyle/>
          <a:p>
            <a:pPr marL="285750" indent="-285750">
              <a:buFont typeface="Arial" panose="020B0604020202020204" pitchFamily="34" charset="0"/>
              <a:buChar char="•"/>
            </a:pPr>
            <a:r>
              <a:rPr lang="en-US" dirty="0"/>
              <a:t>Results:</a:t>
            </a:r>
          </a:p>
        </p:txBody>
      </p:sp>
      <p:graphicFrame>
        <p:nvGraphicFramePr>
          <p:cNvPr id="8" name="Table 8">
            <a:extLst>
              <a:ext uri="{FF2B5EF4-FFF2-40B4-BE49-F238E27FC236}">
                <a16:creationId xmlns:a16="http://schemas.microsoft.com/office/drawing/2014/main" xmlns="" id="{6CB39BDE-3A94-2F04-D51F-F064E3BC32AC}"/>
              </a:ext>
            </a:extLst>
          </p:cNvPr>
          <p:cNvGraphicFramePr>
            <a:graphicFrameLocks noGrp="1"/>
          </p:cNvGraphicFramePr>
          <p:nvPr>
            <p:extLst/>
          </p:nvPr>
        </p:nvGraphicFramePr>
        <p:xfrm>
          <a:off x="796954" y="3924291"/>
          <a:ext cx="4058406" cy="1647612"/>
        </p:xfrm>
        <a:graphic>
          <a:graphicData uri="http://schemas.openxmlformats.org/drawingml/2006/table">
            <a:tbl>
              <a:tblPr firstRow="1" bandRow="1">
                <a:tableStyleId>{5C22544A-7EE6-4342-B048-85BDC9FD1C3A}</a:tableStyleId>
              </a:tblPr>
              <a:tblGrid>
                <a:gridCol w="1352802">
                  <a:extLst>
                    <a:ext uri="{9D8B030D-6E8A-4147-A177-3AD203B41FA5}">
                      <a16:colId xmlns:a16="http://schemas.microsoft.com/office/drawing/2014/main" xmlns="" val="2283237467"/>
                    </a:ext>
                  </a:extLst>
                </a:gridCol>
                <a:gridCol w="1352802">
                  <a:extLst>
                    <a:ext uri="{9D8B030D-6E8A-4147-A177-3AD203B41FA5}">
                      <a16:colId xmlns:a16="http://schemas.microsoft.com/office/drawing/2014/main" xmlns="" val="1050702407"/>
                    </a:ext>
                  </a:extLst>
                </a:gridCol>
                <a:gridCol w="1352802">
                  <a:extLst>
                    <a:ext uri="{9D8B030D-6E8A-4147-A177-3AD203B41FA5}">
                      <a16:colId xmlns:a16="http://schemas.microsoft.com/office/drawing/2014/main" xmlns="" val="2904563155"/>
                    </a:ext>
                  </a:extLst>
                </a:gridCol>
              </a:tblGrid>
              <a:tr h="564382">
                <a:tc>
                  <a:txBody>
                    <a:bodyPr/>
                    <a:lstStyle/>
                    <a:p>
                      <a:pPr algn="ctr"/>
                      <a:endParaRPr lang="en-US" dirty="0"/>
                    </a:p>
                  </a:txBody>
                  <a:tcPr/>
                </a:tc>
                <a:tc>
                  <a:txBody>
                    <a:bodyPr/>
                    <a:lstStyle/>
                    <a:p>
                      <a:pPr algn="ctr"/>
                      <a:r>
                        <a:rPr lang="en-US" dirty="0"/>
                        <a:t>Mouse </a:t>
                      </a:r>
                      <a:r>
                        <a:rPr lang="en-US" dirty="0" err="1"/>
                        <a:t>embrio</a:t>
                      </a:r>
                      <a:endParaRPr lang="en-US" dirty="0"/>
                    </a:p>
                  </a:txBody>
                  <a:tcPr/>
                </a:tc>
                <a:tc>
                  <a:txBody>
                    <a:bodyPr/>
                    <a:lstStyle/>
                    <a:p>
                      <a:pPr algn="ctr"/>
                      <a:r>
                        <a:rPr lang="en-US" dirty="0"/>
                        <a:t>Mouse brain</a:t>
                      </a:r>
                    </a:p>
                  </a:txBody>
                  <a:tcPr/>
                </a:tc>
                <a:extLst>
                  <a:ext uri="{0D108BD9-81ED-4DB2-BD59-A6C34878D82A}">
                    <a16:rowId xmlns:a16="http://schemas.microsoft.com/office/drawing/2014/main" xmlns="" val="725862747"/>
                  </a:ext>
                </a:extLst>
              </a:tr>
              <a:tr h="503766">
                <a:tc>
                  <a:txBody>
                    <a:bodyPr/>
                    <a:lstStyle/>
                    <a:p>
                      <a:pPr algn="ctr"/>
                      <a:r>
                        <a:rPr lang="en-US" dirty="0"/>
                        <a:t>F1 score</a:t>
                      </a:r>
                    </a:p>
                  </a:txBody>
                  <a:tcPr/>
                </a:tc>
                <a:tc>
                  <a:txBody>
                    <a:bodyPr/>
                    <a:lstStyle/>
                    <a:p>
                      <a:pPr algn="ctr"/>
                      <a:r>
                        <a:rPr lang="en-US" dirty="0"/>
                        <a:t>0.605</a:t>
                      </a:r>
                    </a:p>
                  </a:txBody>
                  <a:tcPr/>
                </a:tc>
                <a:tc>
                  <a:txBody>
                    <a:bodyPr/>
                    <a:lstStyle/>
                    <a:p>
                      <a:pPr algn="ctr"/>
                      <a:r>
                        <a:rPr lang="en-US" dirty="0"/>
                        <a:t>0.481</a:t>
                      </a:r>
                    </a:p>
                  </a:txBody>
                  <a:tcPr/>
                </a:tc>
                <a:extLst>
                  <a:ext uri="{0D108BD9-81ED-4DB2-BD59-A6C34878D82A}">
                    <a16:rowId xmlns:a16="http://schemas.microsoft.com/office/drawing/2014/main" xmlns="" val="417922"/>
                  </a:ext>
                </a:extLst>
              </a:tr>
              <a:tr h="503766">
                <a:tc>
                  <a:txBody>
                    <a:bodyPr/>
                    <a:lstStyle/>
                    <a:p>
                      <a:pPr algn="ctr"/>
                      <a:r>
                        <a:rPr lang="en-US" dirty="0"/>
                        <a:t>AUC</a:t>
                      </a:r>
                    </a:p>
                  </a:txBody>
                  <a:tcPr/>
                </a:tc>
                <a:tc>
                  <a:txBody>
                    <a:bodyPr/>
                    <a:lstStyle/>
                    <a:p>
                      <a:pPr algn="ctr"/>
                      <a:r>
                        <a:rPr lang="en-US" dirty="0"/>
                        <a:t>0.769</a:t>
                      </a:r>
                    </a:p>
                  </a:txBody>
                  <a:tcPr/>
                </a:tc>
                <a:tc>
                  <a:txBody>
                    <a:bodyPr/>
                    <a:lstStyle/>
                    <a:p>
                      <a:pPr algn="ctr"/>
                      <a:r>
                        <a:rPr lang="en-US" dirty="0"/>
                        <a:t>0.723</a:t>
                      </a:r>
                    </a:p>
                  </a:txBody>
                  <a:tcPr/>
                </a:tc>
                <a:extLst>
                  <a:ext uri="{0D108BD9-81ED-4DB2-BD59-A6C34878D82A}">
                    <a16:rowId xmlns:a16="http://schemas.microsoft.com/office/drawing/2014/main" xmlns="" val="4268834744"/>
                  </a:ext>
                </a:extLst>
              </a:tr>
            </a:tbl>
          </a:graphicData>
        </a:graphic>
      </p:graphicFrame>
      <p:pic>
        <p:nvPicPr>
          <p:cNvPr id="10" name="Picture 9">
            <a:extLst>
              <a:ext uri="{FF2B5EF4-FFF2-40B4-BE49-F238E27FC236}">
                <a16:creationId xmlns:a16="http://schemas.microsoft.com/office/drawing/2014/main" xmlns="" id="{992F206D-F2BA-CFFB-EF43-B6E8E1895972}"/>
              </a:ext>
            </a:extLst>
          </p:cNvPr>
          <p:cNvPicPr>
            <a:picLocks noChangeAspect="1"/>
          </p:cNvPicPr>
          <p:nvPr/>
        </p:nvPicPr>
        <p:blipFill>
          <a:blip r:embed="rId2"/>
          <a:stretch>
            <a:fillRect/>
          </a:stretch>
        </p:blipFill>
        <p:spPr>
          <a:xfrm>
            <a:off x="5585639" y="3732170"/>
            <a:ext cx="3180614" cy="2467354"/>
          </a:xfrm>
          <a:prstGeom prst="rect">
            <a:avLst/>
          </a:prstGeom>
        </p:spPr>
      </p:pic>
      <p:sp>
        <p:nvSpPr>
          <p:cNvPr id="11" name="TextBox 10">
            <a:extLst>
              <a:ext uri="{FF2B5EF4-FFF2-40B4-BE49-F238E27FC236}">
                <a16:creationId xmlns:a16="http://schemas.microsoft.com/office/drawing/2014/main" xmlns="" id="{C57A8B9A-9016-6D72-07C7-2F96D8B45B06}"/>
              </a:ext>
            </a:extLst>
          </p:cNvPr>
          <p:cNvSpPr txBox="1"/>
          <p:nvPr/>
        </p:nvSpPr>
        <p:spPr>
          <a:xfrm>
            <a:off x="5758891" y="3390678"/>
            <a:ext cx="2834109" cy="369332"/>
          </a:xfrm>
          <a:prstGeom prst="rect">
            <a:avLst/>
          </a:prstGeom>
          <a:noFill/>
        </p:spPr>
        <p:txBody>
          <a:bodyPr wrap="none" rtlCol="0">
            <a:spAutoFit/>
          </a:bodyPr>
          <a:lstStyle/>
          <a:p>
            <a:r>
              <a:rPr lang="en-US" dirty="0"/>
              <a:t>Confusion matrix for </a:t>
            </a:r>
            <a:r>
              <a:rPr lang="en-US" dirty="0" err="1"/>
              <a:t>embrio</a:t>
            </a:r>
            <a:endParaRPr lang="en-US" dirty="0"/>
          </a:p>
        </p:txBody>
      </p:sp>
      <p:pic>
        <p:nvPicPr>
          <p:cNvPr id="13" name="Picture 12">
            <a:extLst>
              <a:ext uri="{FF2B5EF4-FFF2-40B4-BE49-F238E27FC236}">
                <a16:creationId xmlns:a16="http://schemas.microsoft.com/office/drawing/2014/main" xmlns="" id="{FDFCD992-3FB7-EE68-45F0-0F8CA5BEB902}"/>
              </a:ext>
            </a:extLst>
          </p:cNvPr>
          <p:cNvPicPr>
            <a:picLocks noChangeAspect="1"/>
          </p:cNvPicPr>
          <p:nvPr/>
        </p:nvPicPr>
        <p:blipFill>
          <a:blip r:embed="rId3"/>
          <a:stretch>
            <a:fillRect/>
          </a:stretch>
        </p:blipFill>
        <p:spPr>
          <a:xfrm>
            <a:off x="8939505" y="3760010"/>
            <a:ext cx="3107661" cy="2439514"/>
          </a:xfrm>
          <a:prstGeom prst="rect">
            <a:avLst/>
          </a:prstGeom>
        </p:spPr>
      </p:pic>
      <p:sp>
        <p:nvSpPr>
          <p:cNvPr id="14" name="TextBox 13">
            <a:extLst>
              <a:ext uri="{FF2B5EF4-FFF2-40B4-BE49-F238E27FC236}">
                <a16:creationId xmlns:a16="http://schemas.microsoft.com/office/drawing/2014/main" xmlns="" id="{B34961C3-9868-6F08-5351-DE832813A669}"/>
              </a:ext>
            </a:extLst>
          </p:cNvPr>
          <p:cNvSpPr txBox="1"/>
          <p:nvPr/>
        </p:nvSpPr>
        <p:spPr>
          <a:xfrm>
            <a:off x="9173230" y="3390678"/>
            <a:ext cx="2640210" cy="369332"/>
          </a:xfrm>
          <a:prstGeom prst="rect">
            <a:avLst/>
          </a:prstGeom>
          <a:noFill/>
        </p:spPr>
        <p:txBody>
          <a:bodyPr wrap="none" rtlCol="0">
            <a:spAutoFit/>
          </a:bodyPr>
          <a:lstStyle/>
          <a:p>
            <a:r>
              <a:rPr lang="en-US" dirty="0"/>
              <a:t>Confusion matrix for brain</a:t>
            </a:r>
          </a:p>
        </p:txBody>
      </p:sp>
    </p:spTree>
    <p:extLst>
      <p:ext uri="{BB962C8B-B14F-4D97-AF65-F5344CB8AC3E}">
        <p14:creationId xmlns:p14="http://schemas.microsoft.com/office/powerpoint/2010/main" val="3550170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 Variance of entropy values</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12</a:t>
            </a:fld>
            <a:endParaRPr lang="en-US"/>
          </a:p>
        </p:txBody>
      </p:sp>
      <p:sp>
        <p:nvSpPr>
          <p:cNvPr id="7" name="Rectangle 6"/>
          <p:cNvSpPr/>
          <p:nvPr/>
        </p:nvSpPr>
        <p:spPr>
          <a:xfrm>
            <a:off x="461320" y="1563297"/>
            <a:ext cx="11574162" cy="1477328"/>
          </a:xfrm>
          <a:prstGeom prst="rect">
            <a:avLst/>
          </a:prstGeom>
        </p:spPr>
        <p:txBody>
          <a:bodyPr wrap="square">
            <a:spAutoFit/>
          </a:bodyPr>
          <a:lstStyle/>
          <a:p>
            <a:r>
              <a:rPr lang="en-US" dirty="0"/>
              <a:t>The idea of this algorithm lies in the fact that SVGs are the genes with non-uniform expression </a:t>
            </a:r>
            <a:r>
              <a:rPr lang="en-US" dirty="0" smtClean="0"/>
              <a:t>across </a:t>
            </a:r>
            <a:r>
              <a:rPr lang="en-US" dirty="0"/>
              <a:t>spatial </a:t>
            </a:r>
            <a:r>
              <a:rPr lang="en-US" dirty="0" smtClean="0"/>
              <a:t>coordinates. </a:t>
            </a:r>
          </a:p>
          <a:p>
            <a:r>
              <a:rPr lang="en-US" dirty="0" smtClean="0"/>
              <a:t>Taking </a:t>
            </a:r>
            <a:r>
              <a:rPr lang="en-US" dirty="0"/>
              <a:t>into account that uniform probability yields maximum uncertainty and, therefore, maximum entropy, we have calculated the entropy of gene expression in every </a:t>
            </a:r>
            <a:r>
              <a:rPr lang="en-US" dirty="0" smtClean="0"/>
              <a:t>tissue. </a:t>
            </a:r>
          </a:p>
          <a:p>
            <a:r>
              <a:rPr lang="en-US" dirty="0" smtClean="0"/>
              <a:t>If </a:t>
            </a:r>
            <a:r>
              <a:rPr lang="en-US" dirty="0"/>
              <a:t>the variance of these values is high, it means that there is a difference in the distribution of gene expression across tissues. In other words, this gene is likely to be an SVG.</a:t>
            </a:r>
          </a:p>
        </p:txBody>
      </p:sp>
      <p:sp>
        <p:nvSpPr>
          <p:cNvPr id="13" name="Rectangle 12"/>
          <p:cNvSpPr/>
          <p:nvPr/>
        </p:nvSpPr>
        <p:spPr>
          <a:xfrm>
            <a:off x="455353" y="3059668"/>
            <a:ext cx="1754968" cy="369332"/>
          </a:xfrm>
          <a:prstGeom prst="rect">
            <a:avLst/>
          </a:prstGeom>
        </p:spPr>
        <p:txBody>
          <a:bodyPr wrap="none">
            <a:spAutoFit/>
          </a:bodyPr>
          <a:lstStyle/>
          <a:p>
            <a:r>
              <a:rPr lang="en-US" u="sng" dirty="0" smtClean="0"/>
              <a:t>Implementation:</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7644714" y="4252784"/>
                <a:ext cx="3361037" cy="7693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644714" y="4252784"/>
                <a:ext cx="3361037" cy="769313"/>
              </a:xfrm>
              <a:prstGeom prst="rect">
                <a:avLst/>
              </a:prstGeom>
              <a:blipFill rotWithShape="0">
                <a:blip r:embed="rId2"/>
                <a:stretch>
                  <a:fillRect/>
                </a:stretch>
              </a:blipFill>
            </p:spPr>
            <p:txBody>
              <a:bodyPr/>
              <a:lstStyle/>
              <a:p>
                <a:r>
                  <a:rPr lang="en-US">
                    <a:noFill/>
                  </a:rPr>
                  <a:t> </a:t>
                </a:r>
              </a:p>
            </p:txBody>
          </p:sp>
        </mc:Fallback>
      </mc:AlternateContent>
      <p:sp>
        <p:nvSpPr>
          <p:cNvPr id="15" name="Rectangle 14"/>
          <p:cNvSpPr/>
          <p:nvPr/>
        </p:nvSpPr>
        <p:spPr>
          <a:xfrm>
            <a:off x="7382487" y="3990544"/>
            <a:ext cx="979179" cy="369332"/>
          </a:xfrm>
          <a:prstGeom prst="rect">
            <a:avLst/>
          </a:prstGeom>
        </p:spPr>
        <p:txBody>
          <a:bodyPr wrap="none">
            <a:spAutoFit/>
          </a:bodyPr>
          <a:lstStyle/>
          <a:p>
            <a:r>
              <a:rPr lang="en-US" dirty="0" smtClean="0"/>
              <a:t>Entropy:</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873" y="3429000"/>
            <a:ext cx="5705475" cy="3114675"/>
          </a:xfrm>
          <a:prstGeom prst="rect">
            <a:avLst/>
          </a:prstGeom>
        </p:spPr>
      </p:pic>
    </p:spTree>
    <p:extLst>
      <p:ext uri="{BB962C8B-B14F-4D97-AF65-F5344CB8AC3E}">
        <p14:creationId xmlns:p14="http://schemas.microsoft.com/office/powerpoint/2010/main" val="180777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a:t>
            </a:r>
            <a:r>
              <a:rPr lang="en-US" dirty="0">
                <a:latin typeface="+mn-lt"/>
              </a:rPr>
              <a:t>: Variance of entropy values</a:t>
            </a: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13</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391339706"/>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6</m:t>
                                </m:r>
                                <m:r>
                                  <a:rPr lang="en-US" b="0" i="0" smtClean="0">
                                    <a:latin typeface="Cambria Math" panose="02040503050406030204" pitchFamily="18" charset="0"/>
                                  </a:rPr>
                                  <m:t>5</m:t>
                                </m:r>
                                <m:r>
                                  <a:rPr lang="en-US" smtClean="0">
                                    <a:latin typeface="Cambria Math" panose="02040503050406030204" pitchFamily="18" charset="0"/>
                                  </a:rPr>
                                  <m:t>.</m:t>
                                </m:r>
                                <m:r>
                                  <a:rPr lang="en-US" b="0" i="0" smtClean="0">
                                    <a:latin typeface="Cambria Math" panose="02040503050406030204" pitchFamily="18" charset="0"/>
                                  </a:rPr>
                                  <m:t>16</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50.</m:t>
                                </m:r>
                                <m:r>
                                  <a:rPr lang="en-US" b="0" i="0" smtClean="0">
                                    <a:latin typeface="Cambria Math" panose="02040503050406030204" pitchFamily="18" charset="0"/>
                                  </a:rPr>
                                  <m:t>50</m:t>
                                </m:r>
                                <m:r>
                                  <a:rPr lang="en-US" smtClean="0">
                                    <a:latin typeface="Cambria Math" panose="02040503050406030204" pitchFamily="18" charset="0"/>
                                  </a:rPr>
                                  <m:t>%</m:t>
                                </m:r>
                              </m:oMath>
                            </m:oMathPara>
                          </a14:m>
                          <a:endParaRPr lang="en-US" dirty="0"/>
                        </a:p>
                      </a:txBody>
                      <a:tcPr/>
                    </a:tc>
                  </a:tr>
                  <a:tr h="415766">
                    <a:tc>
                      <a:txBody>
                        <a:bodyPr/>
                        <a:lstStyle/>
                        <a:p>
                          <a:r>
                            <a:rPr lang="en-US" dirty="0" smtClean="0"/>
                            <a:t>AUC</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8</m:t>
                                </m:r>
                                <m:r>
                                  <a:rPr lang="en-US" b="0" i="0" smtClean="0">
                                    <a:latin typeface="Cambria Math" panose="02040503050406030204" pitchFamily="18" charset="0"/>
                                  </a:rPr>
                                  <m:t>3</m:t>
                                </m:r>
                                <m:r>
                                  <a:rPr lang="en-US" smtClean="0">
                                    <a:latin typeface="Cambria Math" panose="02040503050406030204" pitchFamily="18" charset="0"/>
                                  </a:rPr>
                                  <m:t>.</m:t>
                                </m:r>
                                <m:r>
                                  <a:rPr lang="en-US" b="0" i="0" smtClean="0">
                                    <a:latin typeface="Cambria Math" panose="02040503050406030204" pitchFamily="18" charset="0"/>
                                  </a:rPr>
                                  <m:t>52</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smtClean="0"/>
                                  <m:t>7</m:t>
                                </m:r>
                                <m:r>
                                  <m:rPr>
                                    <m:nor/>
                                  </m:rPr>
                                  <a:rPr lang="en-US" b="0" i="0" smtClean="0"/>
                                  <m:t>2</m:t>
                                </m:r>
                                <m:r>
                                  <m:rPr>
                                    <m:nor/>
                                  </m:rPr>
                                  <a:rPr lang="en-US" smtClean="0"/>
                                  <m:t>.</m:t>
                                </m:r>
                                <m:r>
                                  <m:rPr>
                                    <m:nor/>
                                  </m:rPr>
                                  <a:rPr lang="en-US" b="0" i="0" smtClean="0"/>
                                  <m:t>50</m:t>
                                </m:r>
                                <m:r>
                                  <m:rPr>
                                    <m:nor/>
                                  </m:rPr>
                                  <a:rPr lang="en-US" smtClean="0"/>
                                  <m:t>%</m:t>
                                </m:r>
                              </m:oMath>
                            </m:oMathPara>
                          </a14:m>
                          <a:endParaRPr lang="en-US" dirty="0">
                            <a:latin typeface="Cambria Math" panose="02040503050406030204" pitchFamily="18" charset="0"/>
                            <a:ea typeface="Cambria Math" panose="02040503050406030204" pitchFamily="18" charset="0"/>
                          </a:endParaRPr>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391339706"/>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endParaRPr lang="en-US"/>
                        </a:p>
                      </a:txBody>
                      <a:tcPr>
                        <a:blipFill rotWithShape="0">
                          <a:blip r:embed="rId2"/>
                          <a:stretch>
                            <a:fillRect l="-47337" t="-105797" r="-114201" b="-108696"/>
                          </a:stretch>
                        </a:blipFill>
                      </a:tcPr>
                    </a:tc>
                    <a:tc>
                      <a:txBody>
                        <a:bodyPr/>
                        <a:lstStyle/>
                        <a:p>
                          <a:endParaRPr lang="en-US"/>
                        </a:p>
                      </a:txBody>
                      <a:tcPr>
                        <a:blipFill rotWithShape="0">
                          <a:blip r:embed="rId2"/>
                          <a:stretch>
                            <a:fillRect l="-129688" t="-105797" r="-521" b="-108696"/>
                          </a:stretch>
                        </a:blipFill>
                      </a:tcPr>
                    </a:tc>
                  </a:tr>
                  <a:tr h="415766">
                    <a:tc>
                      <a:txBody>
                        <a:bodyPr/>
                        <a:lstStyle/>
                        <a:p>
                          <a:r>
                            <a:rPr lang="en-US" dirty="0" smtClean="0"/>
                            <a:t>AUC</a:t>
                          </a:r>
                          <a:endParaRPr lang="en-US" dirty="0"/>
                        </a:p>
                      </a:txBody>
                      <a:tcPr/>
                    </a:tc>
                    <a:tc>
                      <a:txBody>
                        <a:bodyPr/>
                        <a:lstStyle/>
                        <a:p>
                          <a:endParaRPr lang="en-US"/>
                        </a:p>
                      </a:txBody>
                      <a:tcPr>
                        <a:blipFill rotWithShape="0">
                          <a:blip r:embed="rId2"/>
                          <a:stretch>
                            <a:fillRect l="-47337" t="-208824" r="-114201" b="-10294"/>
                          </a:stretch>
                        </a:blipFill>
                      </a:tcPr>
                    </a:tc>
                    <a:tc>
                      <a:txBody>
                        <a:bodyPr/>
                        <a:lstStyle/>
                        <a:p>
                          <a:endParaRPr lang="en-US"/>
                        </a:p>
                      </a:txBody>
                      <a:tcPr>
                        <a:blipFill rotWithShape="0">
                          <a:blip r:embed="rId2"/>
                          <a:stretch>
                            <a:fillRect l="-129688" t="-208824" r="-521" b="-10294"/>
                          </a:stretch>
                        </a:blipFill>
                      </a:tcPr>
                    </a:tc>
                  </a:tr>
                </a:tbl>
              </a:graphicData>
            </a:graphic>
          </p:graphicFrame>
        </mc:Fallback>
      </mc:AlternateContent>
      <p:sp>
        <p:nvSpPr>
          <p:cNvPr id="13" name="Rectangle 12"/>
          <p:cNvSpPr/>
          <p:nvPr/>
        </p:nvSpPr>
        <p:spPr>
          <a:xfrm>
            <a:off x="893651" y="1456723"/>
            <a:ext cx="914802" cy="369332"/>
          </a:xfrm>
          <a:prstGeom prst="rect">
            <a:avLst/>
          </a:prstGeom>
        </p:spPr>
        <p:txBody>
          <a:bodyPr wrap="none">
            <a:spAutoFit/>
          </a:bodyPr>
          <a:lstStyle/>
          <a:p>
            <a:r>
              <a:rPr lang="en-US" u="sng" dirty="0" smtClean="0"/>
              <a:t>Results:</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451" y="1860077"/>
            <a:ext cx="3600450" cy="267652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4238" y="1814127"/>
            <a:ext cx="3571875" cy="2686050"/>
          </a:xfrm>
          <a:prstGeom prst="rect">
            <a:avLst/>
          </a:prstGeom>
        </p:spPr>
      </p:pic>
    </p:spTree>
    <p:extLst>
      <p:ext uri="{BB962C8B-B14F-4D97-AF65-F5344CB8AC3E}">
        <p14:creationId xmlns:p14="http://schemas.microsoft.com/office/powerpoint/2010/main" val="1404069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 Variance of mean values</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14</a:t>
            </a:fld>
            <a:endParaRPr lang="en-US"/>
          </a:p>
        </p:txBody>
      </p:sp>
      <p:sp>
        <p:nvSpPr>
          <p:cNvPr id="8" name="Rectangle 7"/>
          <p:cNvSpPr/>
          <p:nvPr/>
        </p:nvSpPr>
        <p:spPr>
          <a:xfrm>
            <a:off x="461320" y="1563297"/>
            <a:ext cx="11500021" cy="923330"/>
          </a:xfrm>
          <a:prstGeom prst="rect">
            <a:avLst/>
          </a:prstGeom>
        </p:spPr>
        <p:txBody>
          <a:bodyPr wrap="square">
            <a:spAutoFit/>
          </a:bodyPr>
          <a:lstStyle/>
          <a:p>
            <a:r>
              <a:rPr lang="en-US" dirty="0"/>
              <a:t>The idea of this algorithm was to calculate the mean of gene expression in every tissue and the variance of these values. </a:t>
            </a:r>
            <a:endParaRPr lang="en-US" dirty="0" smtClean="0"/>
          </a:p>
          <a:p>
            <a:r>
              <a:rPr lang="en-US" dirty="0" smtClean="0"/>
              <a:t>If </a:t>
            </a:r>
            <a:r>
              <a:rPr lang="en-US" dirty="0"/>
              <a:t>the variance of these values is high, it means that there is a difference in the level of expression across tissues, indicating that this gene is likely to be a </a:t>
            </a:r>
            <a:r>
              <a:rPr lang="en-US" dirty="0" smtClean="0"/>
              <a:t>SVG</a:t>
            </a:r>
            <a:r>
              <a:rPr lang="en-US" dirty="0"/>
              <a:t>.</a:t>
            </a:r>
          </a:p>
        </p:txBody>
      </p:sp>
      <p:sp>
        <p:nvSpPr>
          <p:cNvPr id="6" name="Rectangle 5"/>
          <p:cNvSpPr/>
          <p:nvPr/>
        </p:nvSpPr>
        <p:spPr>
          <a:xfrm>
            <a:off x="471828" y="2593545"/>
            <a:ext cx="1754968" cy="369332"/>
          </a:xfrm>
          <a:prstGeom prst="rect">
            <a:avLst/>
          </a:prstGeom>
        </p:spPr>
        <p:txBody>
          <a:bodyPr wrap="none">
            <a:spAutoFit/>
          </a:bodyPr>
          <a:lstStyle/>
          <a:p>
            <a:r>
              <a:rPr lang="en-US" u="sng" dirty="0" smtClean="0"/>
              <a:t>Implementation: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4" y="3038218"/>
            <a:ext cx="5229225" cy="2247900"/>
          </a:xfrm>
          <a:prstGeom prst="rect">
            <a:avLst/>
          </a:prstGeom>
        </p:spPr>
      </p:pic>
    </p:spTree>
    <p:extLst>
      <p:ext uri="{BB962C8B-B14F-4D97-AF65-F5344CB8AC3E}">
        <p14:creationId xmlns:p14="http://schemas.microsoft.com/office/powerpoint/2010/main" val="3899652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a:t>
            </a:r>
            <a:r>
              <a:rPr lang="en-US" dirty="0">
                <a:latin typeface="+mn-lt"/>
              </a:rPr>
              <a:t>: Variance of mean values</a:t>
            </a: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15</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945960447"/>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6</m:t>
                                </m:r>
                                <m:r>
                                  <a:rPr lang="en-US" b="0" i="0" smtClean="0">
                                    <a:latin typeface="Cambria Math" panose="02040503050406030204" pitchFamily="18" charset="0"/>
                                  </a:rPr>
                                  <m:t>1.23</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50.</m:t>
                                </m:r>
                                <m:r>
                                  <a:rPr lang="en-US" b="0" i="0" smtClean="0">
                                    <a:latin typeface="Cambria Math" panose="02040503050406030204" pitchFamily="18" charset="0"/>
                                  </a:rPr>
                                  <m:t>86</m:t>
                                </m:r>
                                <m:r>
                                  <a:rPr lang="en-US" smtClean="0">
                                    <a:latin typeface="Cambria Math" panose="02040503050406030204" pitchFamily="18" charset="0"/>
                                  </a:rPr>
                                  <m:t>%</m:t>
                                </m:r>
                              </m:oMath>
                            </m:oMathPara>
                          </a14:m>
                          <a:endParaRPr lang="en-US" dirty="0"/>
                        </a:p>
                      </a:txBody>
                      <a:tcPr/>
                    </a:tc>
                  </a:tr>
                  <a:tr h="415766">
                    <a:tc>
                      <a:txBody>
                        <a:bodyPr/>
                        <a:lstStyle/>
                        <a:p>
                          <a:r>
                            <a:rPr lang="en-US" dirty="0" smtClean="0"/>
                            <a:t>AUC</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8</m:t>
                                </m:r>
                                <m:r>
                                  <a:rPr lang="en-US" b="0" i="0" smtClean="0">
                                    <a:latin typeface="Cambria Math" panose="02040503050406030204" pitchFamily="18" charset="0"/>
                                  </a:rPr>
                                  <m:t>0.99</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smtClean="0"/>
                                  <m:t>7</m:t>
                                </m:r>
                                <m:r>
                                  <m:rPr>
                                    <m:nor/>
                                  </m:rPr>
                                  <a:rPr lang="en-US" b="0" i="0" smtClean="0"/>
                                  <m:t>3.25</m:t>
                                </m:r>
                                <m:r>
                                  <m:rPr>
                                    <m:nor/>
                                  </m:rPr>
                                  <a:rPr lang="en-US" smtClean="0"/>
                                  <m:t>%</m:t>
                                </m:r>
                              </m:oMath>
                            </m:oMathPara>
                          </a14:m>
                          <a:endParaRPr lang="en-US" dirty="0">
                            <a:latin typeface="Cambria Math" panose="02040503050406030204" pitchFamily="18" charset="0"/>
                            <a:ea typeface="Cambria Math" panose="02040503050406030204" pitchFamily="18" charset="0"/>
                          </a:endParaRPr>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945960447"/>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endParaRPr lang="en-US"/>
                        </a:p>
                      </a:txBody>
                      <a:tcPr>
                        <a:blipFill rotWithShape="0">
                          <a:blip r:embed="rId2"/>
                          <a:stretch>
                            <a:fillRect l="-47337" t="-105797" r="-114201" b="-108696"/>
                          </a:stretch>
                        </a:blipFill>
                      </a:tcPr>
                    </a:tc>
                    <a:tc>
                      <a:txBody>
                        <a:bodyPr/>
                        <a:lstStyle/>
                        <a:p>
                          <a:endParaRPr lang="en-US"/>
                        </a:p>
                      </a:txBody>
                      <a:tcPr>
                        <a:blipFill rotWithShape="0">
                          <a:blip r:embed="rId2"/>
                          <a:stretch>
                            <a:fillRect l="-129688" t="-105797" r="-521" b="-108696"/>
                          </a:stretch>
                        </a:blipFill>
                      </a:tcPr>
                    </a:tc>
                  </a:tr>
                  <a:tr h="415766">
                    <a:tc>
                      <a:txBody>
                        <a:bodyPr/>
                        <a:lstStyle/>
                        <a:p>
                          <a:r>
                            <a:rPr lang="en-US" dirty="0" smtClean="0"/>
                            <a:t>AUC</a:t>
                          </a:r>
                          <a:endParaRPr lang="en-US" dirty="0"/>
                        </a:p>
                      </a:txBody>
                      <a:tcPr/>
                    </a:tc>
                    <a:tc>
                      <a:txBody>
                        <a:bodyPr/>
                        <a:lstStyle/>
                        <a:p>
                          <a:endParaRPr lang="en-US"/>
                        </a:p>
                      </a:txBody>
                      <a:tcPr>
                        <a:blipFill rotWithShape="0">
                          <a:blip r:embed="rId2"/>
                          <a:stretch>
                            <a:fillRect l="-47337" t="-208824" r="-114201" b="-10294"/>
                          </a:stretch>
                        </a:blipFill>
                      </a:tcPr>
                    </a:tc>
                    <a:tc>
                      <a:txBody>
                        <a:bodyPr/>
                        <a:lstStyle/>
                        <a:p>
                          <a:endParaRPr lang="en-US"/>
                        </a:p>
                      </a:txBody>
                      <a:tcPr>
                        <a:blipFill rotWithShape="0">
                          <a:blip r:embed="rId2"/>
                          <a:stretch>
                            <a:fillRect l="-129688" t="-208824" r="-521" b="-10294"/>
                          </a:stretch>
                        </a:blipFill>
                      </a:tcPr>
                    </a:tc>
                  </a:tr>
                </a:tbl>
              </a:graphicData>
            </a:graphic>
          </p:graphicFrame>
        </mc:Fallback>
      </mc:AlternateContent>
      <p:sp>
        <p:nvSpPr>
          <p:cNvPr id="8" name="Rectangle 7"/>
          <p:cNvSpPr/>
          <p:nvPr/>
        </p:nvSpPr>
        <p:spPr>
          <a:xfrm>
            <a:off x="852415" y="1464961"/>
            <a:ext cx="914802" cy="369332"/>
          </a:xfrm>
          <a:prstGeom prst="rect">
            <a:avLst/>
          </a:prstGeom>
        </p:spPr>
        <p:txBody>
          <a:bodyPr wrap="none">
            <a:spAutoFit/>
          </a:bodyPr>
          <a:lstStyle/>
          <a:p>
            <a:r>
              <a:rPr lang="en-US" u="sng" dirty="0"/>
              <a:t>Results: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838" y="1881316"/>
            <a:ext cx="3581400" cy="2667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09505"/>
            <a:ext cx="3524250" cy="2676525"/>
          </a:xfrm>
          <a:prstGeom prst="rect">
            <a:avLst/>
          </a:prstGeom>
        </p:spPr>
      </p:pic>
    </p:spTree>
    <p:extLst>
      <p:ext uri="{BB962C8B-B14F-4D97-AF65-F5344CB8AC3E}">
        <p14:creationId xmlns:p14="http://schemas.microsoft.com/office/powerpoint/2010/main" val="2152930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 Moran’s I </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16</a:t>
            </a:fld>
            <a:endParaRPr lang="en-US"/>
          </a:p>
        </p:txBody>
      </p:sp>
      <p:sp>
        <p:nvSpPr>
          <p:cNvPr id="7" name="Rectangle 6"/>
          <p:cNvSpPr/>
          <p:nvPr/>
        </p:nvSpPr>
        <p:spPr>
          <a:xfrm>
            <a:off x="461320" y="1563297"/>
            <a:ext cx="11417642" cy="923330"/>
          </a:xfrm>
          <a:prstGeom prst="rect">
            <a:avLst/>
          </a:prstGeom>
        </p:spPr>
        <p:txBody>
          <a:bodyPr wrap="square">
            <a:spAutoFit/>
          </a:bodyPr>
          <a:lstStyle/>
          <a:p>
            <a:r>
              <a:rPr lang="en-US" dirty="0"/>
              <a:t>We have tried one popular approach for the identification of spatially variable genes, which is the Moran's I score</a:t>
            </a:r>
            <a:r>
              <a:rPr lang="en-US" dirty="0" smtClean="0"/>
              <a:t>.</a:t>
            </a:r>
          </a:p>
          <a:p>
            <a:r>
              <a:rPr lang="en-US" dirty="0" smtClean="0"/>
              <a:t>The </a:t>
            </a:r>
            <a:r>
              <a:rPr lang="en-US" dirty="0"/>
              <a:t>Moran's I score is a measure of spatial autocorrelation, which quantifies the correlation of signals, such as gene expression, among observations that are close in </a:t>
            </a:r>
            <a:r>
              <a:rPr lang="en-US" dirty="0" smtClean="0"/>
              <a:t>space.</a:t>
            </a:r>
          </a:p>
        </p:txBody>
      </p:sp>
      <mc:AlternateContent xmlns:mc="http://schemas.openxmlformats.org/markup-compatibility/2006" xmlns:a14="http://schemas.microsoft.com/office/drawing/2010/main">
        <mc:Choice Requires="a14">
          <p:sp>
            <p:nvSpPr>
              <p:cNvPr id="5" name="TextBox 4"/>
              <p:cNvSpPr txBox="1"/>
              <p:nvPr/>
            </p:nvSpPr>
            <p:spPr>
              <a:xfrm>
                <a:off x="1983565" y="2582902"/>
                <a:ext cx="8694295" cy="2433808"/>
              </a:xfrm>
              <a:prstGeom prst="rect">
                <a:avLst/>
              </a:prstGeom>
              <a:noFill/>
            </p:spPr>
            <p:txBody>
              <a:bodyPr wrap="square" rtlCol="0">
                <a:spAutoFit/>
              </a:bodyPr>
              <a:lstStyle/>
              <a:p>
                <a:r>
                  <a:rPr lang="en-US" dirty="0" smtClean="0"/>
                  <a:t>It is defines as: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𝑊</m:t>
                          </m:r>
                        </m:den>
                      </m:f>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𝑦</m:t>
                                      </m:r>
                                    </m:sub>
                                  </m:sSub>
                                </m:e>
                              </m:nary>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den>
                      </m:f>
                    </m:oMath>
                  </m:oMathPara>
                </a14:m>
                <a:endParaRPr lang="en-US" b="0" dirty="0" smtClean="0"/>
              </a:p>
              <a:p>
                <a:r>
                  <a:rPr lang="en-US" dirty="0" smtClean="0"/>
                  <a:t>where </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smtClean="0"/>
                  <a:t> is the deviation of the feature from the mean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oMath>
                </a14:m>
                <a:endParaRPr lang="en-US" b="0" dirty="0" smtClean="0"/>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b="0" dirty="0" smtClean="0"/>
                  <a:t> is the spatial weight between observations</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𝑛</m:t>
                    </m:r>
                  </m:oMath>
                </a14:m>
                <a:r>
                  <a:rPr lang="en-US" b="0" dirty="0" smtClean="0"/>
                  <a:t> is the number of spatial units</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𝑊</m:t>
                    </m:r>
                  </m:oMath>
                </a14:m>
                <a:r>
                  <a:rPr lang="en-US" b="0" dirty="0" smtClean="0"/>
                  <a:t> is the sum of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endParaRPr lang="en-US"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983565" y="2582902"/>
                <a:ext cx="8694295" cy="2433808"/>
              </a:xfrm>
              <a:prstGeom prst="rect">
                <a:avLst/>
              </a:prstGeom>
              <a:blipFill rotWithShape="0">
                <a:blip r:embed="rId2"/>
                <a:stretch>
                  <a:fillRect l="-561" t="-1504" b="-2256"/>
                </a:stretch>
              </a:blipFill>
            </p:spPr>
            <p:txBody>
              <a:bodyPr/>
              <a:lstStyle/>
              <a:p>
                <a:r>
                  <a:rPr lang="en-US">
                    <a:noFill/>
                  </a:rPr>
                  <a:t> </a:t>
                </a:r>
              </a:p>
            </p:txBody>
          </p:sp>
        </mc:Fallback>
      </mc:AlternateContent>
    </p:spTree>
    <p:extLst>
      <p:ext uri="{BB962C8B-B14F-4D97-AF65-F5344CB8AC3E}">
        <p14:creationId xmlns:p14="http://schemas.microsoft.com/office/powerpoint/2010/main" val="2271013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 Moran’s I </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17</a:t>
            </a:fld>
            <a:endParaRPr lang="en-US"/>
          </a:p>
        </p:txBody>
      </p:sp>
      <p:sp>
        <p:nvSpPr>
          <p:cNvPr id="6" name="Rectangle 5"/>
          <p:cNvSpPr/>
          <p:nvPr/>
        </p:nvSpPr>
        <p:spPr>
          <a:xfrm>
            <a:off x="576650" y="2095667"/>
            <a:ext cx="10709189" cy="646331"/>
          </a:xfrm>
          <a:prstGeom prst="rect">
            <a:avLst/>
          </a:prstGeom>
        </p:spPr>
        <p:txBody>
          <a:bodyPr wrap="square">
            <a:spAutoFit/>
          </a:bodyPr>
          <a:lstStyle/>
          <a:p>
            <a:pPr marL="285750" lvl="0" indent="-285750">
              <a:buFont typeface="Arial" panose="020B0604020202020204" pitchFamily="34" charset="0"/>
              <a:buChar char="•"/>
            </a:pPr>
            <a:r>
              <a:rPr lang="en-US" dirty="0"/>
              <a:t>It can be computed with </a:t>
            </a:r>
            <a:r>
              <a:rPr lang="en-US" dirty="0" err="1"/>
              <a:t>Squidpy</a:t>
            </a:r>
            <a:r>
              <a:rPr lang="en-US" dirty="0"/>
              <a:t> in Python </a:t>
            </a:r>
            <a:r>
              <a:rPr lang="en-US" dirty="0">
                <a:solidFill>
                  <a:srgbClr val="404040"/>
                </a:solidFill>
              </a:rPr>
              <a:t>with </a:t>
            </a:r>
            <a:r>
              <a:rPr lang="en-US" b="1" dirty="0" err="1">
                <a:solidFill>
                  <a:srgbClr val="404040"/>
                </a:solidFill>
                <a:hlinkClick r:id="rId2" tooltip="squidpy.gr.spatial_autocorr"/>
              </a:rPr>
              <a:t>squidpy.gr.spatial_autocorr</a:t>
            </a:r>
            <a:r>
              <a:rPr lang="en-US" b="1" dirty="0">
                <a:solidFill>
                  <a:srgbClr val="404040"/>
                </a:solidFill>
                <a:hlinkClick r:id="rId2" tooltip="squidpy.gr.spatial_autocorr"/>
              </a:rPr>
              <a:t>()</a:t>
            </a:r>
            <a:r>
              <a:rPr lang="en-US" dirty="0">
                <a:solidFill>
                  <a:srgbClr val="404040"/>
                </a:solidFill>
              </a:rPr>
              <a:t> and </a:t>
            </a:r>
            <a:r>
              <a:rPr lang="en-US" b="1" dirty="0">
                <a:solidFill>
                  <a:srgbClr val="404040"/>
                </a:solidFill>
              </a:rPr>
              <a:t>mode</a:t>
            </a:r>
            <a:r>
              <a:rPr lang="en-US" dirty="0">
                <a:solidFill>
                  <a:srgbClr val="E74C3C"/>
                </a:solidFill>
              </a:rPr>
              <a:t> </a:t>
            </a:r>
            <a:r>
              <a:rPr lang="en-US" b="1" dirty="0">
                <a:solidFill>
                  <a:srgbClr val="404040"/>
                </a:solidFill>
              </a:rPr>
              <a:t>=</a:t>
            </a:r>
            <a:r>
              <a:rPr lang="en-US" dirty="0">
                <a:solidFill>
                  <a:srgbClr val="E74C3C"/>
                </a:solidFill>
              </a:rPr>
              <a:t> </a:t>
            </a:r>
            <a:r>
              <a:rPr lang="en-US" b="1" dirty="0" smtClean="0">
                <a:solidFill>
                  <a:srgbClr val="404040"/>
                </a:solidFill>
              </a:rPr>
              <a:t>'</a:t>
            </a:r>
            <a:r>
              <a:rPr lang="en-US" b="1" dirty="0" err="1" smtClean="0">
                <a:solidFill>
                  <a:srgbClr val="404040"/>
                </a:solidFill>
              </a:rPr>
              <a:t>moran</a:t>
            </a:r>
            <a:r>
              <a:rPr lang="en-US" b="1" dirty="0" smtClean="0">
                <a:solidFill>
                  <a:srgbClr val="404040"/>
                </a:solidFill>
              </a:rPr>
              <a:t>‘</a:t>
            </a:r>
            <a:r>
              <a:rPr lang="en-US" dirty="0" smtClean="0">
                <a:solidFill>
                  <a:srgbClr val="404040"/>
                </a:solidFill>
              </a:rPr>
              <a:t>, but we </a:t>
            </a:r>
            <a:r>
              <a:rPr lang="en-US" dirty="0">
                <a:solidFill>
                  <a:srgbClr val="404040"/>
                </a:solidFill>
              </a:rPr>
              <a:t>first need to compute a spatial graph with </a:t>
            </a:r>
            <a:r>
              <a:rPr lang="en-US" b="1" dirty="0" err="1">
                <a:hlinkClick r:id="rId3" tooltip="squidpy.gr.spatial_neighbors"/>
              </a:rPr>
              <a:t>squidpy.gr.spatial_neighbors</a:t>
            </a:r>
            <a:r>
              <a:rPr lang="en-US" b="1" dirty="0">
                <a:hlinkClick r:id="rId3" tooltip="squidpy.gr.spatial_neighbors"/>
              </a:rPr>
              <a:t>()</a:t>
            </a:r>
            <a:r>
              <a:rPr lang="en-US" dirty="0"/>
              <a:t> </a:t>
            </a:r>
          </a:p>
        </p:txBody>
      </p:sp>
      <p:pic>
        <p:nvPicPr>
          <p:cNvPr id="8" name="Picture 7"/>
          <p:cNvPicPr>
            <a:picLocks noChangeAspect="1"/>
          </p:cNvPicPr>
          <p:nvPr/>
        </p:nvPicPr>
        <p:blipFill>
          <a:blip r:embed="rId4"/>
          <a:stretch>
            <a:fillRect/>
          </a:stretch>
        </p:blipFill>
        <p:spPr>
          <a:xfrm>
            <a:off x="688631" y="2965622"/>
            <a:ext cx="5990008" cy="463378"/>
          </a:xfrm>
          <a:prstGeom prst="rect">
            <a:avLst/>
          </a:prstGeom>
        </p:spPr>
      </p:pic>
      <p:sp>
        <p:nvSpPr>
          <p:cNvPr id="9" name="Rectangle 8"/>
          <p:cNvSpPr/>
          <p:nvPr/>
        </p:nvSpPr>
        <p:spPr>
          <a:xfrm>
            <a:off x="580614" y="1753284"/>
            <a:ext cx="1754968" cy="369332"/>
          </a:xfrm>
          <a:prstGeom prst="rect">
            <a:avLst/>
          </a:prstGeom>
        </p:spPr>
        <p:txBody>
          <a:bodyPr wrap="none">
            <a:spAutoFit/>
          </a:bodyPr>
          <a:lstStyle/>
          <a:p>
            <a:r>
              <a:rPr lang="en-US" u="sng" dirty="0"/>
              <a:t>Implementation</a:t>
            </a:r>
            <a:r>
              <a:rPr lang="en-US" dirty="0"/>
              <a:t>:</a:t>
            </a:r>
          </a:p>
        </p:txBody>
      </p:sp>
      <p:sp>
        <p:nvSpPr>
          <p:cNvPr id="11" name="TextBox 10"/>
          <p:cNvSpPr txBox="1"/>
          <p:nvPr/>
        </p:nvSpPr>
        <p:spPr>
          <a:xfrm>
            <a:off x="387178" y="6227806"/>
            <a:ext cx="3641124" cy="307777"/>
          </a:xfrm>
          <a:prstGeom prst="rect">
            <a:avLst/>
          </a:prstGeom>
          <a:noFill/>
        </p:spPr>
        <p:txBody>
          <a:bodyPr wrap="square" rtlCol="0">
            <a:spAutoFit/>
          </a:bodyPr>
          <a:lstStyle/>
          <a:p>
            <a:r>
              <a:rPr lang="en-US" sz="1400" dirty="0" smtClean="0">
                <a:hlinkClick r:id="rId5"/>
              </a:rPr>
              <a:t>Tutorial</a:t>
            </a:r>
            <a:endParaRPr lang="en-US" sz="1400" dirty="0"/>
          </a:p>
        </p:txBody>
      </p:sp>
      <p:sp>
        <p:nvSpPr>
          <p:cNvPr id="12" name="Rectangle 1"/>
          <p:cNvSpPr>
            <a:spLocks noChangeArrowheads="1"/>
          </p:cNvSpPr>
          <p:nvPr/>
        </p:nvSpPr>
        <p:spPr bwMode="auto">
          <a:xfrm>
            <a:off x="601362" y="3865608"/>
            <a:ext cx="81719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rgbClr val="333333"/>
                </a:solidFill>
                <a:effectLst/>
                <a:latin typeface="+mn-lt"/>
              </a:rPr>
              <a:t>The method adds a </a:t>
            </a:r>
            <a:r>
              <a:rPr kumimoji="0" lang="en-US" b="0" i="0" u="none" strike="noStrike" cap="none" normalizeH="0" baseline="0" dirty="0" err="1" smtClean="0">
                <a:ln>
                  <a:noFill/>
                </a:ln>
                <a:solidFill>
                  <a:srgbClr val="333333"/>
                </a:solidFill>
                <a:effectLst/>
                <a:latin typeface="+mn-lt"/>
              </a:rPr>
              <a:t>dataframe</a:t>
            </a:r>
            <a:r>
              <a:rPr kumimoji="0" lang="en-US" b="0" i="0" u="none" strike="noStrike" cap="none" normalizeH="0" baseline="0" dirty="0" smtClean="0">
                <a:ln>
                  <a:noFill/>
                </a:ln>
                <a:solidFill>
                  <a:srgbClr val="333333"/>
                </a:solidFill>
                <a:effectLst/>
                <a:latin typeface="+mn-lt"/>
              </a:rPr>
              <a:t> to </a:t>
            </a:r>
            <a:r>
              <a:rPr kumimoji="0" lang="en-US" b="0" i="0" u="none" strike="noStrike" cap="none" normalizeH="0" baseline="0" dirty="0" err="1" smtClean="0">
                <a:ln>
                  <a:noFill/>
                </a:ln>
                <a:solidFill>
                  <a:schemeClr val="tx1"/>
                </a:solidFill>
                <a:effectLst/>
                <a:latin typeface="+mn-lt"/>
              </a:rPr>
              <a:t>adata.uns</a:t>
            </a:r>
            <a:r>
              <a:rPr kumimoji="0" lang="en-US" b="0" i="0" u="none" strike="noStrike" cap="none" normalizeH="0" baseline="0" dirty="0" smtClean="0">
                <a:ln>
                  <a:noFill/>
                </a:ln>
                <a:solidFill>
                  <a:srgbClr val="333333"/>
                </a:solidFill>
                <a:effectLst/>
                <a:latin typeface="+mn-lt"/>
              </a:rPr>
              <a:t> under the key </a:t>
            </a:r>
            <a:r>
              <a:rPr kumimoji="0" lang="en-US" b="0" i="0" u="none" strike="noStrike" cap="none" normalizeH="0" baseline="0" dirty="0" err="1" smtClean="0">
                <a:ln>
                  <a:noFill/>
                </a:ln>
                <a:solidFill>
                  <a:schemeClr val="tx1"/>
                </a:solidFill>
                <a:effectLst/>
                <a:latin typeface="+mn-lt"/>
              </a:rPr>
              <a:t>moranI</a:t>
            </a:r>
            <a:r>
              <a:rPr kumimoji="0" lang="en-US" b="0" i="0" u="none" strike="noStrike" cap="none" normalizeH="0" baseline="0" dirty="0" smtClean="0">
                <a:ln>
                  <a:noFill/>
                </a:ln>
                <a:solidFill>
                  <a:srgbClr val="333333"/>
                </a:solidFill>
                <a:effectLst/>
                <a:latin typeface="+mn-lt"/>
              </a:rPr>
              <a:t>.</a:t>
            </a:r>
            <a:r>
              <a:rPr kumimoji="0" lang="en-US" b="0" i="0" u="none" strike="noStrike" cap="none" normalizeH="0" baseline="0" dirty="0" smtClean="0">
                <a:ln>
                  <a:noFill/>
                </a:ln>
                <a:solidFill>
                  <a:schemeClr val="tx1"/>
                </a:solidFill>
                <a:effectLst/>
                <a:latin typeface="+mn-lt"/>
              </a:rPr>
              <a:t> </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159" y="4287791"/>
            <a:ext cx="5282513" cy="55605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4935" y="3429000"/>
            <a:ext cx="2428875" cy="2743200"/>
          </a:xfrm>
          <a:prstGeom prst="rect">
            <a:avLst/>
          </a:prstGeom>
        </p:spPr>
      </p:pic>
    </p:spTree>
    <p:extLst>
      <p:ext uri="{BB962C8B-B14F-4D97-AF65-F5344CB8AC3E}">
        <p14:creationId xmlns:p14="http://schemas.microsoft.com/office/powerpoint/2010/main" val="2328302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Algorithm: Moran’s I</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18</a:t>
            </a:fld>
            <a:endParaRPr lang="en-US"/>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223922062"/>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71.58</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62.</m:t>
                                </m:r>
                                <m:r>
                                  <a:rPr lang="en-US" b="0" i="0" smtClean="0">
                                    <a:latin typeface="Cambria Math" panose="02040503050406030204" pitchFamily="18" charset="0"/>
                                  </a:rPr>
                                  <m:t>43</m:t>
                                </m:r>
                                <m:r>
                                  <a:rPr lang="en-US" smtClean="0">
                                    <a:latin typeface="Cambria Math" panose="02040503050406030204" pitchFamily="18" charset="0"/>
                                  </a:rPr>
                                  <m:t>%</m:t>
                                </m:r>
                              </m:oMath>
                            </m:oMathPara>
                          </a14:m>
                          <a:endParaRPr lang="en-US" dirty="0"/>
                        </a:p>
                      </a:txBody>
                      <a:tcPr/>
                    </a:tc>
                  </a:tr>
                  <a:tr h="415766">
                    <a:tc>
                      <a:txBody>
                        <a:bodyPr/>
                        <a:lstStyle/>
                        <a:p>
                          <a:r>
                            <a:rPr lang="en-US" dirty="0" smtClean="0"/>
                            <a:t>AUC</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8</m:t>
                                </m:r>
                                <m:r>
                                  <a:rPr lang="en-US" b="0" i="0" smtClean="0">
                                    <a:latin typeface="Cambria Math" panose="02040503050406030204" pitchFamily="18" charset="0"/>
                                  </a:rPr>
                                  <m:t>5.96</m:t>
                                </m:r>
                                <m:r>
                                  <a:rPr lang="en-US"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smtClean="0"/>
                                  <m:t>80.48%</m:t>
                                </m:r>
                              </m:oMath>
                            </m:oMathPara>
                          </a14:m>
                          <a:endParaRPr lang="en-US" dirty="0">
                            <a:latin typeface="Cambria Math" panose="02040503050406030204" pitchFamily="18" charset="0"/>
                            <a:ea typeface="Cambria Math" panose="02040503050406030204" pitchFamily="18" charset="0"/>
                          </a:endParaRPr>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223922062"/>
                  </p:ext>
                </p:extLst>
              </p:nvPr>
            </p:nvGraphicFramePr>
            <p:xfrm>
              <a:off x="1548711" y="4596715"/>
              <a:ext cx="8056605" cy="1247298"/>
            </p:xfrm>
            <a:graphic>
              <a:graphicData uri="http://schemas.openxmlformats.org/drawingml/2006/table">
                <a:tbl>
                  <a:tblPr firstRow="1" bandRow="1">
                    <a:tableStyleId>{BC89EF96-8CEA-46FF-86C4-4CE0E7609802}</a:tableStyleId>
                  </a:tblPr>
                  <a:tblGrid>
                    <a:gridCol w="1458098"/>
                    <a:gridCol w="3089191"/>
                    <a:gridCol w="3509316"/>
                  </a:tblGrid>
                  <a:tr h="415766">
                    <a:tc>
                      <a:txBody>
                        <a:bodyPr/>
                        <a:lstStyle/>
                        <a:p>
                          <a:endParaRPr lang="en-US" dirty="0"/>
                        </a:p>
                      </a:txBody>
                      <a:tcPr/>
                    </a:tc>
                    <a:tc>
                      <a:txBody>
                        <a:bodyPr/>
                        <a:lstStyle/>
                        <a:p>
                          <a:pPr algn="ctr"/>
                          <a:r>
                            <a:rPr lang="en-US" dirty="0" smtClean="0"/>
                            <a:t>Mouse</a:t>
                          </a:r>
                          <a:r>
                            <a:rPr lang="en-US" baseline="0" dirty="0" smtClean="0"/>
                            <a:t> embryo</a:t>
                          </a:r>
                          <a:endParaRPr lang="en-US" dirty="0"/>
                        </a:p>
                      </a:txBody>
                      <a:tcPr/>
                    </a:tc>
                    <a:tc>
                      <a:txBody>
                        <a:bodyPr/>
                        <a:lstStyle/>
                        <a:p>
                          <a:pPr algn="ctr"/>
                          <a:r>
                            <a:rPr lang="en-US" dirty="0" smtClean="0"/>
                            <a:t>Mouse</a:t>
                          </a:r>
                          <a:r>
                            <a:rPr lang="en-US" baseline="0" dirty="0" smtClean="0"/>
                            <a:t> brain</a:t>
                          </a:r>
                          <a:endParaRPr lang="en-US" dirty="0"/>
                        </a:p>
                      </a:txBody>
                      <a:tcPr/>
                    </a:tc>
                  </a:tr>
                  <a:tr h="415766">
                    <a:tc>
                      <a:txBody>
                        <a:bodyPr/>
                        <a:lstStyle/>
                        <a:p>
                          <a:r>
                            <a:rPr lang="en-US" dirty="0" smtClean="0"/>
                            <a:t>F1 score</a:t>
                          </a:r>
                          <a:endParaRPr lang="en-US" dirty="0"/>
                        </a:p>
                      </a:txBody>
                      <a:tcPr/>
                    </a:tc>
                    <a:tc>
                      <a:txBody>
                        <a:bodyPr/>
                        <a:lstStyle/>
                        <a:p>
                          <a:endParaRPr lang="en-US"/>
                        </a:p>
                      </a:txBody>
                      <a:tcPr>
                        <a:blipFill rotWithShape="0">
                          <a:blip r:embed="rId2"/>
                          <a:stretch>
                            <a:fillRect l="-47337" t="-105797" r="-114201" b="-108696"/>
                          </a:stretch>
                        </a:blipFill>
                      </a:tcPr>
                    </a:tc>
                    <a:tc>
                      <a:txBody>
                        <a:bodyPr/>
                        <a:lstStyle/>
                        <a:p>
                          <a:endParaRPr lang="en-US"/>
                        </a:p>
                      </a:txBody>
                      <a:tcPr>
                        <a:blipFill rotWithShape="0">
                          <a:blip r:embed="rId2"/>
                          <a:stretch>
                            <a:fillRect l="-129688" t="-105797" r="-521" b="-108696"/>
                          </a:stretch>
                        </a:blipFill>
                      </a:tcPr>
                    </a:tc>
                  </a:tr>
                  <a:tr h="415766">
                    <a:tc>
                      <a:txBody>
                        <a:bodyPr/>
                        <a:lstStyle/>
                        <a:p>
                          <a:r>
                            <a:rPr lang="en-US" dirty="0" smtClean="0"/>
                            <a:t>AUC</a:t>
                          </a:r>
                          <a:endParaRPr lang="en-US" dirty="0"/>
                        </a:p>
                      </a:txBody>
                      <a:tcPr/>
                    </a:tc>
                    <a:tc>
                      <a:txBody>
                        <a:bodyPr/>
                        <a:lstStyle/>
                        <a:p>
                          <a:endParaRPr lang="en-US"/>
                        </a:p>
                      </a:txBody>
                      <a:tcPr>
                        <a:blipFill rotWithShape="0">
                          <a:blip r:embed="rId2"/>
                          <a:stretch>
                            <a:fillRect l="-47337" t="-208824" r="-114201" b="-10294"/>
                          </a:stretch>
                        </a:blipFill>
                      </a:tcPr>
                    </a:tc>
                    <a:tc>
                      <a:txBody>
                        <a:bodyPr/>
                        <a:lstStyle/>
                        <a:p>
                          <a:endParaRPr lang="en-US"/>
                        </a:p>
                      </a:txBody>
                      <a:tcPr>
                        <a:blipFill rotWithShape="0">
                          <a:blip r:embed="rId2"/>
                          <a:stretch>
                            <a:fillRect l="-129688" t="-208824" r="-521" b="-10294"/>
                          </a:stretch>
                        </a:blipFill>
                      </a:tcPr>
                    </a:tc>
                  </a:tr>
                </a:tbl>
              </a:graphicData>
            </a:graphic>
          </p:graphicFrame>
        </mc:Fallback>
      </mc:AlternateContent>
      <p:sp>
        <p:nvSpPr>
          <p:cNvPr id="10" name="Rectangle 9"/>
          <p:cNvSpPr/>
          <p:nvPr/>
        </p:nvSpPr>
        <p:spPr>
          <a:xfrm>
            <a:off x="860653" y="1432010"/>
            <a:ext cx="914802" cy="369332"/>
          </a:xfrm>
          <a:prstGeom prst="rect">
            <a:avLst/>
          </a:prstGeom>
        </p:spPr>
        <p:txBody>
          <a:bodyPr wrap="none">
            <a:spAutoFit/>
          </a:bodyPr>
          <a:lstStyle/>
          <a:p>
            <a:r>
              <a:rPr lang="en-US" u="sng" dirty="0"/>
              <a:t>Results: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593" y="1778600"/>
            <a:ext cx="3562350" cy="27241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387" y="1762125"/>
            <a:ext cx="3543300" cy="2724150"/>
          </a:xfrm>
          <a:prstGeom prst="rect">
            <a:avLst/>
          </a:prstGeom>
        </p:spPr>
      </p:pic>
    </p:spTree>
    <p:extLst>
      <p:ext uri="{BB962C8B-B14F-4D97-AF65-F5344CB8AC3E}">
        <p14:creationId xmlns:p14="http://schemas.microsoft.com/office/powerpoint/2010/main" val="1025601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Comparative Overview of Algorithm Results</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19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760" y="1317911"/>
            <a:ext cx="4191000" cy="5029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95" y="1313143"/>
            <a:ext cx="4134935" cy="5029200"/>
          </a:xfrm>
          <a:prstGeom prst="rect">
            <a:avLst/>
          </a:prstGeom>
        </p:spPr>
      </p:pic>
    </p:spTree>
    <p:extLst>
      <p:ext uri="{BB962C8B-B14F-4D97-AF65-F5344CB8AC3E}">
        <p14:creationId xmlns:p14="http://schemas.microsoft.com/office/powerpoint/2010/main" val="26860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a:t>
            </a:r>
            <a:r>
              <a:rPr lang="en-US" dirty="0" smtClean="0">
                <a:latin typeface="+mn-lt"/>
              </a:rPr>
              <a:t>verview </a:t>
            </a:r>
            <a:r>
              <a:rPr lang="en-US" dirty="0">
                <a:latin typeface="+mn-lt"/>
              </a:rPr>
              <a:t>of the </a:t>
            </a:r>
            <a:r>
              <a:rPr lang="en-US" dirty="0" smtClean="0">
                <a:latin typeface="+mn-lt"/>
              </a:rPr>
              <a:t>project</a:t>
            </a:r>
            <a:endParaRPr lang="en-US" dirty="0">
              <a:latin typeface="+mn-lt"/>
            </a:endParaRPr>
          </a:p>
        </p:txBody>
      </p:sp>
      <p:sp>
        <p:nvSpPr>
          <p:cNvPr id="3" name="Content Placeholder 2"/>
          <p:cNvSpPr>
            <a:spLocks noGrp="1"/>
          </p:cNvSpPr>
          <p:nvPr>
            <p:ph idx="1"/>
          </p:nvPr>
        </p:nvSpPr>
        <p:spPr>
          <a:xfrm>
            <a:off x="838200" y="1825625"/>
            <a:ext cx="10515600" cy="1603375"/>
          </a:xfrm>
        </p:spPr>
        <p:txBody>
          <a:bodyPr/>
          <a:lstStyle/>
          <a:p>
            <a:r>
              <a:rPr lang="en-US" sz="2000" dirty="0" smtClean="0"/>
              <a:t>Purpose: </a:t>
            </a:r>
            <a:r>
              <a:rPr lang="sr-Latn-RS" sz="2000" dirty="0" smtClean="0"/>
              <a:t>I</a:t>
            </a:r>
            <a:r>
              <a:rPr lang="en-US" sz="2000" dirty="0" err="1" smtClean="0"/>
              <a:t>dentifying</a:t>
            </a:r>
            <a:r>
              <a:rPr lang="en-US" sz="2000" dirty="0" smtClean="0"/>
              <a:t> spatially variable genes (SVGs)</a:t>
            </a:r>
          </a:p>
          <a:p>
            <a:r>
              <a:rPr lang="en-US" sz="2000" dirty="0" smtClean="0"/>
              <a:t>Methods: </a:t>
            </a:r>
          </a:p>
          <a:p>
            <a:pPr marL="0" indent="0">
              <a:buNone/>
            </a:pPr>
            <a:endParaRPr lang="en-US" dirty="0"/>
          </a:p>
          <a:p>
            <a:pPr marL="0" indent="0">
              <a:buNone/>
            </a:pPr>
            <a:endParaRPr lang="en-US" dirty="0" smtClean="0"/>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p:cNvSpPr txBox="1"/>
          <p:nvPr/>
        </p:nvSpPr>
        <p:spPr>
          <a:xfrm>
            <a:off x="1532237" y="2291745"/>
            <a:ext cx="10511981" cy="1938992"/>
          </a:xfrm>
          <a:prstGeom prst="rect">
            <a:avLst/>
          </a:prstGeom>
          <a:noFill/>
        </p:spPr>
        <p:txBody>
          <a:bodyPr wrap="square" rtlCol="0">
            <a:spAutoFit/>
          </a:bodyPr>
          <a:lstStyle/>
          <a:p>
            <a:endParaRPr lang="sr-Latn-RS" sz="2000" dirty="0" smtClean="0"/>
          </a:p>
          <a:p>
            <a:pPr marL="342900" indent="-342900">
              <a:buFont typeface="+mj-lt"/>
              <a:buAutoNum type="arabicPeriod"/>
            </a:pPr>
            <a:r>
              <a:rPr lang="sr-Latn-RS" sz="2000" dirty="0" smtClean="0"/>
              <a:t>Algorithm: Combination of </a:t>
            </a:r>
            <a:r>
              <a:rPr lang="en-US" sz="2000" dirty="0">
                <a:solidFill>
                  <a:schemeClr val="accent1">
                    <a:lumMod val="75000"/>
                  </a:schemeClr>
                </a:solidFill>
              </a:rPr>
              <a:t>Mean difference </a:t>
            </a:r>
            <a:r>
              <a:rPr lang="en-US" sz="2000" dirty="0" smtClean="0"/>
              <a:t>values</a:t>
            </a:r>
            <a:r>
              <a:rPr lang="sr-Latn-RS" sz="2000" dirty="0" smtClean="0">
                <a:solidFill>
                  <a:schemeClr val="accent1">
                    <a:lumMod val="75000"/>
                  </a:schemeClr>
                </a:solidFill>
              </a:rPr>
              <a:t> </a:t>
            </a:r>
            <a:r>
              <a:rPr lang="sr-Latn-RS" sz="2000" dirty="0" smtClean="0"/>
              <a:t>and </a:t>
            </a:r>
            <a:r>
              <a:rPr lang="en-US" sz="2000" dirty="0">
                <a:solidFill>
                  <a:schemeClr val="accent1">
                    <a:lumMod val="75000"/>
                  </a:schemeClr>
                </a:solidFill>
              </a:rPr>
              <a:t>Spatial clustering</a:t>
            </a:r>
            <a:r>
              <a:rPr lang="sr-Latn-RS" sz="2000" dirty="0" smtClean="0">
                <a:solidFill>
                  <a:schemeClr val="accent1">
                    <a:lumMod val="75000"/>
                  </a:schemeClr>
                </a:solidFill>
              </a:rPr>
              <a:t> </a:t>
            </a:r>
          </a:p>
          <a:p>
            <a:pPr marL="342900" indent="-342900">
              <a:buFont typeface="+mj-lt"/>
              <a:buAutoNum type="arabicPeriod"/>
            </a:pPr>
            <a:r>
              <a:rPr lang="sr-Latn-RS" sz="2000" dirty="0" smtClean="0"/>
              <a:t>Algorithm: </a:t>
            </a:r>
            <a:r>
              <a:rPr lang="en-US" sz="2000" dirty="0" smtClean="0"/>
              <a:t>Combination of </a:t>
            </a:r>
            <a:r>
              <a:rPr lang="en-US" sz="2000" dirty="0" smtClean="0">
                <a:solidFill>
                  <a:schemeClr val="accent1">
                    <a:lumMod val="75000"/>
                  </a:schemeClr>
                </a:solidFill>
              </a:rPr>
              <a:t>Variance </a:t>
            </a:r>
            <a:r>
              <a:rPr lang="en-US" sz="2000" dirty="0">
                <a:solidFill>
                  <a:schemeClr val="accent1">
                    <a:lumMod val="75000"/>
                  </a:schemeClr>
                </a:solidFill>
              </a:rPr>
              <a:t>of entropy </a:t>
            </a:r>
            <a:r>
              <a:rPr lang="en-US" sz="2000" dirty="0" smtClean="0"/>
              <a:t>values and </a:t>
            </a:r>
            <a:r>
              <a:rPr lang="en-US" sz="2000" dirty="0">
                <a:solidFill>
                  <a:schemeClr val="accent1">
                    <a:lumMod val="75000"/>
                  </a:schemeClr>
                </a:solidFill>
              </a:rPr>
              <a:t>Spatial clustering</a:t>
            </a:r>
            <a:endParaRPr lang="sr-Latn-RS" sz="2000" dirty="0" smtClean="0">
              <a:solidFill>
                <a:schemeClr val="accent1">
                  <a:lumMod val="75000"/>
                </a:schemeClr>
              </a:solidFill>
            </a:endParaRPr>
          </a:p>
          <a:p>
            <a:pPr marL="342900" indent="-342900">
              <a:buFont typeface="+mj-lt"/>
              <a:buAutoNum type="arabicPeriod"/>
            </a:pPr>
            <a:r>
              <a:rPr lang="sr-Latn-RS" sz="2000" dirty="0" smtClean="0"/>
              <a:t>Algorithm: </a:t>
            </a:r>
            <a:r>
              <a:rPr lang="en-US" sz="2000" dirty="0" smtClean="0"/>
              <a:t>Combination of </a:t>
            </a:r>
            <a:r>
              <a:rPr lang="en-US" sz="2000" dirty="0" smtClean="0">
                <a:solidFill>
                  <a:schemeClr val="accent1">
                    <a:lumMod val="75000"/>
                  </a:schemeClr>
                </a:solidFill>
              </a:rPr>
              <a:t>Variance </a:t>
            </a:r>
            <a:r>
              <a:rPr lang="en-US" sz="2000" dirty="0">
                <a:solidFill>
                  <a:schemeClr val="accent1">
                    <a:lumMod val="75000"/>
                  </a:schemeClr>
                </a:solidFill>
              </a:rPr>
              <a:t>of mean </a:t>
            </a:r>
            <a:r>
              <a:rPr lang="en-US" sz="2000" dirty="0" smtClean="0"/>
              <a:t>values and </a:t>
            </a:r>
            <a:r>
              <a:rPr lang="en-US" sz="2000" dirty="0" smtClean="0">
                <a:solidFill>
                  <a:schemeClr val="accent1">
                    <a:lumMod val="75000"/>
                  </a:schemeClr>
                </a:solidFill>
              </a:rPr>
              <a:t>Spatial </a:t>
            </a:r>
            <a:r>
              <a:rPr lang="en-US" sz="2000" dirty="0">
                <a:solidFill>
                  <a:schemeClr val="accent1">
                    <a:lumMod val="75000"/>
                  </a:schemeClr>
                </a:solidFill>
              </a:rPr>
              <a:t>clustering</a:t>
            </a:r>
            <a:endParaRPr lang="sr-Latn-RS" sz="2000" dirty="0" smtClean="0">
              <a:solidFill>
                <a:schemeClr val="accent1">
                  <a:lumMod val="75000"/>
                </a:schemeClr>
              </a:solidFill>
            </a:endParaRPr>
          </a:p>
          <a:p>
            <a:pPr marL="342900" indent="-342900">
              <a:buFont typeface="+mj-lt"/>
              <a:buAutoNum type="arabicPeriod"/>
            </a:pPr>
            <a:r>
              <a:rPr lang="sr-Latn-RS" sz="2000" dirty="0" smtClean="0"/>
              <a:t>Algorithm: </a:t>
            </a:r>
            <a:r>
              <a:rPr lang="sr-Latn-RS" sz="2000" dirty="0" smtClean="0">
                <a:solidFill>
                  <a:schemeClr val="accent1">
                    <a:lumMod val="75000"/>
                  </a:schemeClr>
                </a:solidFill>
              </a:rPr>
              <a:t>Moran</a:t>
            </a:r>
            <a:r>
              <a:rPr lang="en-US" sz="2000" dirty="0" smtClean="0">
                <a:solidFill>
                  <a:schemeClr val="accent1">
                    <a:lumMod val="75000"/>
                  </a:schemeClr>
                </a:solidFill>
              </a:rPr>
              <a:t>’s I</a:t>
            </a:r>
            <a:endParaRPr lang="sr-Latn-RS" sz="2000" dirty="0" smtClean="0">
              <a:solidFill>
                <a:schemeClr val="accent1">
                  <a:lumMod val="75000"/>
                </a:schemeClr>
              </a:solidFill>
            </a:endParaRPr>
          </a:p>
          <a:p>
            <a:pPr marL="342900" indent="-342900">
              <a:buFont typeface="+mj-lt"/>
              <a:buAutoNum type="arabicPeriod"/>
            </a:pPr>
            <a:r>
              <a:rPr lang="en-US" sz="2000" dirty="0"/>
              <a:t>Graph Fourier transform framework (</a:t>
            </a:r>
            <a:r>
              <a:rPr lang="en-US" sz="2000" dirty="0" err="1">
                <a:solidFill>
                  <a:schemeClr val="accent1">
                    <a:lumMod val="75000"/>
                  </a:schemeClr>
                </a:solidFill>
              </a:rPr>
              <a:t>SpaGFT</a:t>
            </a:r>
            <a:r>
              <a:rPr lang="en-US" sz="2000" dirty="0" smtClean="0"/>
              <a:t>)</a:t>
            </a:r>
            <a:endParaRPr lang="sr-Latn-RS" sz="2000" dirty="0"/>
          </a:p>
        </p:txBody>
      </p:sp>
      <p:sp>
        <p:nvSpPr>
          <p:cNvPr id="7" name="Content Placeholder 2"/>
          <p:cNvSpPr txBox="1">
            <a:spLocks/>
          </p:cNvSpPr>
          <p:nvPr/>
        </p:nvSpPr>
        <p:spPr>
          <a:xfrm>
            <a:off x="834078" y="4236193"/>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Testing </a:t>
            </a:r>
            <a:r>
              <a:rPr lang="en-US" sz="2000" dirty="0"/>
              <a:t>the algorithm on </a:t>
            </a:r>
            <a:r>
              <a:rPr lang="en-US" sz="2000" u="sng" dirty="0">
                <a:hlinkClick r:id="rId2"/>
              </a:rPr>
              <a:t>Mouse embryo 9.5</a:t>
            </a:r>
            <a:r>
              <a:rPr lang="en-US" sz="2000" dirty="0"/>
              <a:t> and</a:t>
            </a:r>
            <a:r>
              <a:rPr lang="en-US" sz="2000" u="sng" dirty="0">
                <a:hlinkClick r:id="rId3"/>
              </a:rPr>
              <a:t> Mouse brain</a:t>
            </a:r>
            <a:r>
              <a:rPr lang="en-US" sz="2000" dirty="0"/>
              <a:t> </a:t>
            </a:r>
            <a:r>
              <a:rPr lang="en-US" sz="2000" dirty="0" smtClean="0"/>
              <a:t>samples</a:t>
            </a:r>
            <a:endParaRPr lang="en-US" dirty="0" smtClean="0"/>
          </a:p>
          <a:p>
            <a:pPr marL="0" indent="0">
              <a:buFont typeface="Arial" panose="020B0604020202020204" pitchFamily="34" charset="0"/>
              <a:buNone/>
            </a:pPr>
            <a:endParaRPr lang="en-US" dirty="0" smtClean="0"/>
          </a:p>
        </p:txBody>
      </p:sp>
      <p:sp>
        <p:nvSpPr>
          <p:cNvPr id="6" name="Slide Number Placeholder 5"/>
          <p:cNvSpPr>
            <a:spLocks noGrp="1"/>
          </p:cNvSpPr>
          <p:nvPr>
            <p:ph type="sldNum" sz="quarter" idx="12"/>
          </p:nvPr>
        </p:nvSpPr>
        <p:spPr/>
        <p:txBody>
          <a:bodyPr/>
          <a:lstStyle/>
          <a:p>
            <a:fld id="{E094872D-FDF1-4329-8ACA-739CA520CD35}" type="slidenum">
              <a:rPr lang="en-US" smtClean="0"/>
              <a:t>2</a:t>
            </a:fld>
            <a:endParaRPr lang="en-US"/>
          </a:p>
        </p:txBody>
      </p:sp>
    </p:spTree>
    <p:extLst>
      <p:ext uri="{BB962C8B-B14F-4D97-AF65-F5344CB8AC3E}">
        <p14:creationId xmlns:p14="http://schemas.microsoft.com/office/powerpoint/2010/main" val="909268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Spatially variable genes (SVGs)</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1.png"/>
          <p:cNvPicPr/>
          <p:nvPr/>
        </p:nvPicPr>
        <p:blipFill>
          <a:blip r:embed="rId2"/>
          <a:srcRect/>
          <a:stretch>
            <a:fillRect/>
          </a:stretch>
        </p:blipFill>
        <p:spPr>
          <a:xfrm>
            <a:off x="2570198" y="3799710"/>
            <a:ext cx="7041292" cy="2634907"/>
          </a:xfrm>
          <a:prstGeom prst="rect">
            <a:avLst/>
          </a:prstGeom>
          <a:ln/>
        </p:spPr>
      </p:pic>
      <p:sp>
        <p:nvSpPr>
          <p:cNvPr id="3" name="TextBox 2"/>
          <p:cNvSpPr txBox="1"/>
          <p:nvPr/>
        </p:nvSpPr>
        <p:spPr>
          <a:xfrm>
            <a:off x="848498" y="1621816"/>
            <a:ext cx="10272584" cy="212365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Difference between highly variable genes (HVGs) and spatially variable genes (SVGs)</a:t>
            </a:r>
          </a:p>
          <a:p>
            <a:endParaRPr lang="en-US" sz="2000" dirty="0" smtClean="0"/>
          </a:p>
          <a:p>
            <a:r>
              <a:rPr lang="en-US" dirty="0" smtClean="0">
                <a:solidFill>
                  <a:schemeClr val="accent1">
                    <a:lumMod val="75000"/>
                  </a:schemeClr>
                </a:solidFill>
              </a:rPr>
              <a:t>SVGs</a:t>
            </a:r>
            <a:r>
              <a:rPr lang="en-US" dirty="0" smtClean="0"/>
              <a:t> are </a:t>
            </a:r>
            <a:r>
              <a:rPr lang="en-US" dirty="0"/>
              <a:t>defined as genes with a highly spatially correlated pattern of expression, which varies along with the spatial distribution of a tissue structure of </a:t>
            </a:r>
            <a:r>
              <a:rPr lang="en-US" dirty="0" smtClean="0"/>
              <a:t>interest</a:t>
            </a:r>
          </a:p>
          <a:p>
            <a:r>
              <a:rPr lang="en-US" dirty="0">
                <a:solidFill>
                  <a:schemeClr val="accent1">
                    <a:lumMod val="75000"/>
                  </a:schemeClr>
                </a:solidFill>
              </a:rPr>
              <a:t>HVGs</a:t>
            </a:r>
            <a:r>
              <a:rPr lang="en-US" dirty="0"/>
              <a:t> are defined purely based on molecular features (i.e. gene expression), and do not take any spatial information into </a:t>
            </a:r>
            <a:r>
              <a:rPr lang="en-US" dirty="0" smtClean="0"/>
              <a:t>account</a:t>
            </a:r>
          </a:p>
          <a:p>
            <a:pPr marL="285750" indent="-285750">
              <a:buFont typeface="Arial" panose="020B0604020202020204" pitchFamily="34" charset="0"/>
              <a:buChar char="•"/>
            </a:pPr>
            <a:endParaRPr lang="en-US" sz="2000" dirty="0" smtClean="0"/>
          </a:p>
        </p:txBody>
      </p:sp>
      <p:sp>
        <p:nvSpPr>
          <p:cNvPr id="6" name="TextBox 5"/>
          <p:cNvSpPr txBox="1"/>
          <p:nvPr/>
        </p:nvSpPr>
        <p:spPr>
          <a:xfrm>
            <a:off x="5840627" y="3511380"/>
            <a:ext cx="1054443" cy="369332"/>
          </a:xfrm>
          <a:prstGeom prst="rect">
            <a:avLst/>
          </a:prstGeom>
          <a:noFill/>
        </p:spPr>
        <p:txBody>
          <a:bodyPr wrap="square" rtlCol="0">
            <a:spAutoFit/>
          </a:bodyPr>
          <a:lstStyle/>
          <a:p>
            <a:r>
              <a:rPr lang="en-US" b="1" dirty="0" smtClean="0">
                <a:solidFill>
                  <a:schemeClr val="accent1">
                    <a:lumMod val="75000"/>
                  </a:schemeClr>
                </a:solidFill>
              </a:rPr>
              <a:t>SVG</a:t>
            </a:r>
            <a:endParaRPr lang="en-US" b="1" dirty="0">
              <a:solidFill>
                <a:schemeClr val="accent1">
                  <a:lumMod val="75000"/>
                </a:schemeClr>
              </a:solidFill>
            </a:endParaRPr>
          </a:p>
        </p:txBody>
      </p:sp>
      <p:sp>
        <p:nvSpPr>
          <p:cNvPr id="7" name="TextBox 6"/>
          <p:cNvSpPr txBox="1"/>
          <p:nvPr/>
        </p:nvSpPr>
        <p:spPr>
          <a:xfrm>
            <a:off x="7821827" y="3511380"/>
            <a:ext cx="1054443" cy="369332"/>
          </a:xfrm>
          <a:prstGeom prst="rect">
            <a:avLst/>
          </a:prstGeom>
          <a:noFill/>
        </p:spPr>
        <p:txBody>
          <a:bodyPr wrap="square" rtlCol="0">
            <a:spAutoFit/>
          </a:bodyPr>
          <a:lstStyle/>
          <a:p>
            <a:r>
              <a:rPr lang="en-US" b="1" dirty="0">
                <a:solidFill>
                  <a:schemeClr val="accent1">
                    <a:lumMod val="75000"/>
                  </a:schemeClr>
                </a:solidFill>
              </a:rPr>
              <a:t>n</a:t>
            </a:r>
            <a:r>
              <a:rPr lang="en-US" b="1" dirty="0" smtClean="0">
                <a:solidFill>
                  <a:schemeClr val="accent1">
                    <a:lumMod val="75000"/>
                  </a:schemeClr>
                </a:solidFill>
              </a:rPr>
              <a:t>on-SVG</a:t>
            </a:r>
            <a:endParaRPr lang="en-US" b="1" dirty="0">
              <a:solidFill>
                <a:schemeClr val="accent1">
                  <a:lumMod val="75000"/>
                </a:schemeClr>
              </a:solidFill>
            </a:endParaRPr>
          </a:p>
        </p:txBody>
      </p:sp>
      <p:sp>
        <p:nvSpPr>
          <p:cNvPr id="8" name="Rectangle 7"/>
          <p:cNvSpPr/>
          <p:nvPr/>
        </p:nvSpPr>
        <p:spPr>
          <a:xfrm>
            <a:off x="8422151" y="6308810"/>
            <a:ext cx="1167307" cy="246221"/>
          </a:xfrm>
          <a:prstGeom prst="rect">
            <a:avLst/>
          </a:prstGeom>
        </p:spPr>
        <p:txBody>
          <a:bodyPr wrap="none">
            <a:spAutoFit/>
          </a:bodyPr>
          <a:lstStyle/>
          <a:p>
            <a:r>
              <a:rPr lang="en-US" sz="1000" u="sng" dirty="0">
                <a:hlinkClick r:id="rId3"/>
              </a:rPr>
              <a:t>Mouse embryo 9.5</a:t>
            </a:r>
            <a:endParaRPr lang="en-US" sz="1000" dirty="0"/>
          </a:p>
        </p:txBody>
      </p:sp>
      <p:sp>
        <p:nvSpPr>
          <p:cNvPr id="9" name="Slide Number Placeholder 8"/>
          <p:cNvSpPr>
            <a:spLocks noGrp="1"/>
          </p:cNvSpPr>
          <p:nvPr>
            <p:ph type="sldNum" sz="quarter" idx="12"/>
          </p:nvPr>
        </p:nvSpPr>
        <p:spPr/>
        <p:txBody>
          <a:bodyPr/>
          <a:lstStyle/>
          <a:p>
            <a:fld id="{E094872D-FDF1-4329-8ACA-739CA520CD35}" type="slidenum">
              <a:rPr lang="en-US" smtClean="0"/>
              <a:t>3</a:t>
            </a:fld>
            <a:endParaRPr lang="en-US"/>
          </a:p>
        </p:txBody>
      </p:sp>
    </p:spTree>
    <p:extLst>
      <p:ext uri="{BB962C8B-B14F-4D97-AF65-F5344CB8AC3E}">
        <p14:creationId xmlns:p14="http://schemas.microsoft.com/office/powerpoint/2010/main" val="216258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SpaGFT</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p:cNvSpPr txBox="1"/>
          <p:nvPr/>
        </p:nvSpPr>
        <p:spPr>
          <a:xfrm>
            <a:off x="8872151" y="6120712"/>
            <a:ext cx="601363" cy="246221"/>
          </a:xfrm>
          <a:prstGeom prst="rect">
            <a:avLst/>
          </a:prstGeom>
          <a:noFill/>
        </p:spPr>
        <p:txBody>
          <a:bodyPr wrap="square" rtlCol="0">
            <a:spAutoFit/>
          </a:bodyPr>
          <a:lstStyle/>
          <a:p>
            <a:r>
              <a:rPr lang="en-US" sz="1000" dirty="0" err="1" smtClean="0">
                <a:hlinkClick r:id="rId2"/>
              </a:rPr>
              <a:t>SpaGFT</a:t>
            </a:r>
            <a:r>
              <a:rPr lang="en-US" sz="1000" dirty="0" smtClean="0">
                <a:hlinkClick r:id="rId2"/>
              </a:rPr>
              <a:t> </a:t>
            </a:r>
            <a:endParaRPr lang="en-US" sz="1000" dirty="0"/>
          </a:p>
        </p:txBody>
      </p:sp>
      <p:sp>
        <p:nvSpPr>
          <p:cNvPr id="3" name="Rectangle 2"/>
          <p:cNvSpPr/>
          <p:nvPr/>
        </p:nvSpPr>
        <p:spPr>
          <a:xfrm>
            <a:off x="2907956" y="939284"/>
            <a:ext cx="8567351" cy="369332"/>
          </a:xfrm>
          <a:prstGeom prst="rect">
            <a:avLst/>
          </a:prstGeom>
        </p:spPr>
        <p:txBody>
          <a:bodyPr wrap="square">
            <a:spAutoFit/>
          </a:bodyPr>
          <a:lstStyle/>
          <a:p>
            <a:r>
              <a:rPr lang="en-US" dirty="0" smtClean="0"/>
              <a:t>Python </a:t>
            </a:r>
            <a:r>
              <a:rPr lang="en-US" dirty="0"/>
              <a:t>package to analyze tissue functions empowered using spatial </a:t>
            </a:r>
            <a:r>
              <a:rPr lang="en-US" dirty="0" err="1" smtClean="0"/>
              <a:t>omics</a:t>
            </a:r>
            <a:r>
              <a:rPr lang="en-US" dirty="0" smtClean="0"/>
              <a:t> data</a:t>
            </a:r>
            <a:endParaRPr lang="en-US" dirty="0"/>
          </a:p>
        </p:txBody>
      </p:sp>
      <p:sp>
        <p:nvSpPr>
          <p:cNvPr id="6" name="Rectangle 5"/>
          <p:cNvSpPr/>
          <p:nvPr/>
        </p:nvSpPr>
        <p:spPr>
          <a:xfrm>
            <a:off x="848497" y="1535496"/>
            <a:ext cx="10593859" cy="646331"/>
          </a:xfrm>
          <a:prstGeom prst="rect">
            <a:avLst/>
          </a:prstGeom>
        </p:spPr>
        <p:txBody>
          <a:bodyPr wrap="square">
            <a:spAutoFit/>
          </a:bodyPr>
          <a:lstStyle/>
          <a:p>
            <a:r>
              <a:rPr lang="en-US" dirty="0" err="1"/>
              <a:t>SpaGFT</a:t>
            </a:r>
            <a:r>
              <a:rPr lang="en-US" dirty="0"/>
              <a:t> is a hypothesis-free graph Fourier transform framework (GFT) for SVG </a:t>
            </a:r>
            <a:r>
              <a:rPr lang="en-US" dirty="0" smtClean="0"/>
              <a:t>identification </a:t>
            </a:r>
            <a:r>
              <a:rPr lang="en-US" dirty="0"/>
              <a:t>from spatial </a:t>
            </a:r>
            <a:r>
              <a:rPr lang="en-US" dirty="0" err="1"/>
              <a:t>transcriptomics</a:t>
            </a:r>
            <a:r>
              <a:rPr lang="en-US" dirty="0"/>
              <a:t> data without assuming any spatial distribution </a:t>
            </a:r>
            <a:r>
              <a:rPr lang="en-US" dirty="0" smtClean="0"/>
              <a:t>patterns.</a:t>
            </a:r>
            <a:endParaRPr lang="en-US" dirty="0"/>
          </a:p>
        </p:txBody>
      </p:sp>
      <p:pic>
        <p:nvPicPr>
          <p:cNvPr id="8" name="Picture 2" descr="Overview and validation of SpaGFT. a. SpaGFT considers a gene-spot...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386" y="2364261"/>
            <a:ext cx="6471228" cy="379137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094872D-FDF1-4329-8ACA-739CA520CD35}" type="slidenum">
              <a:rPr lang="en-US" smtClean="0"/>
              <a:t>4</a:t>
            </a:fld>
            <a:endParaRPr lang="en-US"/>
          </a:p>
        </p:txBody>
      </p:sp>
    </p:spTree>
    <p:extLst>
      <p:ext uri="{BB962C8B-B14F-4D97-AF65-F5344CB8AC3E}">
        <p14:creationId xmlns:p14="http://schemas.microsoft.com/office/powerpoint/2010/main" val="21317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SpaGFT</a:t>
            </a:r>
            <a:r>
              <a:rPr lang="en-US" dirty="0" smtClean="0">
                <a:latin typeface="+mn-lt"/>
              </a:rPr>
              <a:t> (2)</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p:cNvSpPr txBox="1"/>
          <p:nvPr/>
        </p:nvSpPr>
        <p:spPr>
          <a:xfrm>
            <a:off x="864974" y="1540472"/>
            <a:ext cx="10272583" cy="923330"/>
          </a:xfrm>
          <a:prstGeom prst="rect">
            <a:avLst/>
          </a:prstGeom>
          <a:noFill/>
        </p:spPr>
        <p:txBody>
          <a:bodyPr wrap="square" rtlCol="0">
            <a:spAutoFit/>
          </a:bodyPr>
          <a:lstStyle/>
          <a:p>
            <a:r>
              <a:rPr lang="en-US" u="sng" dirty="0" smtClean="0"/>
              <a:t>Rule</a:t>
            </a:r>
            <a:r>
              <a:rPr lang="en-US" dirty="0" smtClean="0"/>
              <a:t>: A </a:t>
            </a:r>
            <a:r>
              <a:rPr lang="en-US" dirty="0"/>
              <a:t>gene with a </a:t>
            </a:r>
            <a:r>
              <a:rPr lang="en-US" dirty="0">
                <a:solidFill>
                  <a:schemeClr val="accent1">
                    <a:lumMod val="75000"/>
                  </a:schemeClr>
                </a:solidFill>
              </a:rPr>
              <a:t>high intensity </a:t>
            </a:r>
            <a:r>
              <a:rPr lang="en-US" dirty="0" smtClean="0"/>
              <a:t>of</a:t>
            </a:r>
            <a:r>
              <a:rPr lang="en-US" dirty="0" smtClean="0">
                <a:solidFill>
                  <a:schemeClr val="accent1">
                    <a:lumMod val="75000"/>
                  </a:schemeClr>
                </a:solidFill>
              </a:rPr>
              <a:t> </a:t>
            </a:r>
            <a:r>
              <a:rPr lang="en-US" dirty="0">
                <a:solidFill>
                  <a:schemeClr val="accent1">
                    <a:lumMod val="75000"/>
                  </a:schemeClr>
                </a:solidFill>
              </a:rPr>
              <a:t>low-frequency </a:t>
            </a:r>
            <a:r>
              <a:rPr lang="en-US" dirty="0"/>
              <a:t>FM signals compared to high-frequency FM signals is typically an </a:t>
            </a:r>
            <a:r>
              <a:rPr lang="en-US" dirty="0">
                <a:solidFill>
                  <a:schemeClr val="accent1">
                    <a:lumMod val="75000"/>
                  </a:schemeClr>
                </a:solidFill>
              </a:rPr>
              <a:t>SVG</a:t>
            </a:r>
            <a:r>
              <a:rPr lang="en-US" dirty="0"/>
              <a:t>, whereas a gene with a low intensity of low-frequency FM signals indicates random expression </a:t>
            </a:r>
            <a:r>
              <a:rPr lang="en-US" dirty="0" smtClean="0"/>
              <a:t>patterns.</a:t>
            </a:r>
            <a:endParaRPr lang="en-US" dirty="0"/>
          </a:p>
        </p:txBody>
      </p:sp>
      <p:pic>
        <p:nvPicPr>
          <p:cNvPr id="8" name="Picture 2" descr="Overview and validation of SpaGFT. a. SpaGFT considers a gene-spot...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31890" t="1315" r="753" b="35470"/>
          <a:stretch/>
        </p:blipFill>
        <p:spPr bwMode="auto">
          <a:xfrm>
            <a:off x="3270422" y="2875001"/>
            <a:ext cx="5453449" cy="2998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55460" y="5914766"/>
            <a:ext cx="601363" cy="246221"/>
          </a:xfrm>
          <a:prstGeom prst="rect">
            <a:avLst/>
          </a:prstGeom>
          <a:noFill/>
        </p:spPr>
        <p:txBody>
          <a:bodyPr wrap="square" rtlCol="0">
            <a:spAutoFit/>
          </a:bodyPr>
          <a:lstStyle/>
          <a:p>
            <a:r>
              <a:rPr lang="en-US" sz="1000" dirty="0" err="1" smtClean="0">
                <a:hlinkClick r:id="rId3"/>
              </a:rPr>
              <a:t>SpaGFT</a:t>
            </a:r>
            <a:r>
              <a:rPr lang="en-US" sz="1000" dirty="0" smtClean="0">
                <a:hlinkClick r:id="rId3"/>
              </a:rPr>
              <a:t> </a:t>
            </a:r>
            <a:endParaRPr lang="en-US" sz="1000" dirty="0"/>
          </a:p>
        </p:txBody>
      </p:sp>
      <p:sp>
        <p:nvSpPr>
          <p:cNvPr id="3" name="Slide Number Placeholder 2"/>
          <p:cNvSpPr>
            <a:spLocks noGrp="1"/>
          </p:cNvSpPr>
          <p:nvPr>
            <p:ph type="sldNum" sz="quarter" idx="12"/>
          </p:nvPr>
        </p:nvSpPr>
        <p:spPr/>
        <p:txBody>
          <a:bodyPr/>
          <a:lstStyle/>
          <a:p>
            <a:fld id="{E094872D-FDF1-4329-8ACA-739CA520CD35}" type="slidenum">
              <a:rPr lang="en-US" smtClean="0"/>
              <a:t>5</a:t>
            </a:fld>
            <a:endParaRPr lang="en-US"/>
          </a:p>
        </p:txBody>
      </p:sp>
    </p:spTree>
    <p:extLst>
      <p:ext uri="{BB962C8B-B14F-4D97-AF65-F5344CB8AC3E}">
        <p14:creationId xmlns:p14="http://schemas.microsoft.com/office/powerpoint/2010/main" val="2253218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SpaGFT</a:t>
            </a:r>
            <a:r>
              <a:rPr lang="en-US" dirty="0" smtClean="0">
                <a:latin typeface="+mn-lt"/>
              </a:rPr>
              <a:t> (3)</a:t>
            </a:r>
            <a:endParaRPr lang="en-US" dirty="0">
              <a:latin typeface="+mn-lt"/>
            </a:endParaRPr>
          </a:p>
        </p:txBody>
      </p:sp>
      <p:sp>
        <p:nvSpPr>
          <p:cNvPr id="4" name="Rectangle 3">
            <a:extLst>
              <a:ext uri="{FF2B5EF4-FFF2-40B4-BE49-F238E27FC236}">
                <a16:creationId xmlns:lc="http://schemas.openxmlformats.org/drawingml/2006/lockedCanvas"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93" y="2092793"/>
            <a:ext cx="8258175" cy="2524125"/>
          </a:xfrm>
          <a:prstGeom prst="rect">
            <a:avLst/>
          </a:prstGeom>
        </p:spPr>
      </p:pic>
      <p:sp>
        <p:nvSpPr>
          <p:cNvPr id="7" name="TextBox 6"/>
          <p:cNvSpPr txBox="1"/>
          <p:nvPr/>
        </p:nvSpPr>
        <p:spPr>
          <a:xfrm>
            <a:off x="815547" y="1622855"/>
            <a:ext cx="6516129" cy="369332"/>
          </a:xfrm>
          <a:prstGeom prst="rect">
            <a:avLst/>
          </a:prstGeom>
          <a:noFill/>
        </p:spPr>
        <p:txBody>
          <a:bodyPr wrap="square" rtlCol="0">
            <a:spAutoFit/>
          </a:bodyPr>
          <a:lstStyle/>
          <a:p>
            <a:r>
              <a:rPr lang="en-US" u="sng" dirty="0" smtClean="0"/>
              <a:t>Implementation</a:t>
            </a:r>
            <a:r>
              <a:rPr lang="en-US" dirty="0" smtClean="0"/>
              <a:t>:</a:t>
            </a:r>
            <a:endParaRPr lang="en-US" dirty="0"/>
          </a:p>
        </p:txBody>
      </p:sp>
      <p:sp>
        <p:nvSpPr>
          <p:cNvPr id="11" name="TextBox 10"/>
          <p:cNvSpPr txBox="1"/>
          <p:nvPr/>
        </p:nvSpPr>
        <p:spPr>
          <a:xfrm>
            <a:off x="840259" y="4777946"/>
            <a:ext cx="2183027" cy="307777"/>
          </a:xfrm>
          <a:prstGeom prst="rect">
            <a:avLst/>
          </a:prstGeom>
          <a:noFill/>
        </p:spPr>
        <p:txBody>
          <a:bodyPr wrap="square" rtlCol="0">
            <a:spAutoFit/>
          </a:bodyPr>
          <a:lstStyle/>
          <a:p>
            <a:r>
              <a:rPr lang="en-US" sz="1400" dirty="0" smtClean="0">
                <a:hlinkClick r:id="rId3"/>
              </a:rPr>
              <a:t>Tutorial</a:t>
            </a:r>
            <a:endParaRPr lang="en-US" sz="1400" dirty="0"/>
          </a:p>
        </p:txBody>
      </p:sp>
    </p:spTree>
    <p:extLst>
      <p:ext uri="{BB962C8B-B14F-4D97-AF65-F5344CB8AC3E}">
        <p14:creationId xmlns:p14="http://schemas.microsoft.com/office/powerpoint/2010/main" val="213860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68744"/>
            <a:ext cx="10515600" cy="1325563"/>
          </a:xfrm>
        </p:spPr>
        <p:txBody>
          <a:bodyPr/>
          <a:lstStyle/>
          <a:p>
            <a:r>
              <a:rPr lang="en-US" dirty="0">
                <a:latin typeface="+mn-lt"/>
              </a:rPr>
              <a:t>Algorithm: Mean difference value</a:t>
            </a:r>
          </a:p>
        </p:txBody>
      </p:sp>
      <p:sp>
        <p:nvSpPr>
          <p:cNvPr id="4" name="Rectangle 3">
            <a:extLst>
              <a:ext uri="{FF2B5EF4-FFF2-40B4-BE49-F238E27FC236}">
                <a16:creationId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7</a:t>
            </a:fld>
            <a:endParaRPr lang="en-US"/>
          </a:p>
        </p:txBody>
      </p:sp>
      <p:sp>
        <p:nvSpPr>
          <p:cNvPr id="6" name="Rectangle 5"/>
          <p:cNvSpPr/>
          <p:nvPr/>
        </p:nvSpPr>
        <p:spPr>
          <a:xfrm>
            <a:off x="623582" y="911795"/>
            <a:ext cx="10730218" cy="2308324"/>
          </a:xfrm>
          <a:prstGeom prst="rect">
            <a:avLst/>
          </a:prstGeom>
        </p:spPr>
        <p:txBody>
          <a:bodyPr wrap="square">
            <a:spAutoFit/>
          </a:bodyPr>
          <a:lstStyle/>
          <a:p>
            <a:r>
              <a:rPr lang="en-US" dirty="0">
                <a:ea typeface="Arial" panose="020B0604020202020204" pitchFamily="34" charset="0"/>
              </a:rPr>
              <a:t>The idea of this algorithm is that there should be different mean values on tissues which contain SVG and tissues that do not contain it.</a:t>
            </a:r>
          </a:p>
          <a:p>
            <a:endParaRPr lang="en-US" dirty="0"/>
          </a:p>
          <a:p>
            <a:r>
              <a:rPr lang="en-US" dirty="0"/>
              <a:t>For example, the mean value in tissue </a:t>
            </a:r>
            <a:r>
              <a:rPr lang="en-US" dirty="0">
                <a:solidFill>
                  <a:srgbClr val="FF0000"/>
                </a:solidFill>
              </a:rPr>
              <a:t>T1</a:t>
            </a:r>
            <a:r>
              <a:rPr lang="en-US" dirty="0"/>
              <a:t> is 200, while the mean value outside of </a:t>
            </a:r>
            <a:r>
              <a:rPr lang="en-US" dirty="0">
                <a:solidFill>
                  <a:srgbClr val="FF0000"/>
                </a:solidFill>
              </a:rPr>
              <a:t>T1</a:t>
            </a:r>
            <a:r>
              <a:rPr lang="en-US" dirty="0"/>
              <a:t> (in tissues </a:t>
            </a:r>
            <a:r>
              <a:rPr lang="en-US" dirty="0">
                <a:solidFill>
                  <a:schemeClr val="accent5">
                    <a:lumMod val="75000"/>
                  </a:schemeClr>
                </a:solidFill>
              </a:rPr>
              <a:t>T2</a:t>
            </a:r>
            <a:r>
              <a:rPr lang="en-US" dirty="0"/>
              <a:t> and </a:t>
            </a:r>
            <a:r>
              <a:rPr lang="en-US" dirty="0">
                <a:solidFill>
                  <a:srgbClr val="00B050"/>
                </a:solidFill>
              </a:rPr>
              <a:t>T3</a:t>
            </a:r>
            <a:r>
              <a:rPr lang="en-US" dirty="0"/>
              <a:t> combined) is 10, and the difference between them is 190, while the mean value in tissue T2 is 10 and outside of the T2 tissue (in tissues T1 and T3) the mean value is 105 and difference between them is 95. Difference should be higher for tissues which contain SVG. In order to use the same threshold for all genes, gene expression should be </a:t>
            </a:r>
            <a:r>
              <a:rPr lang="en-US" b="1" dirty="0"/>
              <a:t>normalized</a:t>
            </a:r>
            <a:r>
              <a:rPr lang="en-US" dirty="0"/>
              <a:t> (this is not done is this simple example).</a:t>
            </a:r>
          </a:p>
        </p:txBody>
      </p:sp>
      <p:pic>
        <p:nvPicPr>
          <p:cNvPr id="8" name="Picture 7">
            <a:extLst>
              <a:ext uri="{FF2B5EF4-FFF2-40B4-BE49-F238E27FC236}">
                <a16:creationId xmlns:a16="http://schemas.microsoft.com/office/drawing/2014/main" xmlns="" id="{06F94684-7BB2-F0BC-A042-2C7AF587559C}"/>
              </a:ext>
            </a:extLst>
          </p:cNvPr>
          <p:cNvPicPr>
            <a:picLocks noChangeAspect="1"/>
          </p:cNvPicPr>
          <p:nvPr/>
        </p:nvPicPr>
        <p:blipFill>
          <a:blip r:embed="rId2"/>
          <a:stretch>
            <a:fillRect/>
          </a:stretch>
        </p:blipFill>
        <p:spPr>
          <a:xfrm>
            <a:off x="403810" y="3637882"/>
            <a:ext cx="4005652" cy="2499253"/>
          </a:xfrm>
          <a:prstGeom prst="rect">
            <a:avLst/>
          </a:prstGeom>
        </p:spPr>
      </p:pic>
      <p:sp>
        <p:nvSpPr>
          <p:cNvPr id="10" name="TextBox 9">
            <a:extLst>
              <a:ext uri="{FF2B5EF4-FFF2-40B4-BE49-F238E27FC236}">
                <a16:creationId xmlns:a16="http://schemas.microsoft.com/office/drawing/2014/main" xmlns="" id="{1F7C92DE-C3D1-1A57-3E97-89F0DC4A8675}"/>
              </a:ext>
            </a:extLst>
          </p:cNvPr>
          <p:cNvSpPr txBox="1"/>
          <p:nvPr/>
        </p:nvSpPr>
        <p:spPr>
          <a:xfrm>
            <a:off x="4746597" y="3355538"/>
            <a:ext cx="6262730" cy="2893100"/>
          </a:xfrm>
          <a:prstGeom prst="rect">
            <a:avLst/>
          </a:prstGeom>
          <a:noFill/>
        </p:spPr>
        <p:txBody>
          <a:bodyPr wrap="square" rtlCol="0">
            <a:spAutoFit/>
          </a:bodyPr>
          <a:lstStyle/>
          <a:p>
            <a:r>
              <a:rPr lang="en-US" sz="1400" dirty="0"/>
              <a:t>Mean in </a:t>
            </a:r>
            <a:r>
              <a:rPr lang="en-US" sz="1400" dirty="0">
                <a:solidFill>
                  <a:srgbClr val="FF0000"/>
                </a:solidFill>
              </a:rPr>
              <a:t>T1</a:t>
            </a:r>
            <a:r>
              <a:rPr lang="en-US" sz="1400" dirty="0"/>
              <a:t> is: (</a:t>
            </a:r>
            <a:r>
              <a:rPr lang="en-US" sz="1400" dirty="0">
                <a:solidFill>
                  <a:srgbClr val="FF0000"/>
                </a:solidFill>
              </a:rPr>
              <a:t>100</a:t>
            </a:r>
            <a:r>
              <a:rPr lang="en-US" sz="1400" dirty="0"/>
              <a:t> + </a:t>
            </a:r>
            <a:r>
              <a:rPr lang="en-US" sz="1400" dirty="0">
                <a:solidFill>
                  <a:srgbClr val="FF0000"/>
                </a:solidFill>
              </a:rPr>
              <a:t>200</a:t>
            </a:r>
            <a:r>
              <a:rPr lang="en-US" sz="1400" dirty="0"/>
              <a:t> + </a:t>
            </a:r>
            <a:r>
              <a:rPr lang="en-US" sz="1400" dirty="0">
                <a:solidFill>
                  <a:srgbClr val="FF0000"/>
                </a:solidFill>
              </a:rPr>
              <a:t>300</a:t>
            </a:r>
            <a:r>
              <a:rPr lang="en-US" sz="1400" dirty="0"/>
              <a:t>) / 3 = 200</a:t>
            </a:r>
          </a:p>
          <a:p>
            <a:r>
              <a:rPr lang="en-US" sz="1400" dirty="0"/>
              <a:t>Mean outside of </a:t>
            </a:r>
            <a:r>
              <a:rPr lang="en-US" sz="1400" dirty="0">
                <a:solidFill>
                  <a:srgbClr val="FF0000"/>
                </a:solidFill>
              </a:rPr>
              <a:t>T1</a:t>
            </a:r>
            <a:r>
              <a:rPr lang="en-US" sz="1400" dirty="0"/>
              <a:t> is: (</a:t>
            </a:r>
            <a:r>
              <a:rPr lang="en-US" sz="1400" dirty="0">
                <a:solidFill>
                  <a:schemeClr val="accent5">
                    <a:lumMod val="75000"/>
                  </a:schemeClr>
                </a:solidFill>
              </a:rPr>
              <a:t>5</a:t>
            </a:r>
            <a:r>
              <a:rPr lang="en-US" sz="1400" dirty="0"/>
              <a:t> + </a:t>
            </a:r>
            <a:r>
              <a:rPr lang="en-US" sz="1400" dirty="0">
                <a:solidFill>
                  <a:schemeClr val="accent5">
                    <a:lumMod val="75000"/>
                  </a:schemeClr>
                </a:solidFill>
              </a:rPr>
              <a:t>10</a:t>
            </a:r>
            <a:r>
              <a:rPr lang="en-US" sz="1400" dirty="0"/>
              <a:t> + </a:t>
            </a:r>
            <a:r>
              <a:rPr lang="en-US" sz="1400" dirty="0">
                <a:solidFill>
                  <a:schemeClr val="accent5">
                    <a:lumMod val="75000"/>
                  </a:schemeClr>
                </a:solidFill>
              </a:rPr>
              <a:t>15</a:t>
            </a:r>
            <a:r>
              <a:rPr lang="en-US" sz="1400" dirty="0"/>
              <a:t> + </a:t>
            </a:r>
            <a:r>
              <a:rPr lang="en-US" sz="1400" dirty="0">
                <a:solidFill>
                  <a:srgbClr val="00B050"/>
                </a:solidFill>
              </a:rPr>
              <a:t>10</a:t>
            </a:r>
            <a:r>
              <a:rPr lang="en-US" sz="1400" dirty="0"/>
              <a:t> + </a:t>
            </a:r>
            <a:r>
              <a:rPr lang="en-US" sz="1400" dirty="0">
                <a:solidFill>
                  <a:srgbClr val="00B050"/>
                </a:solidFill>
              </a:rPr>
              <a:t>10</a:t>
            </a:r>
            <a:r>
              <a:rPr lang="en-US" sz="1400" dirty="0"/>
              <a:t> + </a:t>
            </a:r>
            <a:r>
              <a:rPr lang="en-US" sz="1400" dirty="0">
                <a:solidFill>
                  <a:srgbClr val="00B050"/>
                </a:solidFill>
              </a:rPr>
              <a:t>10</a:t>
            </a:r>
            <a:r>
              <a:rPr lang="en-US" sz="1400" dirty="0"/>
              <a:t>) / 6 = 10</a:t>
            </a:r>
          </a:p>
          <a:p>
            <a:endParaRPr lang="en-US" sz="1400" dirty="0"/>
          </a:p>
          <a:p>
            <a:r>
              <a:rPr lang="en-US" sz="1400" dirty="0"/>
              <a:t>Mean in </a:t>
            </a:r>
            <a:r>
              <a:rPr lang="en-US" sz="1400" dirty="0">
                <a:solidFill>
                  <a:schemeClr val="accent5">
                    <a:lumMod val="75000"/>
                  </a:schemeClr>
                </a:solidFill>
              </a:rPr>
              <a:t>T2</a:t>
            </a:r>
            <a:r>
              <a:rPr lang="en-US" sz="1400" dirty="0"/>
              <a:t> is: (</a:t>
            </a:r>
            <a:r>
              <a:rPr lang="en-US" sz="1400" dirty="0">
                <a:solidFill>
                  <a:schemeClr val="accent5">
                    <a:lumMod val="75000"/>
                  </a:schemeClr>
                </a:solidFill>
              </a:rPr>
              <a:t>5</a:t>
            </a:r>
            <a:r>
              <a:rPr lang="en-US" sz="1400" dirty="0"/>
              <a:t> + </a:t>
            </a:r>
            <a:r>
              <a:rPr lang="en-US" sz="1400" dirty="0">
                <a:solidFill>
                  <a:schemeClr val="accent5">
                    <a:lumMod val="75000"/>
                  </a:schemeClr>
                </a:solidFill>
              </a:rPr>
              <a:t>10</a:t>
            </a:r>
            <a:r>
              <a:rPr lang="en-US" sz="1400" dirty="0"/>
              <a:t> + </a:t>
            </a:r>
            <a:r>
              <a:rPr lang="en-US" sz="1400" dirty="0">
                <a:solidFill>
                  <a:schemeClr val="accent5">
                    <a:lumMod val="75000"/>
                  </a:schemeClr>
                </a:solidFill>
              </a:rPr>
              <a:t>15</a:t>
            </a:r>
            <a:r>
              <a:rPr lang="en-US" sz="1400" dirty="0"/>
              <a:t> ) / 3 = 10</a:t>
            </a:r>
          </a:p>
          <a:p>
            <a:r>
              <a:rPr lang="en-US" sz="1400" dirty="0"/>
              <a:t>Mean outside of </a:t>
            </a:r>
            <a:r>
              <a:rPr lang="en-US" sz="1400" dirty="0">
                <a:solidFill>
                  <a:schemeClr val="accent5">
                    <a:lumMod val="75000"/>
                  </a:schemeClr>
                </a:solidFill>
              </a:rPr>
              <a:t>T2</a:t>
            </a:r>
            <a:r>
              <a:rPr lang="en-US" sz="1400" dirty="0"/>
              <a:t> is: (</a:t>
            </a:r>
            <a:r>
              <a:rPr lang="en-US" sz="1400" dirty="0">
                <a:solidFill>
                  <a:srgbClr val="FF0000"/>
                </a:solidFill>
              </a:rPr>
              <a:t>100</a:t>
            </a:r>
            <a:r>
              <a:rPr lang="en-US" sz="1400" dirty="0"/>
              <a:t> + </a:t>
            </a:r>
            <a:r>
              <a:rPr lang="en-US" sz="1400" dirty="0">
                <a:solidFill>
                  <a:srgbClr val="FF0000"/>
                </a:solidFill>
              </a:rPr>
              <a:t>200</a:t>
            </a:r>
            <a:r>
              <a:rPr lang="en-US" sz="1400" dirty="0"/>
              <a:t> + </a:t>
            </a:r>
            <a:r>
              <a:rPr lang="en-US" sz="1400" dirty="0">
                <a:solidFill>
                  <a:srgbClr val="FF0000"/>
                </a:solidFill>
              </a:rPr>
              <a:t>300 </a:t>
            </a:r>
            <a:r>
              <a:rPr lang="en-US" sz="1400" dirty="0"/>
              <a:t>+ </a:t>
            </a:r>
            <a:r>
              <a:rPr lang="en-US" sz="1400" dirty="0">
                <a:solidFill>
                  <a:srgbClr val="00B050"/>
                </a:solidFill>
              </a:rPr>
              <a:t>10</a:t>
            </a:r>
            <a:r>
              <a:rPr lang="en-US" sz="1400" dirty="0"/>
              <a:t> + </a:t>
            </a:r>
            <a:r>
              <a:rPr lang="en-US" sz="1400" dirty="0">
                <a:solidFill>
                  <a:srgbClr val="00B050"/>
                </a:solidFill>
              </a:rPr>
              <a:t>10</a:t>
            </a:r>
            <a:r>
              <a:rPr lang="en-US" sz="1400" dirty="0"/>
              <a:t> + </a:t>
            </a:r>
            <a:r>
              <a:rPr lang="en-US" sz="1400" dirty="0">
                <a:solidFill>
                  <a:srgbClr val="00B050"/>
                </a:solidFill>
              </a:rPr>
              <a:t>10</a:t>
            </a:r>
            <a:r>
              <a:rPr lang="en-US" sz="1400" dirty="0"/>
              <a:t>) / 6 = 105</a:t>
            </a:r>
          </a:p>
          <a:p>
            <a:endParaRPr lang="en-US" sz="1400" dirty="0">
              <a:solidFill>
                <a:schemeClr val="accent5">
                  <a:lumMod val="75000"/>
                </a:schemeClr>
              </a:solidFill>
            </a:endParaRPr>
          </a:p>
          <a:p>
            <a:r>
              <a:rPr lang="en-US" sz="1400" dirty="0"/>
              <a:t>Mean in whole organism is: (</a:t>
            </a:r>
            <a:r>
              <a:rPr lang="en-US" sz="1400" dirty="0">
                <a:solidFill>
                  <a:srgbClr val="FF0000"/>
                </a:solidFill>
              </a:rPr>
              <a:t>100</a:t>
            </a:r>
            <a:r>
              <a:rPr lang="en-US" sz="1400" dirty="0"/>
              <a:t> + </a:t>
            </a:r>
            <a:r>
              <a:rPr lang="en-US" sz="1400" dirty="0">
                <a:solidFill>
                  <a:srgbClr val="FF0000"/>
                </a:solidFill>
              </a:rPr>
              <a:t>200</a:t>
            </a:r>
            <a:r>
              <a:rPr lang="en-US" sz="1400" dirty="0"/>
              <a:t> + </a:t>
            </a:r>
            <a:r>
              <a:rPr lang="en-US" sz="1400" dirty="0">
                <a:solidFill>
                  <a:srgbClr val="FF0000"/>
                </a:solidFill>
              </a:rPr>
              <a:t>300 + </a:t>
            </a:r>
            <a:r>
              <a:rPr lang="en-US" sz="1400" dirty="0">
                <a:solidFill>
                  <a:schemeClr val="accent5">
                    <a:lumMod val="75000"/>
                  </a:schemeClr>
                </a:solidFill>
              </a:rPr>
              <a:t>5</a:t>
            </a:r>
            <a:r>
              <a:rPr lang="en-US" sz="1400" dirty="0"/>
              <a:t> + </a:t>
            </a:r>
            <a:r>
              <a:rPr lang="en-US" sz="1400" dirty="0">
                <a:solidFill>
                  <a:schemeClr val="accent5">
                    <a:lumMod val="75000"/>
                  </a:schemeClr>
                </a:solidFill>
              </a:rPr>
              <a:t>10</a:t>
            </a:r>
            <a:r>
              <a:rPr lang="en-US" sz="1400" dirty="0"/>
              <a:t> + </a:t>
            </a:r>
            <a:r>
              <a:rPr lang="en-US" sz="1400" dirty="0">
                <a:solidFill>
                  <a:schemeClr val="accent5">
                    <a:lumMod val="75000"/>
                  </a:schemeClr>
                </a:solidFill>
              </a:rPr>
              <a:t>15</a:t>
            </a:r>
            <a:r>
              <a:rPr lang="en-US" sz="1400" dirty="0"/>
              <a:t> + </a:t>
            </a:r>
            <a:r>
              <a:rPr lang="en-US" sz="1400" dirty="0">
                <a:solidFill>
                  <a:srgbClr val="00B050"/>
                </a:solidFill>
              </a:rPr>
              <a:t>10</a:t>
            </a:r>
            <a:r>
              <a:rPr lang="en-US" sz="1400" dirty="0"/>
              <a:t> + </a:t>
            </a:r>
            <a:r>
              <a:rPr lang="en-US" sz="1400" dirty="0">
                <a:solidFill>
                  <a:srgbClr val="00B050"/>
                </a:solidFill>
              </a:rPr>
              <a:t>10</a:t>
            </a:r>
            <a:r>
              <a:rPr lang="en-US" sz="1400" dirty="0"/>
              <a:t> + </a:t>
            </a:r>
            <a:r>
              <a:rPr lang="en-US" sz="1400" dirty="0">
                <a:solidFill>
                  <a:srgbClr val="00B050"/>
                </a:solidFill>
              </a:rPr>
              <a:t>10</a:t>
            </a:r>
            <a:r>
              <a:rPr lang="en-US" sz="1400" dirty="0"/>
              <a:t>) / 9 = 73.3</a:t>
            </a:r>
          </a:p>
          <a:p>
            <a:endParaRPr lang="en-US" sz="1400" dirty="0"/>
          </a:p>
          <a:p>
            <a:r>
              <a:rPr lang="en-US" sz="1400" dirty="0"/>
              <a:t>For tissue </a:t>
            </a:r>
            <a:r>
              <a:rPr lang="en-US" sz="1400" dirty="0">
                <a:solidFill>
                  <a:srgbClr val="FF0000"/>
                </a:solidFill>
              </a:rPr>
              <a:t>T1</a:t>
            </a:r>
            <a:r>
              <a:rPr lang="en-US" sz="1400" dirty="0"/>
              <a:t> mean difference value is (200 – 10) / 73.3 = 2.59</a:t>
            </a:r>
          </a:p>
          <a:p>
            <a:r>
              <a:rPr lang="en-US" sz="1400" dirty="0"/>
              <a:t>For tissue </a:t>
            </a:r>
            <a:r>
              <a:rPr lang="en-US" sz="1400" dirty="0">
                <a:solidFill>
                  <a:schemeClr val="accent5">
                    <a:lumMod val="75000"/>
                  </a:schemeClr>
                </a:solidFill>
              </a:rPr>
              <a:t>T2</a:t>
            </a:r>
            <a:r>
              <a:rPr lang="en-US" sz="1400" dirty="0"/>
              <a:t> mean difference value is (10 - 105) / 73.3 = -1.26</a:t>
            </a:r>
          </a:p>
          <a:p>
            <a:endParaRPr lang="en-US" sz="1400" dirty="0"/>
          </a:p>
          <a:p>
            <a:r>
              <a:rPr lang="en-US" sz="1400" dirty="0"/>
              <a:t>Value (and absolute value) is much bigger in </a:t>
            </a:r>
            <a:r>
              <a:rPr lang="en-US" sz="1400" dirty="0">
                <a:solidFill>
                  <a:srgbClr val="FF0000"/>
                </a:solidFill>
              </a:rPr>
              <a:t>T1</a:t>
            </a:r>
            <a:r>
              <a:rPr lang="en-US" sz="1400" dirty="0"/>
              <a:t>, hence gene might be a SVG which is highly expressed in tissue </a:t>
            </a:r>
            <a:r>
              <a:rPr lang="en-US" sz="1400" dirty="0">
                <a:solidFill>
                  <a:srgbClr val="FF0000"/>
                </a:solidFill>
              </a:rPr>
              <a:t>T1</a:t>
            </a:r>
            <a:r>
              <a:rPr lang="en-US" sz="1400" dirty="0">
                <a:solidFill>
                  <a:schemeClr val="tx1">
                    <a:lumMod val="95000"/>
                    <a:lumOff val="5000"/>
                  </a:schemeClr>
                </a:solidFill>
              </a:rPr>
              <a:t>.</a:t>
            </a:r>
          </a:p>
        </p:txBody>
      </p:sp>
    </p:spTree>
    <p:extLst>
      <p:ext uri="{BB962C8B-B14F-4D97-AF65-F5344CB8AC3E}">
        <p14:creationId xmlns:p14="http://schemas.microsoft.com/office/powerpoint/2010/main" val="400127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68744"/>
            <a:ext cx="10515600" cy="1325563"/>
          </a:xfrm>
        </p:spPr>
        <p:txBody>
          <a:bodyPr/>
          <a:lstStyle/>
          <a:p>
            <a:r>
              <a:rPr lang="en-US" dirty="0">
                <a:latin typeface="+mn-lt"/>
              </a:rPr>
              <a:t>Algorithm: Mean difference value</a:t>
            </a:r>
          </a:p>
        </p:txBody>
      </p:sp>
      <p:sp>
        <p:nvSpPr>
          <p:cNvPr id="4" name="Rectangle 3">
            <a:extLst>
              <a:ext uri="{FF2B5EF4-FFF2-40B4-BE49-F238E27FC236}">
                <a16:creationId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8</a:t>
            </a:fld>
            <a:endParaRPr lang="en-US"/>
          </a:p>
        </p:txBody>
      </p:sp>
      <p:sp>
        <p:nvSpPr>
          <p:cNvPr id="5" name="TextBox 4">
            <a:extLst>
              <a:ext uri="{FF2B5EF4-FFF2-40B4-BE49-F238E27FC236}">
                <a16:creationId xmlns:a16="http://schemas.microsoft.com/office/drawing/2014/main" xmlns="" id="{18815A86-1DB0-E538-BFD1-B827FA0437D2}"/>
              </a:ext>
            </a:extLst>
          </p:cNvPr>
          <p:cNvSpPr txBox="1"/>
          <p:nvPr/>
        </p:nvSpPr>
        <p:spPr>
          <a:xfrm>
            <a:off x="796954" y="1256819"/>
            <a:ext cx="2043508" cy="369332"/>
          </a:xfrm>
          <a:prstGeom prst="rect">
            <a:avLst/>
          </a:prstGeom>
          <a:noFill/>
        </p:spPr>
        <p:txBody>
          <a:bodyPr wrap="none" rtlCol="0">
            <a:spAutoFit/>
          </a:bodyPr>
          <a:lstStyle/>
          <a:p>
            <a:pPr marL="285750" indent="-285750">
              <a:buFont typeface="Arial" panose="020B0604020202020204" pitchFamily="34" charset="0"/>
              <a:buChar char="•"/>
            </a:pPr>
            <a:r>
              <a:rPr lang="en-US" dirty="0"/>
              <a:t>Implementation:</a:t>
            </a:r>
          </a:p>
        </p:txBody>
      </p:sp>
      <p:pic>
        <p:nvPicPr>
          <p:cNvPr id="16" name="Picture 15">
            <a:extLst>
              <a:ext uri="{FF2B5EF4-FFF2-40B4-BE49-F238E27FC236}">
                <a16:creationId xmlns:a16="http://schemas.microsoft.com/office/drawing/2014/main" xmlns="" id="{59C650BA-988B-C2A3-F68C-22E46ABAC155}"/>
              </a:ext>
            </a:extLst>
          </p:cNvPr>
          <p:cNvPicPr>
            <a:picLocks noChangeAspect="1"/>
          </p:cNvPicPr>
          <p:nvPr/>
        </p:nvPicPr>
        <p:blipFill>
          <a:blip r:embed="rId2"/>
          <a:stretch>
            <a:fillRect/>
          </a:stretch>
        </p:blipFill>
        <p:spPr>
          <a:xfrm>
            <a:off x="1021569" y="1590596"/>
            <a:ext cx="7011378" cy="4010585"/>
          </a:xfrm>
          <a:prstGeom prst="rect">
            <a:avLst/>
          </a:prstGeom>
        </p:spPr>
      </p:pic>
    </p:spTree>
    <p:extLst>
      <p:ext uri="{BB962C8B-B14F-4D97-AF65-F5344CB8AC3E}">
        <p14:creationId xmlns:p14="http://schemas.microsoft.com/office/powerpoint/2010/main" val="154188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68744"/>
            <a:ext cx="10515600" cy="1325563"/>
          </a:xfrm>
        </p:spPr>
        <p:txBody>
          <a:bodyPr/>
          <a:lstStyle/>
          <a:p>
            <a:r>
              <a:rPr lang="en-US" dirty="0">
                <a:latin typeface="+mn-lt"/>
              </a:rPr>
              <a:t>Algorithm: Spatial clustering</a:t>
            </a:r>
          </a:p>
        </p:txBody>
      </p:sp>
      <p:sp>
        <p:nvSpPr>
          <p:cNvPr id="4" name="Rectangle 3">
            <a:extLst>
              <a:ext uri="{FF2B5EF4-FFF2-40B4-BE49-F238E27FC236}">
                <a16:creationId xmlns:a16="http://schemas.microsoft.com/office/drawing/2014/main" xmlns="" id="{CD02953F-DFFD-4412-9450-5EEE897C2A62}"/>
              </a:ext>
            </a:extLst>
          </p:cNvPr>
          <p:cNvSpPr/>
          <p:nvPr/>
        </p:nvSpPr>
        <p:spPr>
          <a:xfrm>
            <a:off x="66675" y="66675"/>
            <a:ext cx="12058650" cy="6724650"/>
          </a:xfrm>
          <a:prstGeom prst="rect">
            <a:avLst/>
          </a:pr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lide Number Placeholder 2"/>
          <p:cNvSpPr>
            <a:spLocks noGrp="1"/>
          </p:cNvSpPr>
          <p:nvPr>
            <p:ph type="sldNum" sz="quarter" idx="12"/>
          </p:nvPr>
        </p:nvSpPr>
        <p:spPr/>
        <p:txBody>
          <a:bodyPr/>
          <a:lstStyle/>
          <a:p>
            <a:fld id="{E094872D-FDF1-4329-8ACA-739CA520CD35}" type="slidenum">
              <a:rPr lang="en-US" smtClean="0"/>
              <a:t>9</a:t>
            </a:fld>
            <a:endParaRPr lang="en-US"/>
          </a:p>
        </p:txBody>
      </p:sp>
      <p:sp>
        <p:nvSpPr>
          <p:cNvPr id="6" name="Rectangle 5"/>
          <p:cNvSpPr/>
          <p:nvPr/>
        </p:nvSpPr>
        <p:spPr>
          <a:xfrm>
            <a:off x="623582" y="911795"/>
            <a:ext cx="10730218" cy="369332"/>
          </a:xfrm>
          <a:prstGeom prst="rect">
            <a:avLst/>
          </a:prstGeom>
        </p:spPr>
        <p:txBody>
          <a:bodyPr wrap="square">
            <a:spAutoFit/>
          </a:bodyPr>
          <a:lstStyle/>
          <a:p>
            <a:endParaRPr lang="en-US" dirty="0">
              <a:ea typeface="Arial" panose="020B0604020202020204" pitchFamily="34" charset="0"/>
            </a:endParaRPr>
          </a:p>
        </p:txBody>
      </p:sp>
      <p:sp>
        <p:nvSpPr>
          <p:cNvPr id="11" name="TextBox 10">
            <a:extLst>
              <a:ext uri="{FF2B5EF4-FFF2-40B4-BE49-F238E27FC236}">
                <a16:creationId xmlns:a16="http://schemas.microsoft.com/office/drawing/2014/main" xmlns="" id="{B6941507-A799-0F08-22E9-DD9D2B741912}"/>
              </a:ext>
            </a:extLst>
          </p:cNvPr>
          <p:cNvSpPr txBox="1"/>
          <p:nvPr/>
        </p:nvSpPr>
        <p:spPr>
          <a:xfrm>
            <a:off x="536196" y="1096461"/>
            <a:ext cx="10515600" cy="1754326"/>
          </a:xfrm>
          <a:prstGeom prst="rect">
            <a:avLst/>
          </a:prstGeom>
          <a:noFill/>
        </p:spPr>
        <p:txBody>
          <a:bodyPr wrap="square" rtlCol="0">
            <a:spAutoFit/>
          </a:bodyPr>
          <a:lstStyle/>
          <a:p>
            <a:r>
              <a:rPr lang="en-US" dirty="0"/>
              <a:t>This algorithm uses the fact that if a </a:t>
            </a:r>
            <a:r>
              <a:rPr lang="en-US" b="1" dirty="0"/>
              <a:t>sparse</a:t>
            </a:r>
            <a:r>
              <a:rPr lang="en-US" dirty="0"/>
              <a:t> gene (low number of cells) is a SVG its cells are spatially grouped. We can find these groups of nearby cells by clustering cells based on their spatial coordinates.</a:t>
            </a:r>
          </a:p>
          <a:p>
            <a:endParaRPr lang="en-US" dirty="0"/>
          </a:p>
          <a:p>
            <a:r>
              <a:rPr lang="en-US" dirty="0"/>
              <a:t>Groups of cells which are close together are grouped into clusters, while standalone cells are declared as noise. If there are enough cells in a cluster we can claim that gene is a SVG. Furthermore, if there are clusters in most of the tissues we dismiss this gene as it is present in most of the organism.</a:t>
            </a:r>
          </a:p>
        </p:txBody>
      </p:sp>
      <p:pic>
        <p:nvPicPr>
          <p:cNvPr id="7" name="Picture 6">
            <a:extLst>
              <a:ext uri="{FF2B5EF4-FFF2-40B4-BE49-F238E27FC236}">
                <a16:creationId xmlns:a16="http://schemas.microsoft.com/office/drawing/2014/main" xmlns="" id="{3F17755F-AE00-4691-415E-FDC8600C6E18}"/>
              </a:ext>
            </a:extLst>
          </p:cNvPr>
          <p:cNvPicPr>
            <a:picLocks noChangeAspect="1"/>
          </p:cNvPicPr>
          <p:nvPr/>
        </p:nvPicPr>
        <p:blipFill>
          <a:blip r:embed="rId2"/>
          <a:stretch>
            <a:fillRect/>
          </a:stretch>
        </p:blipFill>
        <p:spPr>
          <a:xfrm>
            <a:off x="780040" y="3363257"/>
            <a:ext cx="2470608" cy="2981980"/>
          </a:xfrm>
          <a:prstGeom prst="rect">
            <a:avLst/>
          </a:prstGeom>
        </p:spPr>
      </p:pic>
      <p:pic>
        <p:nvPicPr>
          <p:cNvPr id="12" name="Picture 11">
            <a:extLst>
              <a:ext uri="{FF2B5EF4-FFF2-40B4-BE49-F238E27FC236}">
                <a16:creationId xmlns:a16="http://schemas.microsoft.com/office/drawing/2014/main" xmlns="" id="{1FD1C57A-BA1F-D956-2EBC-77FCA950DD52}"/>
              </a:ext>
            </a:extLst>
          </p:cNvPr>
          <p:cNvPicPr>
            <a:picLocks noChangeAspect="1"/>
          </p:cNvPicPr>
          <p:nvPr/>
        </p:nvPicPr>
        <p:blipFill>
          <a:blip r:embed="rId3"/>
          <a:stretch>
            <a:fillRect/>
          </a:stretch>
        </p:blipFill>
        <p:spPr>
          <a:xfrm>
            <a:off x="5692641" y="3328481"/>
            <a:ext cx="2646802" cy="3051531"/>
          </a:xfrm>
          <a:prstGeom prst="rect">
            <a:avLst/>
          </a:prstGeom>
        </p:spPr>
      </p:pic>
      <p:cxnSp>
        <p:nvCxnSpPr>
          <p:cNvPr id="14" name="Straight Arrow Connector 13">
            <a:extLst>
              <a:ext uri="{FF2B5EF4-FFF2-40B4-BE49-F238E27FC236}">
                <a16:creationId xmlns:a16="http://schemas.microsoft.com/office/drawing/2014/main" xmlns="" id="{2A20EBE5-4182-6153-269D-0FF178ACED50}"/>
              </a:ext>
            </a:extLst>
          </p:cNvPr>
          <p:cNvCxnSpPr/>
          <p:nvPr/>
        </p:nvCxnSpPr>
        <p:spPr>
          <a:xfrm>
            <a:off x="3581401" y="4854247"/>
            <a:ext cx="188633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1F09C307-A4DE-13FB-D437-54E34FC95E01}"/>
              </a:ext>
            </a:extLst>
          </p:cNvPr>
          <p:cNvSpPr txBox="1"/>
          <p:nvPr/>
        </p:nvSpPr>
        <p:spPr>
          <a:xfrm>
            <a:off x="3581401" y="4418902"/>
            <a:ext cx="1780487" cy="369332"/>
          </a:xfrm>
          <a:prstGeom prst="rect">
            <a:avLst/>
          </a:prstGeom>
          <a:noFill/>
        </p:spPr>
        <p:txBody>
          <a:bodyPr wrap="none" rtlCol="0">
            <a:spAutoFit/>
          </a:bodyPr>
          <a:lstStyle/>
          <a:p>
            <a:r>
              <a:rPr lang="en-US" dirty="0"/>
              <a:t>Spatial clustering</a:t>
            </a:r>
          </a:p>
        </p:txBody>
      </p:sp>
      <p:sp>
        <p:nvSpPr>
          <p:cNvPr id="16" name="TextBox 15">
            <a:extLst>
              <a:ext uri="{FF2B5EF4-FFF2-40B4-BE49-F238E27FC236}">
                <a16:creationId xmlns:a16="http://schemas.microsoft.com/office/drawing/2014/main" xmlns="" id="{BB186963-1314-7F62-8E7D-2790DFFD741C}"/>
              </a:ext>
            </a:extLst>
          </p:cNvPr>
          <p:cNvSpPr txBox="1"/>
          <p:nvPr/>
        </p:nvSpPr>
        <p:spPr>
          <a:xfrm>
            <a:off x="9072557" y="3442710"/>
            <a:ext cx="2547257" cy="2862322"/>
          </a:xfrm>
          <a:prstGeom prst="rect">
            <a:avLst/>
          </a:prstGeom>
          <a:noFill/>
        </p:spPr>
        <p:txBody>
          <a:bodyPr wrap="square" rtlCol="0">
            <a:spAutoFit/>
          </a:bodyPr>
          <a:lstStyle/>
          <a:p>
            <a:r>
              <a:rPr lang="en-US" dirty="0"/>
              <a:t>Genes in heart region have been grouped in purple cluster and the size of this cluster is sufficient to declare this gene a SVG. There is another brown cluster in the Mesenchyme region but its size is to small and it is filtered.</a:t>
            </a:r>
          </a:p>
        </p:txBody>
      </p:sp>
    </p:spTree>
    <p:extLst>
      <p:ext uri="{BB962C8B-B14F-4D97-AF65-F5344CB8AC3E}">
        <p14:creationId xmlns:p14="http://schemas.microsoft.com/office/powerpoint/2010/main" val="1559161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1142</Words>
  <Application>Microsoft Office PowerPoint</Application>
  <PresentationFormat>Widescreen</PresentationFormat>
  <Paragraphs>150</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  Detection of spatially variable genes</vt:lpstr>
      <vt:lpstr>Overview of the project</vt:lpstr>
      <vt:lpstr>Spatially variable genes (SVGs)</vt:lpstr>
      <vt:lpstr>SpaGFT</vt:lpstr>
      <vt:lpstr>SpaGFT (2)</vt:lpstr>
      <vt:lpstr>SpaGFT (3)</vt:lpstr>
      <vt:lpstr>Algorithm: Mean difference value</vt:lpstr>
      <vt:lpstr>Algorithm: Mean difference value</vt:lpstr>
      <vt:lpstr>Algorithm: Spatial clustering</vt:lpstr>
      <vt:lpstr>Algorithm: Spatial clustering</vt:lpstr>
      <vt:lpstr>Algorithm: Combination</vt:lpstr>
      <vt:lpstr>Algorithm: Variance of entropy values</vt:lpstr>
      <vt:lpstr>Algorithm: Variance of entropy values</vt:lpstr>
      <vt:lpstr>Algorithm: Variance of mean values</vt:lpstr>
      <vt:lpstr>Algorithm: Variance of mean values</vt:lpstr>
      <vt:lpstr>Algorithm: Moran’s I </vt:lpstr>
      <vt:lpstr>Algorithm: Moran’s I </vt:lpstr>
      <vt:lpstr>Algorithm: Moran’s I</vt:lpstr>
      <vt:lpstr>Comparative Overview of Algorithm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spatially variable genes</dc:title>
  <dc:creator>Admin</dc:creator>
  <cp:lastModifiedBy>Admin</cp:lastModifiedBy>
  <cp:revision>88</cp:revision>
  <dcterms:created xsi:type="dcterms:W3CDTF">2023-05-10T20:20:10Z</dcterms:created>
  <dcterms:modified xsi:type="dcterms:W3CDTF">2023-05-15T20:32:05Z</dcterms:modified>
</cp:coreProperties>
</file>