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5" r:id="rId3"/>
    <p:sldId id="278" r:id="rId4"/>
    <p:sldId id="266" r:id="rId5"/>
    <p:sldId id="267" r:id="rId6"/>
    <p:sldId id="273" r:id="rId7"/>
    <p:sldId id="268" r:id="rId8"/>
    <p:sldId id="269" r:id="rId9"/>
    <p:sldId id="274" r:id="rId10"/>
    <p:sldId id="270" r:id="rId11"/>
    <p:sldId id="271" r:id="rId12"/>
    <p:sldId id="276" r:id="rId13"/>
    <p:sldId id="272" r:id="rId14"/>
    <p:sldId id="259" r:id="rId15"/>
    <p:sldId id="261" r:id="rId16"/>
    <p:sldId id="26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>
        <p:scale>
          <a:sx n="100" d="100"/>
          <a:sy n="100" d="100"/>
        </p:scale>
        <p:origin x="7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3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9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8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85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68661D6-DBD1-4304-BFF4-2679D95E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3" r="1261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D577-2CAA-4955-BC3C-4A55E75A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/>
              <a:t>Stock Purchasing Financial Analysis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2649-1049-4C58-A7ED-E5FDEF87D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 fontScale="40000" lnSpcReduction="20000"/>
          </a:bodyPr>
          <a:lstStyle/>
          <a:p>
            <a:r>
              <a:rPr lang="en-US" b="1" dirty="0"/>
              <a:t>Project 2</a:t>
            </a:r>
          </a:p>
          <a:p>
            <a:r>
              <a:rPr lang="en-US" dirty="0" err="1"/>
              <a:t>Jabin</a:t>
            </a:r>
            <a:r>
              <a:rPr lang="en-US" dirty="0"/>
              <a:t> Barcelo</a:t>
            </a:r>
          </a:p>
          <a:p>
            <a:r>
              <a:rPr lang="en-US" dirty="0"/>
              <a:t>Derek Herr</a:t>
            </a:r>
          </a:p>
          <a:p>
            <a:r>
              <a:rPr lang="en-US" dirty="0"/>
              <a:t>Karina Manzo</a:t>
            </a:r>
          </a:p>
          <a:p>
            <a:r>
              <a:rPr lang="en-US" dirty="0"/>
              <a:t>Kristina Valenzuela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7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Bank of America Corp (BAC)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r="813"/>
          <a:stretch/>
        </p:blipFill>
        <p:spPr>
          <a:xfrm>
            <a:off x="204539" y="2332919"/>
            <a:ext cx="6046440" cy="2383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8797" y="3864703"/>
            <a:ext cx="6271590" cy="2743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MACD Signal Plots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83C3E-4A79-4BB3-A488-35223F83565B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8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Chevron Corporation (CVX)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978" r="910" b="2536"/>
          <a:stretch/>
        </p:blipFill>
        <p:spPr>
          <a:xfrm>
            <a:off x="739139" y="2358253"/>
            <a:ext cx="9954767" cy="4271147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Historical Pricing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4307C4-8A99-4546-8FF9-4529BE251C5A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Chevron Corporation (CVX)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3018" y="2358254"/>
            <a:ext cx="5134449" cy="3782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r="2129"/>
          <a:stretch/>
        </p:blipFill>
        <p:spPr>
          <a:xfrm>
            <a:off x="6572250" y="2358252"/>
            <a:ext cx="5134449" cy="37758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Momentum &amp; RSI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43C3B6-5817-4C8C-9409-BC4E41D73C9A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0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Chevron Corporation (CVX)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" b="322"/>
          <a:stretch/>
        </p:blipFill>
        <p:spPr>
          <a:xfrm>
            <a:off x="204539" y="2332919"/>
            <a:ext cx="6046440" cy="2383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8341" y="3864703"/>
            <a:ext cx="6232501" cy="2743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MACD Signal Plots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97214D-9B2B-476C-95AE-C2C7B3C39725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8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774124" cy="3651504"/>
          </a:xfrm>
        </p:spPr>
        <p:txBody>
          <a:bodyPr>
            <a:normAutofit/>
          </a:bodyPr>
          <a:lstStyle/>
          <a:p>
            <a:r>
              <a:rPr lang="en-US" dirty="0"/>
              <a:t>Testing &amp; Training</a:t>
            </a:r>
          </a:p>
          <a:p>
            <a:pPr lvl="2"/>
            <a:r>
              <a:rPr lang="en-US" dirty="0"/>
              <a:t>We used the data from 2016 – 2019 to train the model, and tested it based on the data from 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FE5778-729F-40EF-878C-928B7ED43C53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8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36" y="442220"/>
            <a:ext cx="10119676" cy="1345269"/>
          </a:xfrm>
        </p:spPr>
        <p:txBody>
          <a:bodyPr/>
          <a:lstStyle/>
          <a:p>
            <a:r>
              <a:rPr lang="en-US" dirty="0"/>
              <a:t>Testing &amp;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>
            <a:normAutofit/>
          </a:bodyPr>
          <a:lstStyle/>
          <a:p>
            <a:r>
              <a:rPr lang="en-US" dirty="0"/>
              <a:t>The way the model works is that it signals a buy at the first time the signals all meet the criteria. Then it will not signal a sell until all 3 align again. This creates a more positive prediction than what actually occurs.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B2AC5C-8971-496C-B0E9-B51EB5D99F61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6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0B107-1092-45C0-B146-2038FF11EBA2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B8F7C3D-391F-4781-9F7F-910963D8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6" y="2388237"/>
            <a:ext cx="6448862" cy="40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A408-E727-46D2-B95E-539B07BF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BD89-C98B-4FBC-B051-02D9422D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/>
          <a:lstStyle/>
          <a:p>
            <a:r>
              <a:rPr lang="en-US" dirty="0"/>
              <a:t>We found these signals not to be incredibly accurate, as ABBV, as a predictive value was often positive, when actual results were not.</a:t>
            </a:r>
          </a:p>
          <a:p>
            <a:endParaRPr lang="en-US" dirty="0"/>
          </a:p>
          <a:p>
            <a:r>
              <a:rPr lang="en-US" dirty="0"/>
              <a:t>This might not be a beneficial strategy for short-term traders.</a:t>
            </a:r>
          </a:p>
          <a:p>
            <a:r>
              <a:rPr lang="en-US" dirty="0"/>
              <a:t>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D8440F-DC70-4266-88B7-8D67C656F744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Stock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5"/>
            <a:ext cx="10671225" cy="4103501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/>
              <a:t>Hypothesis</a:t>
            </a:r>
            <a:endParaRPr lang="en-US" sz="2200" b="1" i="0" dirty="0">
              <a:solidFill>
                <a:srgbClr val="111111"/>
              </a:solidFill>
              <a:effectLst/>
              <a:latin typeface="SourceSansPro"/>
            </a:endParaRPr>
          </a:p>
          <a:p>
            <a:pPr lvl="1"/>
            <a:r>
              <a:rPr lang="en-US" sz="2200" dirty="0"/>
              <a:t>We will use 3 key indicators to be able to make stock purchase and sell recommendations based on historical stock pricing data.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Historical Stock Data from </a:t>
            </a:r>
            <a:r>
              <a:rPr lang="en-US" sz="2200" b="1" dirty="0" err="1"/>
              <a:t>Yfinance</a:t>
            </a:r>
            <a:r>
              <a:rPr lang="en-US" sz="2200" b="1" dirty="0"/>
              <a:t> API</a:t>
            </a:r>
          </a:p>
          <a:p>
            <a:pPr lvl="1"/>
            <a:r>
              <a:rPr lang="en-US" sz="2200" dirty="0"/>
              <a:t>We used a code to generate multiple csv files for a range of the past 5 years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/>
              <a:t>Data Range – 5 years</a:t>
            </a:r>
          </a:p>
          <a:p>
            <a:r>
              <a:rPr lang="en-US" sz="2200" b="1" dirty="0"/>
              <a:t>Train Data – 2016 – 2019</a:t>
            </a:r>
          </a:p>
          <a:p>
            <a:r>
              <a:rPr lang="en-US" sz="2200" b="1" dirty="0"/>
              <a:t>Test Data - 2020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06B7A-BAD5-40AC-8DC2-B7F7D3C1FF91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3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5"/>
            <a:ext cx="10671225" cy="4103501"/>
          </a:xfrm>
        </p:spPr>
        <p:txBody>
          <a:bodyPr>
            <a:normAutofit/>
          </a:bodyPr>
          <a:lstStyle/>
          <a:p>
            <a:r>
              <a:rPr lang="en-US" sz="2200" b="1" dirty="0"/>
              <a:t>We ran a coding algorithm to pull tickers from </a:t>
            </a:r>
            <a:r>
              <a:rPr lang="en-US" sz="2200" b="1" dirty="0" err="1"/>
              <a:t>Yfinance</a:t>
            </a:r>
            <a:r>
              <a:rPr lang="en-US" sz="2200" b="1" dirty="0"/>
              <a:t>, based on specific market cap</a:t>
            </a:r>
          </a:p>
          <a:p>
            <a:r>
              <a:rPr lang="en-US" sz="2200" b="1" dirty="0"/>
              <a:t>We then used a for-loop program to create csv files </a:t>
            </a:r>
            <a:r>
              <a:rPr lang="en-US" sz="2200" b="1"/>
              <a:t>for each of the tickers. </a:t>
            </a:r>
            <a:endParaRPr lang="en-US" sz="22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06B7A-BAD5-40AC-8DC2-B7F7D3C1FF91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9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3 Key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MACD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0" i="0" dirty="0">
                <a:solidFill>
                  <a:schemeClr val="tx1"/>
                </a:solidFill>
                <a:effectLst/>
                <a:latin typeface="SourceSansPro"/>
              </a:rPr>
              <a:t>Moving Average Convergence Divergence)</a:t>
            </a:r>
          </a:p>
          <a:p>
            <a:pPr lvl="2"/>
            <a:r>
              <a:rPr lang="en-US" dirty="0"/>
              <a:t>Analysis of the difference between the 12-day &amp; 26-day Exponential Moving Average, overlayed on the 9-day Exponential moving Average. Signals are the points at which these lines cross</a:t>
            </a:r>
          </a:p>
          <a:p>
            <a:r>
              <a:rPr lang="en-US" dirty="0">
                <a:solidFill>
                  <a:schemeClr val="tx1"/>
                </a:solidFill>
              </a:rPr>
              <a:t>RSI </a:t>
            </a:r>
            <a:r>
              <a:rPr lang="en-US" dirty="0">
                <a:solidFill>
                  <a:schemeClr val="tx1"/>
                </a:solidFill>
                <a:latin typeface="SourceSansPro"/>
              </a:rPr>
              <a:t>(Relative Strength Index)</a:t>
            </a:r>
          </a:p>
          <a:p>
            <a:pPr lvl="2"/>
            <a:r>
              <a:rPr lang="en-US" dirty="0"/>
              <a:t>Evaluation of recent pricing fluctuations to determine whether a security is being overbought or oversold. </a:t>
            </a:r>
          </a:p>
          <a:p>
            <a:r>
              <a:rPr lang="en-US" dirty="0"/>
              <a:t>Momentum</a:t>
            </a:r>
          </a:p>
          <a:p>
            <a:pPr lvl="2"/>
            <a:r>
              <a:rPr lang="en-US" dirty="0"/>
              <a:t>Acceleration of a security’s price or volume. Relies on short-term movements over fundamental value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0753EF-CF79-4E04-A7DF-5A90736B60C6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AbbVie Inc (ABBV)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6" y="2329368"/>
            <a:ext cx="10054033" cy="430540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Historical Pricing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CFAD2-F836-449A-9980-00EA4219AB70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8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AbbVie Inc (ABBV)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951" y="2329368"/>
            <a:ext cx="4754178" cy="349500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r="8757"/>
          <a:stretch/>
        </p:blipFill>
        <p:spPr>
          <a:xfrm>
            <a:off x="6028122" y="2329369"/>
            <a:ext cx="4754178" cy="34905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Momentum &amp; RSI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B74-EAEE-44AA-960E-5057927807CA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AbbVie Inc (ABBV)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b="2030"/>
          <a:stretch/>
        </p:blipFill>
        <p:spPr>
          <a:xfrm>
            <a:off x="204539" y="2332919"/>
            <a:ext cx="6046440" cy="2383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890" y="3864703"/>
            <a:ext cx="6407404" cy="2743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MACD Signal Plots</a:t>
            </a:r>
          </a:p>
        </p:txBody>
      </p:sp>
    </p:spTree>
    <p:extLst>
      <p:ext uri="{BB962C8B-B14F-4D97-AF65-F5344CB8AC3E}">
        <p14:creationId xmlns:p14="http://schemas.microsoft.com/office/powerpoint/2010/main" val="131016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Bank of America Corp (BAC)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" t="2116" r="782" b="2072"/>
          <a:stretch/>
        </p:blipFill>
        <p:spPr>
          <a:xfrm>
            <a:off x="746759" y="2385060"/>
            <a:ext cx="9978391" cy="426173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Historical Pricing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EEBD16-332D-4C2A-84F6-C8BF9A70B0F9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Bank of America Corp (BAC)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42009" y="2329369"/>
            <a:ext cx="4965029" cy="36593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" r="3303"/>
          <a:stretch/>
        </p:blipFill>
        <p:spPr>
          <a:xfrm>
            <a:off x="6096000" y="2329369"/>
            <a:ext cx="4819650" cy="36593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Momentum &amp; RSI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C7FEA-D6DB-496F-B25E-C6B35602ECB2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280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384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Meiryo</vt:lpstr>
      <vt:lpstr>Corbel</vt:lpstr>
      <vt:lpstr>SourceSansPro</vt:lpstr>
      <vt:lpstr>SketchLinesVTI</vt:lpstr>
      <vt:lpstr>Stock Purchasing Financial Analysis</vt:lpstr>
      <vt:lpstr>Stock Analysis</vt:lpstr>
      <vt:lpstr>Data Gathering</vt:lpstr>
      <vt:lpstr>3 Key Signals</vt:lpstr>
      <vt:lpstr>AbbVie Inc (ABBV)</vt:lpstr>
      <vt:lpstr>AbbVie Inc (ABBV)</vt:lpstr>
      <vt:lpstr>AbbVie Inc (ABBV)</vt:lpstr>
      <vt:lpstr>Bank of America Corp (BAC)</vt:lpstr>
      <vt:lpstr>Bank of America Corp (BAC)</vt:lpstr>
      <vt:lpstr>Bank of America Corp (BAC)</vt:lpstr>
      <vt:lpstr>Chevron Corporation (CVX)</vt:lpstr>
      <vt:lpstr>Chevron Corporation (CVX)</vt:lpstr>
      <vt:lpstr>Chevron Corporation (CVX)</vt:lpstr>
      <vt:lpstr>Machine Learning</vt:lpstr>
      <vt:lpstr>Testing &amp; Training Data</vt:lpstr>
      <vt:lpstr>Predictions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Purchasing Financial Analysis</dc:title>
  <dc:creator>Kristina Valenzuela</dc:creator>
  <cp:lastModifiedBy>Kristina Valenzuela</cp:lastModifiedBy>
  <cp:revision>20</cp:revision>
  <dcterms:created xsi:type="dcterms:W3CDTF">2021-01-18T17:41:48Z</dcterms:created>
  <dcterms:modified xsi:type="dcterms:W3CDTF">2021-01-23T18:07:15Z</dcterms:modified>
</cp:coreProperties>
</file>