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6" r:id="rId4"/>
    <p:sldId id="265" r:id="rId5"/>
    <p:sldId id="271" r:id="rId6"/>
    <p:sldId id="268" r:id="rId7"/>
    <p:sldId id="260" r:id="rId8"/>
    <p:sldId id="259" r:id="rId9"/>
    <p:sldId id="262" r:id="rId10"/>
    <p:sldId id="258" r:id="rId11"/>
    <p:sldId id="261" r:id="rId12"/>
    <p:sldId id="263" r:id="rId13"/>
    <p:sldId id="264" r:id="rId14"/>
    <p:sldId id="269" r:id="rId15"/>
    <p:sldId id="267"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6337"/>
    <p:restoredTop sz="94682"/>
  </p:normalViewPr>
  <p:slideViewPr>
    <p:cSldViewPr snapToGrid="0" snapToObjects="1">
      <p:cViewPr varScale="1">
        <p:scale>
          <a:sx n="103" d="100"/>
          <a:sy n="103" d="100"/>
        </p:scale>
        <p:origin x="11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6DDFF-9D53-F340-8F41-AED76AD4D7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684B52-F029-4E47-8962-45717F37B6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EF98FC-8579-E043-8091-DE0689B02998}"/>
              </a:ext>
            </a:extLst>
          </p:cNvPr>
          <p:cNvSpPr>
            <a:spLocks noGrp="1"/>
          </p:cNvSpPr>
          <p:nvPr>
            <p:ph type="dt" sz="half" idx="10"/>
          </p:nvPr>
        </p:nvSpPr>
        <p:spPr/>
        <p:txBody>
          <a:bodyPr/>
          <a:lstStyle/>
          <a:p>
            <a:fld id="{E1ECF77C-0C5B-9F4E-B663-5211995E9E66}" type="datetimeFigureOut">
              <a:rPr lang="en-US" smtClean="0"/>
              <a:t>5/23/2020</a:t>
            </a:fld>
            <a:endParaRPr lang="en-US"/>
          </a:p>
        </p:txBody>
      </p:sp>
      <p:sp>
        <p:nvSpPr>
          <p:cNvPr id="5" name="Footer Placeholder 4">
            <a:extLst>
              <a:ext uri="{FF2B5EF4-FFF2-40B4-BE49-F238E27FC236}">
                <a16:creationId xmlns:a16="http://schemas.microsoft.com/office/drawing/2014/main" id="{695A6DC4-0220-104E-8583-ED4DFDAF6C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1A25F9-19D3-AD47-85AB-23ABE4D6366E}"/>
              </a:ext>
            </a:extLst>
          </p:cNvPr>
          <p:cNvSpPr>
            <a:spLocks noGrp="1"/>
          </p:cNvSpPr>
          <p:nvPr>
            <p:ph type="sldNum" sz="quarter" idx="12"/>
          </p:nvPr>
        </p:nvSpPr>
        <p:spPr/>
        <p:txBody>
          <a:bodyPr/>
          <a:lstStyle/>
          <a:p>
            <a:fld id="{44A1977B-01A4-4B42-89C7-6C84A2263F01}" type="slidenum">
              <a:rPr lang="en-US" smtClean="0"/>
              <a:t>‹#›</a:t>
            </a:fld>
            <a:endParaRPr lang="en-US"/>
          </a:p>
        </p:txBody>
      </p:sp>
    </p:spTree>
    <p:extLst>
      <p:ext uri="{BB962C8B-B14F-4D97-AF65-F5344CB8AC3E}">
        <p14:creationId xmlns:p14="http://schemas.microsoft.com/office/powerpoint/2010/main" val="3244188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FB37-BFFB-004E-98CC-D1CF942661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C82F0E-C1F1-8440-8762-12C9D6E126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7F7085-3927-854B-BF23-1ACB62D9D634}"/>
              </a:ext>
            </a:extLst>
          </p:cNvPr>
          <p:cNvSpPr>
            <a:spLocks noGrp="1"/>
          </p:cNvSpPr>
          <p:nvPr>
            <p:ph type="dt" sz="half" idx="10"/>
          </p:nvPr>
        </p:nvSpPr>
        <p:spPr/>
        <p:txBody>
          <a:bodyPr/>
          <a:lstStyle/>
          <a:p>
            <a:fld id="{E1ECF77C-0C5B-9F4E-B663-5211995E9E66}" type="datetimeFigureOut">
              <a:rPr lang="en-US" smtClean="0"/>
              <a:t>5/23/2020</a:t>
            </a:fld>
            <a:endParaRPr lang="en-US"/>
          </a:p>
        </p:txBody>
      </p:sp>
      <p:sp>
        <p:nvSpPr>
          <p:cNvPr id="5" name="Footer Placeholder 4">
            <a:extLst>
              <a:ext uri="{FF2B5EF4-FFF2-40B4-BE49-F238E27FC236}">
                <a16:creationId xmlns:a16="http://schemas.microsoft.com/office/drawing/2014/main" id="{C28DD1E6-2BC2-8A41-925D-D5B31A6D86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F2C248-E6E8-3140-A2FC-44E79643F8E3}"/>
              </a:ext>
            </a:extLst>
          </p:cNvPr>
          <p:cNvSpPr>
            <a:spLocks noGrp="1"/>
          </p:cNvSpPr>
          <p:nvPr>
            <p:ph type="sldNum" sz="quarter" idx="12"/>
          </p:nvPr>
        </p:nvSpPr>
        <p:spPr/>
        <p:txBody>
          <a:bodyPr/>
          <a:lstStyle/>
          <a:p>
            <a:fld id="{44A1977B-01A4-4B42-89C7-6C84A2263F01}" type="slidenum">
              <a:rPr lang="en-US" smtClean="0"/>
              <a:t>‹#›</a:t>
            </a:fld>
            <a:endParaRPr lang="en-US"/>
          </a:p>
        </p:txBody>
      </p:sp>
    </p:spTree>
    <p:extLst>
      <p:ext uri="{BB962C8B-B14F-4D97-AF65-F5344CB8AC3E}">
        <p14:creationId xmlns:p14="http://schemas.microsoft.com/office/powerpoint/2010/main" val="632041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79ADC3-E107-9F4C-8289-ECF6A88064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192676-1B9D-3043-A589-5708B54E42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FB601-53FC-1D4F-B252-4F17D2D02884}"/>
              </a:ext>
            </a:extLst>
          </p:cNvPr>
          <p:cNvSpPr>
            <a:spLocks noGrp="1"/>
          </p:cNvSpPr>
          <p:nvPr>
            <p:ph type="dt" sz="half" idx="10"/>
          </p:nvPr>
        </p:nvSpPr>
        <p:spPr/>
        <p:txBody>
          <a:bodyPr/>
          <a:lstStyle/>
          <a:p>
            <a:fld id="{E1ECF77C-0C5B-9F4E-B663-5211995E9E66}" type="datetimeFigureOut">
              <a:rPr lang="en-US" smtClean="0"/>
              <a:t>5/23/2020</a:t>
            </a:fld>
            <a:endParaRPr lang="en-US"/>
          </a:p>
        </p:txBody>
      </p:sp>
      <p:sp>
        <p:nvSpPr>
          <p:cNvPr id="5" name="Footer Placeholder 4">
            <a:extLst>
              <a:ext uri="{FF2B5EF4-FFF2-40B4-BE49-F238E27FC236}">
                <a16:creationId xmlns:a16="http://schemas.microsoft.com/office/drawing/2014/main" id="{ADB73C2F-FDCF-1F44-8CDF-F3E5AFE1CE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CEEC66-DD28-674E-8B17-0391E7C16BF4}"/>
              </a:ext>
            </a:extLst>
          </p:cNvPr>
          <p:cNvSpPr>
            <a:spLocks noGrp="1"/>
          </p:cNvSpPr>
          <p:nvPr>
            <p:ph type="sldNum" sz="quarter" idx="12"/>
          </p:nvPr>
        </p:nvSpPr>
        <p:spPr/>
        <p:txBody>
          <a:bodyPr/>
          <a:lstStyle/>
          <a:p>
            <a:fld id="{44A1977B-01A4-4B42-89C7-6C84A2263F01}" type="slidenum">
              <a:rPr lang="en-US" smtClean="0"/>
              <a:t>‹#›</a:t>
            </a:fld>
            <a:endParaRPr lang="en-US"/>
          </a:p>
        </p:txBody>
      </p:sp>
    </p:spTree>
    <p:extLst>
      <p:ext uri="{BB962C8B-B14F-4D97-AF65-F5344CB8AC3E}">
        <p14:creationId xmlns:p14="http://schemas.microsoft.com/office/powerpoint/2010/main" val="173035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0DBF7-B710-E049-9AF7-2F8DE7D1B3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88815F-6EFF-784A-9B1C-340207046C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57DF46-0BBD-A946-8C3F-BDF43A9B176D}"/>
              </a:ext>
            </a:extLst>
          </p:cNvPr>
          <p:cNvSpPr>
            <a:spLocks noGrp="1"/>
          </p:cNvSpPr>
          <p:nvPr>
            <p:ph type="dt" sz="half" idx="10"/>
          </p:nvPr>
        </p:nvSpPr>
        <p:spPr/>
        <p:txBody>
          <a:bodyPr/>
          <a:lstStyle/>
          <a:p>
            <a:fld id="{E1ECF77C-0C5B-9F4E-B663-5211995E9E66}" type="datetimeFigureOut">
              <a:rPr lang="en-US" smtClean="0"/>
              <a:t>5/23/2020</a:t>
            </a:fld>
            <a:endParaRPr lang="en-US"/>
          </a:p>
        </p:txBody>
      </p:sp>
      <p:sp>
        <p:nvSpPr>
          <p:cNvPr id="5" name="Footer Placeholder 4">
            <a:extLst>
              <a:ext uri="{FF2B5EF4-FFF2-40B4-BE49-F238E27FC236}">
                <a16:creationId xmlns:a16="http://schemas.microsoft.com/office/drawing/2014/main" id="{C70D0320-ECC5-B24D-AC99-B0C19874F6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A2CD04-14EE-2D43-B44C-C6FD4A9B90F8}"/>
              </a:ext>
            </a:extLst>
          </p:cNvPr>
          <p:cNvSpPr>
            <a:spLocks noGrp="1"/>
          </p:cNvSpPr>
          <p:nvPr>
            <p:ph type="sldNum" sz="quarter" idx="12"/>
          </p:nvPr>
        </p:nvSpPr>
        <p:spPr/>
        <p:txBody>
          <a:bodyPr/>
          <a:lstStyle/>
          <a:p>
            <a:fld id="{44A1977B-01A4-4B42-89C7-6C84A2263F01}" type="slidenum">
              <a:rPr lang="en-US" smtClean="0"/>
              <a:t>‹#›</a:t>
            </a:fld>
            <a:endParaRPr lang="en-US"/>
          </a:p>
        </p:txBody>
      </p:sp>
    </p:spTree>
    <p:extLst>
      <p:ext uri="{BB962C8B-B14F-4D97-AF65-F5344CB8AC3E}">
        <p14:creationId xmlns:p14="http://schemas.microsoft.com/office/powerpoint/2010/main" val="765055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E42CD-CF56-CE47-8F28-6BA1BA3BDD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010DED-D204-3842-B7C9-760F5E2605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5DE866-93D7-8E48-9E55-006257B6678A}"/>
              </a:ext>
            </a:extLst>
          </p:cNvPr>
          <p:cNvSpPr>
            <a:spLocks noGrp="1"/>
          </p:cNvSpPr>
          <p:nvPr>
            <p:ph type="dt" sz="half" idx="10"/>
          </p:nvPr>
        </p:nvSpPr>
        <p:spPr/>
        <p:txBody>
          <a:bodyPr/>
          <a:lstStyle/>
          <a:p>
            <a:fld id="{E1ECF77C-0C5B-9F4E-B663-5211995E9E66}" type="datetimeFigureOut">
              <a:rPr lang="en-US" smtClean="0"/>
              <a:t>5/23/2020</a:t>
            </a:fld>
            <a:endParaRPr lang="en-US"/>
          </a:p>
        </p:txBody>
      </p:sp>
      <p:sp>
        <p:nvSpPr>
          <p:cNvPr id="5" name="Footer Placeholder 4">
            <a:extLst>
              <a:ext uri="{FF2B5EF4-FFF2-40B4-BE49-F238E27FC236}">
                <a16:creationId xmlns:a16="http://schemas.microsoft.com/office/drawing/2014/main" id="{C0B9FD4D-ADE1-E843-BF7C-EA6D6B1B47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057A7-1B96-194A-AA28-429276B9D621}"/>
              </a:ext>
            </a:extLst>
          </p:cNvPr>
          <p:cNvSpPr>
            <a:spLocks noGrp="1"/>
          </p:cNvSpPr>
          <p:nvPr>
            <p:ph type="sldNum" sz="quarter" idx="12"/>
          </p:nvPr>
        </p:nvSpPr>
        <p:spPr/>
        <p:txBody>
          <a:bodyPr/>
          <a:lstStyle/>
          <a:p>
            <a:fld id="{44A1977B-01A4-4B42-89C7-6C84A2263F01}" type="slidenum">
              <a:rPr lang="en-US" smtClean="0"/>
              <a:t>‹#›</a:t>
            </a:fld>
            <a:endParaRPr lang="en-US"/>
          </a:p>
        </p:txBody>
      </p:sp>
    </p:spTree>
    <p:extLst>
      <p:ext uri="{BB962C8B-B14F-4D97-AF65-F5344CB8AC3E}">
        <p14:creationId xmlns:p14="http://schemas.microsoft.com/office/powerpoint/2010/main" val="1220810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E45DF-DAAB-F143-87DF-E6A4BF4D49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1F058D-BD20-7C41-88E6-229EC0B3B1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AC1A7B-323A-974A-827B-4C59E13F62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DFA9F3-E886-3644-822E-7A61BE81F74F}"/>
              </a:ext>
            </a:extLst>
          </p:cNvPr>
          <p:cNvSpPr>
            <a:spLocks noGrp="1"/>
          </p:cNvSpPr>
          <p:nvPr>
            <p:ph type="dt" sz="half" idx="10"/>
          </p:nvPr>
        </p:nvSpPr>
        <p:spPr/>
        <p:txBody>
          <a:bodyPr/>
          <a:lstStyle/>
          <a:p>
            <a:fld id="{E1ECF77C-0C5B-9F4E-B663-5211995E9E66}" type="datetimeFigureOut">
              <a:rPr lang="en-US" smtClean="0"/>
              <a:t>5/23/2020</a:t>
            </a:fld>
            <a:endParaRPr lang="en-US"/>
          </a:p>
        </p:txBody>
      </p:sp>
      <p:sp>
        <p:nvSpPr>
          <p:cNvPr id="6" name="Footer Placeholder 5">
            <a:extLst>
              <a:ext uri="{FF2B5EF4-FFF2-40B4-BE49-F238E27FC236}">
                <a16:creationId xmlns:a16="http://schemas.microsoft.com/office/drawing/2014/main" id="{4F9FE37E-CD3B-B84A-AE4E-BC687D1510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D4C331-32AE-A34A-ABE4-90BB464897DB}"/>
              </a:ext>
            </a:extLst>
          </p:cNvPr>
          <p:cNvSpPr>
            <a:spLocks noGrp="1"/>
          </p:cNvSpPr>
          <p:nvPr>
            <p:ph type="sldNum" sz="quarter" idx="12"/>
          </p:nvPr>
        </p:nvSpPr>
        <p:spPr/>
        <p:txBody>
          <a:bodyPr/>
          <a:lstStyle/>
          <a:p>
            <a:fld id="{44A1977B-01A4-4B42-89C7-6C84A2263F01}" type="slidenum">
              <a:rPr lang="en-US" smtClean="0"/>
              <a:t>‹#›</a:t>
            </a:fld>
            <a:endParaRPr lang="en-US"/>
          </a:p>
        </p:txBody>
      </p:sp>
    </p:spTree>
    <p:extLst>
      <p:ext uri="{BB962C8B-B14F-4D97-AF65-F5344CB8AC3E}">
        <p14:creationId xmlns:p14="http://schemas.microsoft.com/office/powerpoint/2010/main" val="1999693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0320C-B2D0-0049-A52A-2340BE8E67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122F21-ECB6-B44C-8029-C08F71FCF8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2A85FD-2A45-F24C-B6FF-6D9D947F2E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3761C6-7EDF-8C4C-8FF4-9B117D68A3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2AE1B6-0815-F648-B9A5-FAC7D65F26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A1DFC0-E08E-AB4D-90CC-12C8A3706433}"/>
              </a:ext>
            </a:extLst>
          </p:cNvPr>
          <p:cNvSpPr>
            <a:spLocks noGrp="1"/>
          </p:cNvSpPr>
          <p:nvPr>
            <p:ph type="dt" sz="half" idx="10"/>
          </p:nvPr>
        </p:nvSpPr>
        <p:spPr/>
        <p:txBody>
          <a:bodyPr/>
          <a:lstStyle/>
          <a:p>
            <a:fld id="{E1ECF77C-0C5B-9F4E-B663-5211995E9E66}" type="datetimeFigureOut">
              <a:rPr lang="en-US" smtClean="0"/>
              <a:t>5/23/2020</a:t>
            </a:fld>
            <a:endParaRPr lang="en-US"/>
          </a:p>
        </p:txBody>
      </p:sp>
      <p:sp>
        <p:nvSpPr>
          <p:cNvPr id="8" name="Footer Placeholder 7">
            <a:extLst>
              <a:ext uri="{FF2B5EF4-FFF2-40B4-BE49-F238E27FC236}">
                <a16:creationId xmlns:a16="http://schemas.microsoft.com/office/drawing/2014/main" id="{5C32AF6E-409F-264B-B7E2-1D4B6FAD6A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96FE6C-B0D6-994B-A7B6-021F7BBC3B35}"/>
              </a:ext>
            </a:extLst>
          </p:cNvPr>
          <p:cNvSpPr>
            <a:spLocks noGrp="1"/>
          </p:cNvSpPr>
          <p:nvPr>
            <p:ph type="sldNum" sz="quarter" idx="12"/>
          </p:nvPr>
        </p:nvSpPr>
        <p:spPr/>
        <p:txBody>
          <a:bodyPr/>
          <a:lstStyle/>
          <a:p>
            <a:fld id="{44A1977B-01A4-4B42-89C7-6C84A2263F01}" type="slidenum">
              <a:rPr lang="en-US" smtClean="0"/>
              <a:t>‹#›</a:t>
            </a:fld>
            <a:endParaRPr lang="en-US"/>
          </a:p>
        </p:txBody>
      </p:sp>
    </p:spTree>
    <p:extLst>
      <p:ext uri="{BB962C8B-B14F-4D97-AF65-F5344CB8AC3E}">
        <p14:creationId xmlns:p14="http://schemas.microsoft.com/office/powerpoint/2010/main" val="1926858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C71C-1858-0E47-B29E-A1EFC689A8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614F2F-CB03-7344-8AAB-7BFC6E5A6E3B}"/>
              </a:ext>
            </a:extLst>
          </p:cNvPr>
          <p:cNvSpPr>
            <a:spLocks noGrp="1"/>
          </p:cNvSpPr>
          <p:nvPr>
            <p:ph type="dt" sz="half" idx="10"/>
          </p:nvPr>
        </p:nvSpPr>
        <p:spPr/>
        <p:txBody>
          <a:bodyPr/>
          <a:lstStyle/>
          <a:p>
            <a:fld id="{E1ECF77C-0C5B-9F4E-B663-5211995E9E66}" type="datetimeFigureOut">
              <a:rPr lang="en-US" smtClean="0"/>
              <a:t>5/23/2020</a:t>
            </a:fld>
            <a:endParaRPr lang="en-US"/>
          </a:p>
        </p:txBody>
      </p:sp>
      <p:sp>
        <p:nvSpPr>
          <p:cNvPr id="4" name="Footer Placeholder 3">
            <a:extLst>
              <a:ext uri="{FF2B5EF4-FFF2-40B4-BE49-F238E27FC236}">
                <a16:creationId xmlns:a16="http://schemas.microsoft.com/office/drawing/2014/main" id="{3C299DC6-FDC7-3344-A763-6151F0E12D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DBBD30-BC6F-1E4C-82D6-42B0830593C9}"/>
              </a:ext>
            </a:extLst>
          </p:cNvPr>
          <p:cNvSpPr>
            <a:spLocks noGrp="1"/>
          </p:cNvSpPr>
          <p:nvPr>
            <p:ph type="sldNum" sz="quarter" idx="12"/>
          </p:nvPr>
        </p:nvSpPr>
        <p:spPr/>
        <p:txBody>
          <a:bodyPr/>
          <a:lstStyle/>
          <a:p>
            <a:fld id="{44A1977B-01A4-4B42-89C7-6C84A2263F01}" type="slidenum">
              <a:rPr lang="en-US" smtClean="0"/>
              <a:t>‹#›</a:t>
            </a:fld>
            <a:endParaRPr lang="en-US"/>
          </a:p>
        </p:txBody>
      </p:sp>
    </p:spTree>
    <p:extLst>
      <p:ext uri="{BB962C8B-B14F-4D97-AF65-F5344CB8AC3E}">
        <p14:creationId xmlns:p14="http://schemas.microsoft.com/office/powerpoint/2010/main" val="1508965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14975F-F7A0-B049-BEA2-69314961244F}"/>
              </a:ext>
            </a:extLst>
          </p:cNvPr>
          <p:cNvSpPr>
            <a:spLocks noGrp="1"/>
          </p:cNvSpPr>
          <p:nvPr>
            <p:ph type="dt" sz="half" idx="10"/>
          </p:nvPr>
        </p:nvSpPr>
        <p:spPr/>
        <p:txBody>
          <a:bodyPr/>
          <a:lstStyle/>
          <a:p>
            <a:fld id="{E1ECF77C-0C5B-9F4E-B663-5211995E9E66}" type="datetimeFigureOut">
              <a:rPr lang="en-US" smtClean="0"/>
              <a:t>5/23/2020</a:t>
            </a:fld>
            <a:endParaRPr lang="en-US"/>
          </a:p>
        </p:txBody>
      </p:sp>
      <p:sp>
        <p:nvSpPr>
          <p:cNvPr id="3" name="Footer Placeholder 2">
            <a:extLst>
              <a:ext uri="{FF2B5EF4-FFF2-40B4-BE49-F238E27FC236}">
                <a16:creationId xmlns:a16="http://schemas.microsoft.com/office/drawing/2014/main" id="{0099C4CA-DF7D-1C41-8B7B-202EC70CEC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C8446F-B17C-464F-838C-E28E96C85F98}"/>
              </a:ext>
            </a:extLst>
          </p:cNvPr>
          <p:cNvSpPr>
            <a:spLocks noGrp="1"/>
          </p:cNvSpPr>
          <p:nvPr>
            <p:ph type="sldNum" sz="quarter" idx="12"/>
          </p:nvPr>
        </p:nvSpPr>
        <p:spPr/>
        <p:txBody>
          <a:bodyPr/>
          <a:lstStyle/>
          <a:p>
            <a:fld id="{44A1977B-01A4-4B42-89C7-6C84A2263F01}" type="slidenum">
              <a:rPr lang="en-US" smtClean="0"/>
              <a:t>‹#›</a:t>
            </a:fld>
            <a:endParaRPr lang="en-US"/>
          </a:p>
        </p:txBody>
      </p:sp>
    </p:spTree>
    <p:extLst>
      <p:ext uri="{BB962C8B-B14F-4D97-AF65-F5344CB8AC3E}">
        <p14:creationId xmlns:p14="http://schemas.microsoft.com/office/powerpoint/2010/main" val="1739579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209F9-6A81-4140-ADD6-4F4C2BC721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205DED-2D0D-144B-9220-678F41D082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5925F0-964A-A546-9E12-E7E51EA46B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EA256F-25EF-2740-A6BF-3F1E211B034F}"/>
              </a:ext>
            </a:extLst>
          </p:cNvPr>
          <p:cNvSpPr>
            <a:spLocks noGrp="1"/>
          </p:cNvSpPr>
          <p:nvPr>
            <p:ph type="dt" sz="half" idx="10"/>
          </p:nvPr>
        </p:nvSpPr>
        <p:spPr/>
        <p:txBody>
          <a:bodyPr/>
          <a:lstStyle/>
          <a:p>
            <a:fld id="{E1ECF77C-0C5B-9F4E-B663-5211995E9E66}" type="datetimeFigureOut">
              <a:rPr lang="en-US" smtClean="0"/>
              <a:t>5/23/2020</a:t>
            </a:fld>
            <a:endParaRPr lang="en-US"/>
          </a:p>
        </p:txBody>
      </p:sp>
      <p:sp>
        <p:nvSpPr>
          <p:cNvPr id="6" name="Footer Placeholder 5">
            <a:extLst>
              <a:ext uri="{FF2B5EF4-FFF2-40B4-BE49-F238E27FC236}">
                <a16:creationId xmlns:a16="http://schemas.microsoft.com/office/drawing/2014/main" id="{08BDFB0D-0528-3C4E-94C6-FEC99D0DB9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C39216-491B-C047-879D-C9FFBF80B083}"/>
              </a:ext>
            </a:extLst>
          </p:cNvPr>
          <p:cNvSpPr>
            <a:spLocks noGrp="1"/>
          </p:cNvSpPr>
          <p:nvPr>
            <p:ph type="sldNum" sz="quarter" idx="12"/>
          </p:nvPr>
        </p:nvSpPr>
        <p:spPr/>
        <p:txBody>
          <a:bodyPr/>
          <a:lstStyle/>
          <a:p>
            <a:fld id="{44A1977B-01A4-4B42-89C7-6C84A2263F01}" type="slidenum">
              <a:rPr lang="en-US" smtClean="0"/>
              <a:t>‹#›</a:t>
            </a:fld>
            <a:endParaRPr lang="en-US"/>
          </a:p>
        </p:txBody>
      </p:sp>
    </p:spTree>
    <p:extLst>
      <p:ext uri="{BB962C8B-B14F-4D97-AF65-F5344CB8AC3E}">
        <p14:creationId xmlns:p14="http://schemas.microsoft.com/office/powerpoint/2010/main" val="3823805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E7867-DE44-B048-86F5-C4DAFC79F1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330007-3A6C-DA49-B979-08ED637CC8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75C19E-FB99-3248-BDD7-9814236DC7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210C1E-4A14-A94B-84FD-A54ED46B1785}"/>
              </a:ext>
            </a:extLst>
          </p:cNvPr>
          <p:cNvSpPr>
            <a:spLocks noGrp="1"/>
          </p:cNvSpPr>
          <p:nvPr>
            <p:ph type="dt" sz="half" idx="10"/>
          </p:nvPr>
        </p:nvSpPr>
        <p:spPr/>
        <p:txBody>
          <a:bodyPr/>
          <a:lstStyle/>
          <a:p>
            <a:fld id="{E1ECF77C-0C5B-9F4E-B663-5211995E9E66}" type="datetimeFigureOut">
              <a:rPr lang="en-US" smtClean="0"/>
              <a:t>5/23/2020</a:t>
            </a:fld>
            <a:endParaRPr lang="en-US"/>
          </a:p>
        </p:txBody>
      </p:sp>
      <p:sp>
        <p:nvSpPr>
          <p:cNvPr id="6" name="Footer Placeholder 5">
            <a:extLst>
              <a:ext uri="{FF2B5EF4-FFF2-40B4-BE49-F238E27FC236}">
                <a16:creationId xmlns:a16="http://schemas.microsoft.com/office/drawing/2014/main" id="{B143B712-4241-7F4C-8EEE-A9FB486767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17DB73-4491-9144-9B73-F283D467C9B1}"/>
              </a:ext>
            </a:extLst>
          </p:cNvPr>
          <p:cNvSpPr>
            <a:spLocks noGrp="1"/>
          </p:cNvSpPr>
          <p:nvPr>
            <p:ph type="sldNum" sz="quarter" idx="12"/>
          </p:nvPr>
        </p:nvSpPr>
        <p:spPr/>
        <p:txBody>
          <a:bodyPr/>
          <a:lstStyle/>
          <a:p>
            <a:fld id="{44A1977B-01A4-4B42-89C7-6C84A2263F01}" type="slidenum">
              <a:rPr lang="en-US" smtClean="0"/>
              <a:t>‹#›</a:t>
            </a:fld>
            <a:endParaRPr lang="en-US"/>
          </a:p>
        </p:txBody>
      </p:sp>
    </p:spTree>
    <p:extLst>
      <p:ext uri="{BB962C8B-B14F-4D97-AF65-F5344CB8AC3E}">
        <p14:creationId xmlns:p14="http://schemas.microsoft.com/office/powerpoint/2010/main" val="282408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A052CD-BB44-4A4D-9C4F-2E938E6971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E6BAF5-9829-5D40-ABF3-9519C53BC3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4D2560-55EC-304C-A452-B1D9E845D8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ECF77C-0C5B-9F4E-B663-5211995E9E66}" type="datetimeFigureOut">
              <a:rPr lang="en-US" smtClean="0"/>
              <a:t>5/23/2020</a:t>
            </a:fld>
            <a:endParaRPr lang="en-US"/>
          </a:p>
        </p:txBody>
      </p:sp>
      <p:sp>
        <p:nvSpPr>
          <p:cNvPr id="5" name="Footer Placeholder 4">
            <a:extLst>
              <a:ext uri="{FF2B5EF4-FFF2-40B4-BE49-F238E27FC236}">
                <a16:creationId xmlns:a16="http://schemas.microsoft.com/office/drawing/2014/main" id="{4639138C-CAD6-404A-8DCA-0F9ED0388E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152465-475C-284A-89B3-AFE952A673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A1977B-01A4-4B42-89C7-6C84A2263F01}" type="slidenum">
              <a:rPr lang="en-US" smtClean="0"/>
              <a:t>‹#›</a:t>
            </a:fld>
            <a:endParaRPr lang="en-US"/>
          </a:p>
        </p:txBody>
      </p:sp>
    </p:spTree>
    <p:extLst>
      <p:ext uri="{BB962C8B-B14F-4D97-AF65-F5344CB8AC3E}">
        <p14:creationId xmlns:p14="http://schemas.microsoft.com/office/powerpoint/2010/main" val="3844233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29DE7B6-DC7C-4BA1-B406-EDDA0C0A3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
            <a:ext cx="753770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E707B7-F416-F249-8E3C-1AF5646FF6C9}"/>
              </a:ext>
            </a:extLst>
          </p:cNvPr>
          <p:cNvSpPr>
            <a:spLocks noGrp="1"/>
          </p:cNvSpPr>
          <p:nvPr>
            <p:ph type="ctrTitle"/>
          </p:nvPr>
        </p:nvSpPr>
        <p:spPr>
          <a:xfrm>
            <a:off x="5189620" y="1306071"/>
            <a:ext cx="5478379" cy="2663407"/>
          </a:xfrm>
        </p:spPr>
        <p:txBody>
          <a:bodyPr>
            <a:normAutofit/>
          </a:bodyPr>
          <a:lstStyle/>
          <a:p>
            <a:pPr algn="l"/>
            <a:r>
              <a:rPr lang="en-US" sz="5400">
                <a:solidFill>
                  <a:srgbClr val="FFFFFF"/>
                </a:solidFill>
              </a:rPr>
              <a:t>Turnout Time Machine Learning </a:t>
            </a:r>
          </a:p>
        </p:txBody>
      </p:sp>
      <p:sp>
        <p:nvSpPr>
          <p:cNvPr id="3" name="Subtitle 2">
            <a:extLst>
              <a:ext uri="{FF2B5EF4-FFF2-40B4-BE49-F238E27FC236}">
                <a16:creationId xmlns:a16="http://schemas.microsoft.com/office/drawing/2014/main" id="{A624DA91-4F63-AF49-8E98-B20C8D608221}"/>
              </a:ext>
            </a:extLst>
          </p:cNvPr>
          <p:cNvSpPr>
            <a:spLocks noGrp="1"/>
          </p:cNvSpPr>
          <p:nvPr>
            <p:ph type="subTitle" idx="1"/>
          </p:nvPr>
        </p:nvSpPr>
        <p:spPr>
          <a:xfrm>
            <a:off x="5189620" y="4106004"/>
            <a:ext cx="5478380" cy="1860883"/>
          </a:xfrm>
        </p:spPr>
        <p:txBody>
          <a:bodyPr>
            <a:normAutofit/>
          </a:bodyPr>
          <a:lstStyle/>
          <a:p>
            <a:pPr algn="l"/>
            <a:r>
              <a:rPr lang="en-US">
                <a:solidFill>
                  <a:srgbClr val="FFFFFF"/>
                </a:solidFill>
              </a:rPr>
              <a:t>Corey Davidson, Sarah Rosenquist, and Patrick Bourke</a:t>
            </a:r>
          </a:p>
        </p:txBody>
      </p:sp>
      <p:pic>
        <p:nvPicPr>
          <p:cNvPr id="7" name="Graphic 6" descr="Stopwatch">
            <a:extLst>
              <a:ext uri="{FF2B5EF4-FFF2-40B4-BE49-F238E27FC236}">
                <a16:creationId xmlns:a16="http://schemas.microsoft.com/office/drawing/2014/main" id="{D6BF09A2-4068-4718-9787-4A162CD5F4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81723" y="2593485"/>
            <a:ext cx="1648572" cy="1648572"/>
          </a:xfrm>
          <a:prstGeom prst="rect">
            <a:avLst/>
          </a:prstGeom>
        </p:spPr>
      </p:pic>
    </p:spTree>
    <p:extLst>
      <p:ext uri="{BB962C8B-B14F-4D97-AF65-F5344CB8AC3E}">
        <p14:creationId xmlns:p14="http://schemas.microsoft.com/office/powerpoint/2010/main" val="1830996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F73237BA-B351-4CD4-898F-CF296CA2D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25" y="381000"/>
            <a:ext cx="11080750" cy="57594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8551B5-3D4D-B940-852C-C465E5CFFFD1}"/>
              </a:ext>
            </a:extLst>
          </p:cNvPr>
          <p:cNvSpPr>
            <a:spLocks noGrp="1"/>
          </p:cNvSpPr>
          <p:nvPr>
            <p:ph type="title"/>
          </p:nvPr>
        </p:nvSpPr>
        <p:spPr>
          <a:xfrm>
            <a:off x="958850" y="717550"/>
            <a:ext cx="3767328" cy="5095421"/>
          </a:xfrm>
        </p:spPr>
        <p:txBody>
          <a:bodyPr anchor="ctr">
            <a:normAutofit/>
          </a:bodyPr>
          <a:lstStyle/>
          <a:p>
            <a:r>
              <a:rPr lang="en-US">
                <a:solidFill>
                  <a:srgbClr val="FFFFFF"/>
                </a:solidFill>
                <a:latin typeface="+mn-lt"/>
              </a:rPr>
              <a:t>Machine Learning</a:t>
            </a:r>
          </a:p>
        </p:txBody>
      </p:sp>
      <p:sp>
        <p:nvSpPr>
          <p:cNvPr id="3" name="Content Placeholder 2">
            <a:extLst>
              <a:ext uri="{FF2B5EF4-FFF2-40B4-BE49-F238E27FC236}">
                <a16:creationId xmlns:a16="http://schemas.microsoft.com/office/drawing/2014/main" id="{279509C3-CF28-5148-B9AA-701167E60776}"/>
              </a:ext>
            </a:extLst>
          </p:cNvPr>
          <p:cNvSpPr>
            <a:spLocks noGrp="1"/>
          </p:cNvSpPr>
          <p:nvPr>
            <p:ph idx="1"/>
          </p:nvPr>
        </p:nvSpPr>
        <p:spPr>
          <a:xfrm>
            <a:off x="5333999" y="717550"/>
            <a:ext cx="5899151" cy="5095421"/>
          </a:xfrm>
        </p:spPr>
        <p:txBody>
          <a:bodyPr anchor="ctr">
            <a:normAutofit/>
          </a:bodyPr>
          <a:lstStyle/>
          <a:p>
            <a:r>
              <a:rPr lang="en-US" sz="2200">
                <a:solidFill>
                  <a:srgbClr val="FFFFFF"/>
                </a:solidFill>
              </a:rPr>
              <a:t>We started by using OneHotEncoder to categorize Time of Day and Station Number. We then merged the two dataframes with the binary information.</a:t>
            </a:r>
          </a:p>
          <a:p>
            <a:r>
              <a:rPr lang="en-US" sz="2200">
                <a:solidFill>
                  <a:srgbClr val="FFFFFF"/>
                </a:solidFill>
              </a:rPr>
              <a:t>We then assigned our x and y and fed them into the train test learn function to show our prediction.</a:t>
            </a:r>
          </a:p>
          <a:p>
            <a:r>
              <a:rPr lang="en-US" sz="2200">
                <a:solidFill>
                  <a:srgbClr val="FFFFFF"/>
                </a:solidFill>
              </a:rPr>
              <a:t>We ran a random forest regression. This showed that no strong correlation could be found to predict if weather has an impact on Turn Around Time.</a:t>
            </a:r>
          </a:p>
          <a:p>
            <a:r>
              <a:rPr lang="en-US" sz="2200">
                <a:solidFill>
                  <a:srgbClr val="FFFFFF"/>
                </a:solidFill>
              </a:rPr>
              <a:t>We ran features importance function to show how the machine is weighting each feature. We also used rf.predict to show some of our predicted values.</a:t>
            </a:r>
          </a:p>
        </p:txBody>
      </p:sp>
    </p:spTree>
    <p:extLst>
      <p:ext uri="{BB962C8B-B14F-4D97-AF65-F5344CB8AC3E}">
        <p14:creationId xmlns:p14="http://schemas.microsoft.com/office/powerpoint/2010/main" val="3091339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73237BA-B351-4CD4-898F-CF296CA2D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25" y="381000"/>
            <a:ext cx="11080750" cy="57594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928AF5-504A-1740-9FC7-7083EFB2FB98}"/>
              </a:ext>
            </a:extLst>
          </p:cNvPr>
          <p:cNvSpPr>
            <a:spLocks noGrp="1"/>
          </p:cNvSpPr>
          <p:nvPr>
            <p:ph type="title"/>
          </p:nvPr>
        </p:nvSpPr>
        <p:spPr>
          <a:xfrm>
            <a:off x="958850" y="717550"/>
            <a:ext cx="3767328" cy="5095421"/>
          </a:xfrm>
        </p:spPr>
        <p:txBody>
          <a:bodyPr anchor="ctr">
            <a:normAutofit/>
          </a:bodyPr>
          <a:lstStyle/>
          <a:p>
            <a:r>
              <a:rPr lang="en-US">
                <a:solidFill>
                  <a:srgbClr val="FFFFFF"/>
                </a:solidFill>
                <a:latin typeface="+mn-lt"/>
              </a:rPr>
              <a:t>Machine Learning Con.</a:t>
            </a:r>
          </a:p>
        </p:txBody>
      </p:sp>
      <p:sp>
        <p:nvSpPr>
          <p:cNvPr id="3" name="Content Placeholder 2">
            <a:extLst>
              <a:ext uri="{FF2B5EF4-FFF2-40B4-BE49-F238E27FC236}">
                <a16:creationId xmlns:a16="http://schemas.microsoft.com/office/drawing/2014/main" id="{BF6733A3-A2E9-5840-A3B4-6268E3822BC5}"/>
              </a:ext>
            </a:extLst>
          </p:cNvPr>
          <p:cNvSpPr>
            <a:spLocks noGrp="1"/>
          </p:cNvSpPr>
          <p:nvPr>
            <p:ph idx="1"/>
          </p:nvPr>
        </p:nvSpPr>
        <p:spPr>
          <a:xfrm>
            <a:off x="5333999" y="717550"/>
            <a:ext cx="5899151" cy="5095421"/>
          </a:xfrm>
        </p:spPr>
        <p:txBody>
          <a:bodyPr anchor="ctr">
            <a:normAutofit/>
          </a:bodyPr>
          <a:lstStyle/>
          <a:p>
            <a:r>
              <a:rPr lang="en-US" sz="2000" dirty="0">
                <a:solidFill>
                  <a:srgbClr val="FFFFFF"/>
                </a:solidFill>
              </a:rPr>
              <a:t>We ran another Random Forrest Classification based on the incident type to show if there was a correlation between the types of incident and weather. We followed the same steps above to do so.</a:t>
            </a:r>
          </a:p>
          <a:p>
            <a:r>
              <a:rPr lang="en-US" sz="2000" dirty="0">
                <a:solidFill>
                  <a:srgbClr val="FFFFFF"/>
                </a:solidFill>
              </a:rPr>
              <a:t>When we did this we determined the machine did not learn anything because about 74% of the data was one type of call. This means the machine can guess accurately just by guessing the most used type of call without factoring in much else. We decided to do a confusion matrix to show that.</a:t>
            </a:r>
          </a:p>
          <a:p>
            <a:r>
              <a:rPr lang="en-US" sz="2000" dirty="0">
                <a:solidFill>
                  <a:srgbClr val="FFFFFF"/>
                </a:solidFill>
              </a:rPr>
              <a:t>We wanted to visualize the correlation between factors in our model. Ultimately, we were unable to show the correlation between weather and our categorical incident types.</a:t>
            </a:r>
          </a:p>
        </p:txBody>
      </p:sp>
    </p:spTree>
    <p:extLst>
      <p:ext uri="{BB962C8B-B14F-4D97-AF65-F5344CB8AC3E}">
        <p14:creationId xmlns:p14="http://schemas.microsoft.com/office/powerpoint/2010/main" val="2016570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D8D7C0D3-896F-4BBB-A220-33D724ED0C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2AA3A18B-202B-4C39-BC9E-ED4D6E98D8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608003"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AC94672E-068C-4CF1-8438-22EA8E7C6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608004"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8">
            <a:extLst>
              <a:ext uri="{FF2B5EF4-FFF2-40B4-BE49-F238E27FC236}">
                <a16:creationId xmlns:a16="http://schemas.microsoft.com/office/drawing/2014/main" id="{3B48638D-7038-4CAA-88F7-1E3494C4D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616688"/>
            <a:ext cx="6090256" cy="528925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8BCC6F4-902D-E54C-B0DF-7441AF027281}"/>
              </a:ext>
            </a:extLst>
          </p:cNvPr>
          <p:cNvSpPr>
            <a:spLocks noGrp="1"/>
          </p:cNvSpPr>
          <p:nvPr>
            <p:ph type="title"/>
          </p:nvPr>
        </p:nvSpPr>
        <p:spPr>
          <a:xfrm>
            <a:off x="867564" y="1207827"/>
            <a:ext cx="4703910" cy="4203510"/>
          </a:xfrm>
        </p:spPr>
        <p:txBody>
          <a:bodyPr>
            <a:normAutofit/>
          </a:bodyPr>
          <a:lstStyle/>
          <a:p>
            <a:pPr algn="r"/>
            <a:r>
              <a:rPr lang="en-US" sz="3600">
                <a:solidFill>
                  <a:srgbClr val="FFFFFF"/>
                </a:solidFill>
                <a:latin typeface="+mn-lt"/>
              </a:rPr>
              <a:t>Machine Learning Con.</a:t>
            </a:r>
          </a:p>
        </p:txBody>
      </p:sp>
      <p:sp>
        <p:nvSpPr>
          <p:cNvPr id="16" name="Rectangle 8">
            <a:extLst>
              <a:ext uri="{FF2B5EF4-FFF2-40B4-BE49-F238E27FC236}">
                <a16:creationId xmlns:a16="http://schemas.microsoft.com/office/drawing/2014/main" id="{7BA74AD2-45D9-4D21-A436-71C6744C16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66816" y="1352302"/>
            <a:ext cx="582213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7087F0AE-4730-EF4A-BD91-B8D2C81149B6}"/>
              </a:ext>
            </a:extLst>
          </p:cNvPr>
          <p:cNvSpPr>
            <a:spLocks noGrp="1"/>
          </p:cNvSpPr>
          <p:nvPr>
            <p:ph idx="1"/>
          </p:nvPr>
        </p:nvSpPr>
        <p:spPr>
          <a:xfrm>
            <a:off x="6689354" y="1692323"/>
            <a:ext cx="4704256" cy="4361924"/>
          </a:xfrm>
        </p:spPr>
        <p:txBody>
          <a:bodyPr anchor="ctr">
            <a:normAutofit/>
          </a:bodyPr>
          <a:lstStyle/>
          <a:p>
            <a:r>
              <a:rPr lang="en-US" sz="2400">
                <a:solidFill>
                  <a:srgbClr val="FEFFFF"/>
                </a:solidFill>
              </a:rPr>
              <a:t>Once we had an evenly weighted dataset, we followed the same steps to do the Random Forest Classification and do another confusion matrix. This time the machine predicted the accurate incident type based on weather with 45% accuracy. This is a much more realistic number and that is shown in the confusion matrix.</a:t>
            </a:r>
          </a:p>
        </p:txBody>
      </p:sp>
    </p:spTree>
    <p:extLst>
      <p:ext uri="{BB962C8B-B14F-4D97-AF65-F5344CB8AC3E}">
        <p14:creationId xmlns:p14="http://schemas.microsoft.com/office/powerpoint/2010/main" val="2144635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888A57B-2268-0F42-8138-DB907A48FBF3}"/>
              </a:ext>
            </a:extLst>
          </p:cNvPr>
          <p:cNvSpPr>
            <a:spLocks noGrp="1"/>
          </p:cNvSpPr>
          <p:nvPr>
            <p:ph type="title"/>
          </p:nvPr>
        </p:nvSpPr>
        <p:spPr>
          <a:xfrm>
            <a:off x="934872" y="982272"/>
            <a:ext cx="3388419" cy="4560970"/>
          </a:xfrm>
        </p:spPr>
        <p:txBody>
          <a:bodyPr>
            <a:normAutofit/>
          </a:bodyPr>
          <a:lstStyle/>
          <a:p>
            <a:r>
              <a:rPr lang="en-US" sz="4000">
                <a:solidFill>
                  <a:srgbClr val="FFFFFF"/>
                </a:solidFill>
                <a:latin typeface="+mn-lt"/>
              </a:rPr>
              <a:t>Conclusion On Machine Learning</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D79F3EAE-AB10-3145-A864-67AE494DEB12}"/>
              </a:ext>
            </a:extLst>
          </p:cNvPr>
          <p:cNvSpPr>
            <a:spLocks noGrp="1"/>
          </p:cNvSpPr>
          <p:nvPr>
            <p:ph idx="1"/>
          </p:nvPr>
        </p:nvSpPr>
        <p:spPr>
          <a:xfrm>
            <a:off x="5221862" y="1719618"/>
            <a:ext cx="5948831" cy="4334629"/>
          </a:xfrm>
        </p:spPr>
        <p:txBody>
          <a:bodyPr anchor="ctr">
            <a:normAutofit/>
          </a:bodyPr>
          <a:lstStyle/>
          <a:p>
            <a:pPr marL="0" indent="0">
              <a:buNone/>
            </a:pPr>
            <a:r>
              <a:rPr lang="en-US" sz="2400">
                <a:solidFill>
                  <a:srgbClr val="FEFFFF"/>
                </a:solidFill>
                <a:latin typeface="+mj-lt"/>
              </a:rPr>
              <a:t>We were unable to make the machine predict a turnout time on any of the associated variables, which included weather (precipitation, snowpack, minimum temp., maximum temp., and average temp.), type of call, time of day, and turnout time. </a:t>
            </a:r>
            <a:endParaRPr lang="en-US" sz="2400" dirty="0">
              <a:solidFill>
                <a:srgbClr val="FEFFFF"/>
              </a:solidFill>
              <a:latin typeface="+mj-lt"/>
            </a:endParaRPr>
          </a:p>
        </p:txBody>
      </p:sp>
    </p:spTree>
    <p:extLst>
      <p:ext uri="{BB962C8B-B14F-4D97-AF65-F5344CB8AC3E}">
        <p14:creationId xmlns:p14="http://schemas.microsoft.com/office/powerpoint/2010/main" val="1339244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13">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5" name="Content Placeholder 4" descr="A screenshot of a social media post&#10;&#10;Description automatically generated">
            <a:extLst>
              <a:ext uri="{FF2B5EF4-FFF2-40B4-BE49-F238E27FC236}">
                <a16:creationId xmlns:a16="http://schemas.microsoft.com/office/drawing/2014/main" id="{CF106346-D336-F941-B474-A9389F83C8A0}"/>
              </a:ext>
            </a:extLst>
          </p:cNvPr>
          <p:cNvPicPr>
            <a:picLocks noGrp="1" noChangeAspect="1"/>
          </p:cNvPicPr>
          <p:nvPr>
            <p:ph idx="1"/>
          </p:nvPr>
        </p:nvPicPr>
        <p:blipFill rotWithShape="1">
          <a:blip r:embed="rId2"/>
          <a:srcRect r="1" b="6349"/>
          <a:stretch/>
        </p:blipFill>
        <p:spPr>
          <a:xfrm>
            <a:off x="797391" y="804334"/>
            <a:ext cx="10615494" cy="5070210"/>
          </a:xfrm>
          <a:prstGeom prst="rect">
            <a:avLst/>
          </a:prstGeom>
        </p:spPr>
      </p:pic>
    </p:spTree>
    <p:extLst>
      <p:ext uri="{BB962C8B-B14F-4D97-AF65-F5344CB8AC3E}">
        <p14:creationId xmlns:p14="http://schemas.microsoft.com/office/powerpoint/2010/main" val="2416759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4698ED-A1EE-9944-8ED5-AC4AD0CEBCA3}"/>
              </a:ext>
            </a:extLst>
          </p:cNvPr>
          <p:cNvSpPr>
            <a:spLocks noGrp="1"/>
          </p:cNvSpPr>
          <p:nvPr>
            <p:ph type="title"/>
          </p:nvPr>
        </p:nvSpPr>
        <p:spPr>
          <a:xfrm>
            <a:off x="742950" y="742951"/>
            <a:ext cx="3476625" cy="4962524"/>
          </a:xfrm>
        </p:spPr>
        <p:txBody>
          <a:bodyPr>
            <a:normAutofit/>
          </a:bodyPr>
          <a:lstStyle/>
          <a:p>
            <a:pPr algn="ctr"/>
            <a:r>
              <a:rPr lang="en-US" b="1">
                <a:solidFill>
                  <a:srgbClr val="FFFFFF"/>
                </a:solidFill>
                <a:latin typeface="+mn-lt"/>
              </a:rPr>
              <a:t>Tableau Visualizations</a:t>
            </a:r>
          </a:p>
        </p:txBody>
      </p:sp>
      <p:pic>
        <p:nvPicPr>
          <p:cNvPr id="4" name="Picture 3" descr="A screenshot of a cell phone&#10;&#10;Description automatically generated">
            <a:extLst>
              <a:ext uri="{FF2B5EF4-FFF2-40B4-BE49-F238E27FC236}">
                <a16:creationId xmlns:a16="http://schemas.microsoft.com/office/drawing/2014/main" id="{C0D9DA44-C048-1441-BD2A-1D996DF2C0C2}"/>
              </a:ext>
            </a:extLst>
          </p:cNvPr>
          <p:cNvPicPr>
            <a:picLocks noChangeAspect="1"/>
          </p:cNvPicPr>
          <p:nvPr/>
        </p:nvPicPr>
        <p:blipFill>
          <a:blip r:embed="rId2"/>
          <a:stretch>
            <a:fillRect/>
          </a:stretch>
        </p:blipFill>
        <p:spPr>
          <a:xfrm>
            <a:off x="5153822" y="967200"/>
            <a:ext cx="6553545" cy="4931541"/>
          </a:xfrm>
          <a:prstGeom prst="rect">
            <a:avLst/>
          </a:prstGeom>
        </p:spPr>
      </p:pic>
    </p:spTree>
    <p:extLst>
      <p:ext uri="{BB962C8B-B14F-4D97-AF65-F5344CB8AC3E}">
        <p14:creationId xmlns:p14="http://schemas.microsoft.com/office/powerpoint/2010/main" val="850348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6">
            <a:extLst>
              <a:ext uri="{FF2B5EF4-FFF2-40B4-BE49-F238E27FC236}">
                <a16:creationId xmlns:a16="http://schemas.microsoft.com/office/drawing/2014/main" id="{BC3E1C3D-633C-4756-B09B-9AD080714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668" y="640080"/>
            <a:ext cx="10915252" cy="5263134"/>
          </a:xfrm>
          <a:prstGeom prst="rect">
            <a:avLst/>
          </a:prstGeom>
          <a:noFill/>
          <a:ln w="31750"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8">
            <a:extLst>
              <a:ext uri="{FF2B5EF4-FFF2-40B4-BE49-F238E27FC236}">
                <a16:creationId xmlns:a16="http://schemas.microsoft.com/office/drawing/2014/main" id="{1295DAF8-54BC-4834-A4B1-7DD2F7AFE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520" y="802767"/>
            <a:ext cx="10585166" cy="49377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CC1CE5-C08E-9942-A72B-37A768719313}"/>
              </a:ext>
            </a:extLst>
          </p:cNvPr>
          <p:cNvSpPr>
            <a:spLocks noGrp="1"/>
          </p:cNvSpPr>
          <p:nvPr>
            <p:ph type="title"/>
          </p:nvPr>
        </p:nvSpPr>
        <p:spPr>
          <a:xfrm>
            <a:off x="1120624" y="1122807"/>
            <a:ext cx="9954443" cy="4297680"/>
          </a:xfrm>
          <a:noFill/>
          <a:ln>
            <a:noFill/>
          </a:ln>
        </p:spPr>
        <p:txBody>
          <a:bodyPr>
            <a:normAutofit/>
          </a:bodyPr>
          <a:lstStyle/>
          <a:p>
            <a:pPr algn="ctr"/>
            <a:r>
              <a:rPr lang="en-US" sz="6000">
                <a:solidFill>
                  <a:srgbClr val="FFFFFF"/>
                </a:solidFill>
                <a:latin typeface="+mn-lt"/>
              </a:rPr>
              <a:t>That’s All Folks!! </a:t>
            </a:r>
          </a:p>
        </p:txBody>
      </p:sp>
    </p:spTree>
    <p:extLst>
      <p:ext uri="{BB962C8B-B14F-4D97-AF65-F5344CB8AC3E}">
        <p14:creationId xmlns:p14="http://schemas.microsoft.com/office/powerpoint/2010/main" val="2572901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BC5E7B-CD77-F64A-9659-CBFE14253CB6}"/>
              </a:ext>
            </a:extLst>
          </p:cNvPr>
          <p:cNvSpPr>
            <a:spLocks noGrp="1"/>
          </p:cNvSpPr>
          <p:nvPr>
            <p:ph type="title"/>
          </p:nvPr>
        </p:nvSpPr>
        <p:spPr>
          <a:xfrm>
            <a:off x="643467" y="640080"/>
            <a:ext cx="3096427" cy="5613236"/>
          </a:xfrm>
        </p:spPr>
        <p:txBody>
          <a:bodyPr anchor="ctr">
            <a:normAutofit/>
          </a:bodyPr>
          <a:lstStyle/>
          <a:p>
            <a:r>
              <a:rPr lang="en-US">
                <a:solidFill>
                  <a:srgbClr val="FFFFFF"/>
                </a:solidFill>
                <a:latin typeface="+mn-lt"/>
              </a:rPr>
              <a:t>What Are We Predicting? </a:t>
            </a:r>
          </a:p>
        </p:txBody>
      </p:sp>
      <p:sp>
        <p:nvSpPr>
          <p:cNvPr id="3" name="Content Placeholder 2">
            <a:extLst>
              <a:ext uri="{FF2B5EF4-FFF2-40B4-BE49-F238E27FC236}">
                <a16:creationId xmlns:a16="http://schemas.microsoft.com/office/drawing/2014/main" id="{FA21A673-66AC-9340-9FE0-644E2650331C}"/>
              </a:ext>
            </a:extLst>
          </p:cNvPr>
          <p:cNvSpPr>
            <a:spLocks noGrp="1"/>
          </p:cNvSpPr>
          <p:nvPr>
            <p:ph idx="1"/>
          </p:nvPr>
        </p:nvSpPr>
        <p:spPr>
          <a:xfrm>
            <a:off x="4699818" y="640082"/>
            <a:ext cx="6848715" cy="2484884"/>
          </a:xfrm>
        </p:spPr>
        <p:txBody>
          <a:bodyPr anchor="ctr">
            <a:normAutofit/>
          </a:bodyPr>
          <a:lstStyle/>
          <a:p>
            <a:pPr marL="0" indent="0">
              <a:buNone/>
            </a:pPr>
            <a:r>
              <a:rPr lang="en-US" sz="2000">
                <a:latin typeface="+mj-lt"/>
              </a:rPr>
              <a:t>We want to see if there is any way to use machine learning to predict the effect of multiple variables on turnout times. The turnout time is the time between when a call is received at a station and when a unit leaves the station in response. </a:t>
            </a:r>
          </a:p>
        </p:txBody>
      </p:sp>
      <p:pic>
        <p:nvPicPr>
          <p:cNvPr id="5" name="Picture 4" descr="A screenshot of a cell phone&#10;&#10;Description automatically generated">
            <a:extLst>
              <a:ext uri="{FF2B5EF4-FFF2-40B4-BE49-F238E27FC236}">
                <a16:creationId xmlns:a16="http://schemas.microsoft.com/office/drawing/2014/main" id="{A7850F92-4743-2644-84C6-03994C726AEC}"/>
              </a:ext>
            </a:extLst>
          </p:cNvPr>
          <p:cNvPicPr>
            <a:picLocks noChangeAspect="1"/>
          </p:cNvPicPr>
          <p:nvPr/>
        </p:nvPicPr>
        <p:blipFill>
          <a:blip r:embed="rId2"/>
          <a:stretch>
            <a:fillRect/>
          </a:stretch>
        </p:blipFill>
        <p:spPr>
          <a:xfrm>
            <a:off x="4805605" y="3446698"/>
            <a:ext cx="6591619" cy="2488335"/>
          </a:xfrm>
          <a:prstGeom prst="rect">
            <a:avLst/>
          </a:prstGeom>
        </p:spPr>
      </p:pic>
    </p:spTree>
    <p:extLst>
      <p:ext uri="{BB962C8B-B14F-4D97-AF65-F5344CB8AC3E}">
        <p14:creationId xmlns:p14="http://schemas.microsoft.com/office/powerpoint/2010/main" val="3604999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141CF9-74C6-394F-8FD1-1DA09AE61BC2}"/>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b="1">
                <a:solidFill>
                  <a:srgbClr val="FFFFFF"/>
                </a:solidFill>
              </a:rPr>
              <a:t>Tableau Visualizations </a:t>
            </a:r>
            <a:endParaRPr lang="en-US" sz="5400">
              <a:solidFill>
                <a:srgbClr val="FFFFFF"/>
              </a:solidFill>
            </a:endParaRPr>
          </a:p>
        </p:txBody>
      </p:sp>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8" name="Picture 7" descr="A close up of a map&#10;&#10;Description automatically generated">
            <a:extLst>
              <a:ext uri="{FF2B5EF4-FFF2-40B4-BE49-F238E27FC236}">
                <a16:creationId xmlns:a16="http://schemas.microsoft.com/office/drawing/2014/main" id="{2776346E-1987-9943-8B2D-18307921FB9D}"/>
              </a:ext>
            </a:extLst>
          </p:cNvPr>
          <p:cNvPicPr>
            <a:picLocks noChangeAspect="1"/>
          </p:cNvPicPr>
          <p:nvPr/>
        </p:nvPicPr>
        <p:blipFill>
          <a:blip r:embed="rId2"/>
          <a:stretch>
            <a:fillRect/>
          </a:stretch>
        </p:blipFill>
        <p:spPr>
          <a:xfrm>
            <a:off x="1165645" y="2426818"/>
            <a:ext cx="3787760" cy="3997637"/>
          </a:xfrm>
          <a:prstGeom prst="rect">
            <a:avLst/>
          </a:prstGeom>
        </p:spPr>
      </p:pic>
      <p:cxnSp>
        <p:nvCxnSpPr>
          <p:cNvPr id="19" name="Straight Connector 18">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0" name="Picture 9" descr="A screenshot of a cell phone&#10;&#10;Description automatically generated">
            <a:extLst>
              <a:ext uri="{FF2B5EF4-FFF2-40B4-BE49-F238E27FC236}">
                <a16:creationId xmlns:a16="http://schemas.microsoft.com/office/drawing/2014/main" id="{93D2356E-3549-4F4B-ABEE-00F4F8C039A5}"/>
              </a:ext>
            </a:extLst>
          </p:cNvPr>
          <p:cNvPicPr>
            <a:picLocks noChangeAspect="1"/>
          </p:cNvPicPr>
          <p:nvPr/>
        </p:nvPicPr>
        <p:blipFill>
          <a:blip r:embed="rId3"/>
          <a:stretch>
            <a:fillRect/>
          </a:stretch>
        </p:blipFill>
        <p:spPr>
          <a:xfrm>
            <a:off x="6727993" y="2426818"/>
            <a:ext cx="4890076" cy="3997637"/>
          </a:xfrm>
          <a:prstGeom prst="rect">
            <a:avLst/>
          </a:prstGeom>
        </p:spPr>
      </p:pic>
    </p:spTree>
    <p:extLst>
      <p:ext uri="{BB962C8B-B14F-4D97-AF65-F5344CB8AC3E}">
        <p14:creationId xmlns:p14="http://schemas.microsoft.com/office/powerpoint/2010/main" val="916120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509C63-5C7D-2844-AE88-5C0E04DE9E82}"/>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b="1">
                <a:solidFill>
                  <a:srgbClr val="FFFFFF"/>
                </a:solidFill>
              </a:rPr>
              <a:t>Tableau Visualizations </a:t>
            </a: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descr="A screenshot of a cell phone&#10;&#10;Description automatically generated">
            <a:extLst>
              <a:ext uri="{FF2B5EF4-FFF2-40B4-BE49-F238E27FC236}">
                <a16:creationId xmlns:a16="http://schemas.microsoft.com/office/drawing/2014/main" id="{8401E375-6D2B-7646-BAF3-BE93B9C361DC}"/>
              </a:ext>
            </a:extLst>
          </p:cNvPr>
          <p:cNvPicPr>
            <a:picLocks noChangeAspect="1"/>
          </p:cNvPicPr>
          <p:nvPr/>
        </p:nvPicPr>
        <p:blipFill>
          <a:blip r:embed="rId2"/>
          <a:stretch>
            <a:fillRect/>
          </a:stretch>
        </p:blipFill>
        <p:spPr>
          <a:xfrm>
            <a:off x="331567" y="2645644"/>
            <a:ext cx="5455917" cy="3559984"/>
          </a:xfrm>
          <a:prstGeom prst="rect">
            <a:avLst/>
          </a:prstGeom>
        </p:spPr>
      </p:pic>
      <p:cxnSp>
        <p:nvCxnSpPr>
          <p:cNvPr id="15" name="Straight Connector 1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automatically generated">
            <a:extLst>
              <a:ext uri="{FF2B5EF4-FFF2-40B4-BE49-F238E27FC236}">
                <a16:creationId xmlns:a16="http://schemas.microsoft.com/office/drawing/2014/main" id="{D22D37BF-4E65-CC47-8A2C-82C7762A6130}"/>
              </a:ext>
            </a:extLst>
          </p:cNvPr>
          <p:cNvPicPr>
            <a:picLocks noChangeAspect="1"/>
          </p:cNvPicPr>
          <p:nvPr/>
        </p:nvPicPr>
        <p:blipFill>
          <a:blip r:embed="rId3"/>
          <a:stretch>
            <a:fillRect/>
          </a:stretch>
        </p:blipFill>
        <p:spPr>
          <a:xfrm>
            <a:off x="6445073" y="2652464"/>
            <a:ext cx="5455917" cy="3546345"/>
          </a:xfrm>
          <a:prstGeom prst="rect">
            <a:avLst/>
          </a:prstGeom>
        </p:spPr>
      </p:pic>
    </p:spTree>
    <p:extLst>
      <p:ext uri="{BB962C8B-B14F-4D97-AF65-F5344CB8AC3E}">
        <p14:creationId xmlns:p14="http://schemas.microsoft.com/office/powerpoint/2010/main" val="2175007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E12DA5-6033-8243-8421-A580B61E4800}"/>
              </a:ext>
            </a:extLst>
          </p:cNvPr>
          <p:cNvSpPr>
            <a:spLocks noGrp="1"/>
          </p:cNvSpPr>
          <p:nvPr>
            <p:ph type="title"/>
          </p:nvPr>
        </p:nvSpPr>
        <p:spPr>
          <a:xfrm>
            <a:off x="742950" y="742951"/>
            <a:ext cx="3476625" cy="4962524"/>
          </a:xfrm>
        </p:spPr>
        <p:txBody>
          <a:bodyPr>
            <a:normAutofit/>
          </a:bodyPr>
          <a:lstStyle/>
          <a:p>
            <a:pPr algn="ctr"/>
            <a:r>
              <a:rPr lang="en-US" sz="4800" dirty="0">
                <a:solidFill>
                  <a:srgbClr val="FFFFFF"/>
                </a:solidFill>
              </a:rPr>
              <a:t>Microsoft Visio-Schematic</a:t>
            </a:r>
          </a:p>
        </p:txBody>
      </p:sp>
      <p:pic>
        <p:nvPicPr>
          <p:cNvPr id="4" name="Picture 3" descr="A close up of a map&#10;&#10;Description automatically generated">
            <a:extLst>
              <a:ext uri="{FF2B5EF4-FFF2-40B4-BE49-F238E27FC236}">
                <a16:creationId xmlns:a16="http://schemas.microsoft.com/office/drawing/2014/main" id="{540D6B8A-EDDF-9D46-B318-9AE26CDEDE31}"/>
              </a:ext>
            </a:extLst>
          </p:cNvPr>
          <p:cNvPicPr>
            <a:picLocks noChangeAspect="1"/>
          </p:cNvPicPr>
          <p:nvPr/>
        </p:nvPicPr>
        <p:blipFill>
          <a:blip r:embed="rId2"/>
          <a:stretch>
            <a:fillRect/>
          </a:stretch>
        </p:blipFill>
        <p:spPr>
          <a:xfrm>
            <a:off x="5153822" y="918049"/>
            <a:ext cx="6553545" cy="5029844"/>
          </a:xfrm>
          <a:prstGeom prst="rect">
            <a:avLst/>
          </a:prstGeom>
        </p:spPr>
      </p:pic>
    </p:spTree>
    <p:extLst>
      <p:ext uri="{BB962C8B-B14F-4D97-AF65-F5344CB8AC3E}">
        <p14:creationId xmlns:p14="http://schemas.microsoft.com/office/powerpoint/2010/main" val="994997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9245A10-7F37-4569-80D2-2F692931E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8">
            <a:extLst>
              <a:ext uri="{FF2B5EF4-FFF2-40B4-BE49-F238E27FC236}">
                <a16:creationId xmlns:a16="http://schemas.microsoft.com/office/drawing/2014/main" id="{9267F70F-11C6-4597-9381-D0D80FC18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6152" y="2355786"/>
            <a:ext cx="498574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27141C3-9460-6449-AFF6-A7CEEDCC8DBC}"/>
              </a:ext>
            </a:extLst>
          </p:cNvPr>
          <p:cNvSpPr>
            <a:spLocks noGrp="1"/>
          </p:cNvSpPr>
          <p:nvPr>
            <p:ph type="title"/>
          </p:nvPr>
        </p:nvSpPr>
        <p:spPr>
          <a:xfrm>
            <a:off x="7559812" y="2723322"/>
            <a:ext cx="3510355" cy="2236738"/>
          </a:xfrm>
        </p:spPr>
        <p:txBody>
          <a:bodyPr vert="horz" lIns="91440" tIns="45720" rIns="91440" bIns="45720" rtlCol="0" anchor="b">
            <a:normAutofit/>
          </a:bodyPr>
          <a:lstStyle/>
          <a:p>
            <a:r>
              <a:rPr lang="en-US" dirty="0">
                <a:solidFill>
                  <a:srgbClr val="FFFFFF"/>
                </a:solidFill>
              </a:rPr>
              <a:t>First Arrival Turnout Time</a:t>
            </a:r>
          </a:p>
        </p:txBody>
      </p:sp>
      <p:sp>
        <p:nvSpPr>
          <p:cNvPr id="15" name="Freeform 5">
            <a:extLst>
              <a:ext uri="{FF2B5EF4-FFF2-40B4-BE49-F238E27FC236}">
                <a16:creationId xmlns:a16="http://schemas.microsoft.com/office/drawing/2014/main" id="{2C20A93E-E407-4683-A405-147DE2613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9782"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6">
            <a:extLst>
              <a:ext uri="{FF2B5EF4-FFF2-40B4-BE49-F238E27FC236}">
                <a16:creationId xmlns:a16="http://schemas.microsoft.com/office/drawing/2014/main" id="{9E8E3DD9-D235-48D9-A0EC-D6817EC84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7">
            <a:extLst>
              <a:ext uri="{FF2B5EF4-FFF2-40B4-BE49-F238E27FC236}">
                <a16:creationId xmlns:a16="http://schemas.microsoft.com/office/drawing/2014/main" id="{EA83A145-578D-4A0B-94A7-AEAB2027D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6" name="Picture 5" descr="A close up of a map&#10;&#10;Description automatically generated">
            <a:extLst>
              <a:ext uri="{FF2B5EF4-FFF2-40B4-BE49-F238E27FC236}">
                <a16:creationId xmlns:a16="http://schemas.microsoft.com/office/drawing/2014/main" id="{4A62CBA6-F3D4-5948-9C73-88431BC44DD0}"/>
              </a:ext>
            </a:extLst>
          </p:cNvPr>
          <p:cNvPicPr>
            <a:picLocks noChangeAspect="1"/>
          </p:cNvPicPr>
          <p:nvPr/>
        </p:nvPicPr>
        <p:blipFill rotWithShape="1">
          <a:blip r:embed="rId2"/>
          <a:srcRect r="434" b="-2"/>
          <a:stretch/>
        </p:blipFill>
        <p:spPr>
          <a:xfrm>
            <a:off x="1258859" y="1120046"/>
            <a:ext cx="5635819" cy="3509504"/>
          </a:xfrm>
          <a:prstGeom prst="rect">
            <a:avLst/>
          </a:prstGeom>
        </p:spPr>
      </p:pic>
    </p:spTree>
    <p:extLst>
      <p:ext uri="{BB962C8B-B14F-4D97-AF65-F5344CB8AC3E}">
        <p14:creationId xmlns:p14="http://schemas.microsoft.com/office/powerpoint/2010/main" val="2054586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30992ED3-FA99-4FAD-A3CA-2B9B3BB8B4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DDEBC23-4A67-6546-A233-21C86C18FE10}"/>
              </a:ext>
            </a:extLst>
          </p:cNvPr>
          <p:cNvSpPr>
            <a:spLocks noGrp="1"/>
          </p:cNvSpPr>
          <p:nvPr>
            <p:ph type="title"/>
          </p:nvPr>
        </p:nvSpPr>
        <p:spPr>
          <a:xfrm>
            <a:off x="8384458" y="996950"/>
            <a:ext cx="2969342" cy="5028490"/>
          </a:xfrm>
        </p:spPr>
        <p:txBody>
          <a:bodyPr anchor="ctr">
            <a:normAutofit/>
          </a:bodyPr>
          <a:lstStyle/>
          <a:p>
            <a:r>
              <a:rPr lang="en-US">
                <a:solidFill>
                  <a:srgbClr val="FFFFFF"/>
                </a:solidFill>
                <a:latin typeface="+mn-lt"/>
              </a:rPr>
              <a:t>Where did we get the data? </a:t>
            </a:r>
          </a:p>
        </p:txBody>
      </p:sp>
      <p:pic>
        <p:nvPicPr>
          <p:cNvPr id="5" name="Picture 4" descr="A screenshot of a social media post&#10;&#10;Description automatically generated">
            <a:extLst>
              <a:ext uri="{FF2B5EF4-FFF2-40B4-BE49-F238E27FC236}">
                <a16:creationId xmlns:a16="http://schemas.microsoft.com/office/drawing/2014/main" id="{7584CEE1-FAEA-EE44-B52D-D8AD56A7C929}"/>
              </a:ext>
            </a:extLst>
          </p:cNvPr>
          <p:cNvPicPr>
            <a:picLocks noChangeAspect="1"/>
          </p:cNvPicPr>
          <p:nvPr/>
        </p:nvPicPr>
        <p:blipFill>
          <a:blip r:embed="rId2"/>
          <a:stretch>
            <a:fillRect/>
          </a:stretch>
        </p:blipFill>
        <p:spPr>
          <a:xfrm>
            <a:off x="2039177" y="804334"/>
            <a:ext cx="4270640" cy="2786592"/>
          </a:xfrm>
          <a:prstGeom prst="rect">
            <a:avLst/>
          </a:prstGeom>
        </p:spPr>
      </p:pic>
      <p:sp>
        <p:nvSpPr>
          <p:cNvPr id="3" name="Content Placeholder 2">
            <a:extLst>
              <a:ext uri="{FF2B5EF4-FFF2-40B4-BE49-F238E27FC236}">
                <a16:creationId xmlns:a16="http://schemas.microsoft.com/office/drawing/2014/main" id="{E6C0DA09-9295-9148-8426-D36A1F2D74C0}"/>
              </a:ext>
            </a:extLst>
          </p:cNvPr>
          <p:cNvSpPr>
            <a:spLocks noGrp="1"/>
          </p:cNvSpPr>
          <p:nvPr>
            <p:ph idx="1"/>
          </p:nvPr>
        </p:nvSpPr>
        <p:spPr>
          <a:xfrm>
            <a:off x="814339" y="3905965"/>
            <a:ext cx="6730320" cy="2308567"/>
          </a:xfrm>
        </p:spPr>
        <p:txBody>
          <a:bodyPr>
            <a:normAutofit/>
          </a:bodyPr>
          <a:lstStyle/>
          <a:p>
            <a:r>
              <a:rPr lang="en-US" sz="2000" dirty="0"/>
              <a:t>For The Weather Data, we were able to download the data directly from NOAA’s site, and then compile it into a CSV in Excel. </a:t>
            </a:r>
          </a:p>
          <a:p>
            <a:r>
              <a:rPr lang="en-US" sz="2000" dirty="0"/>
              <a:t>File "</a:t>
            </a:r>
            <a:r>
              <a:rPr lang="en-US" sz="2000" dirty="0" err="1"/>
              <a:t>Conn_MSSQL</a:t>
            </a:r>
            <a:r>
              <a:rPr lang="en-US" sz="2000" dirty="0"/>
              <a:t>" contains the code we used to access the database through a VPN. Then we wrote a SQL server to extract the data into a csv file for the Call Data.</a:t>
            </a:r>
          </a:p>
        </p:txBody>
      </p:sp>
    </p:spTree>
    <p:extLst>
      <p:ext uri="{BB962C8B-B14F-4D97-AF65-F5344CB8AC3E}">
        <p14:creationId xmlns:p14="http://schemas.microsoft.com/office/powerpoint/2010/main" val="2656188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100" y="349250"/>
            <a:ext cx="11099800" cy="180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4D033C-E306-FC42-8756-E7C6078C07E2}"/>
              </a:ext>
            </a:extLst>
          </p:cNvPr>
          <p:cNvSpPr>
            <a:spLocks noGrp="1"/>
          </p:cNvSpPr>
          <p:nvPr>
            <p:ph type="title"/>
          </p:nvPr>
        </p:nvSpPr>
        <p:spPr>
          <a:xfrm>
            <a:off x="838200" y="588168"/>
            <a:ext cx="10515600" cy="1325563"/>
          </a:xfrm>
        </p:spPr>
        <p:txBody>
          <a:bodyPr>
            <a:normAutofit/>
          </a:bodyPr>
          <a:lstStyle/>
          <a:p>
            <a:pPr algn="ctr"/>
            <a:r>
              <a:rPr lang="en-US" sz="4600">
                <a:solidFill>
                  <a:srgbClr val="FFFFFF"/>
                </a:solidFill>
                <a:latin typeface="+mn-lt"/>
              </a:rPr>
              <a:t>Data Cleaning </a:t>
            </a:r>
          </a:p>
        </p:txBody>
      </p:sp>
      <p:sp>
        <p:nvSpPr>
          <p:cNvPr id="3" name="Content Placeholder 2">
            <a:extLst>
              <a:ext uri="{FF2B5EF4-FFF2-40B4-BE49-F238E27FC236}">
                <a16:creationId xmlns:a16="http://schemas.microsoft.com/office/drawing/2014/main" id="{33F18F72-AE43-6C40-9D5A-17383C17BCC5}"/>
              </a:ext>
            </a:extLst>
          </p:cNvPr>
          <p:cNvSpPr>
            <a:spLocks noGrp="1"/>
          </p:cNvSpPr>
          <p:nvPr>
            <p:ph idx="1"/>
          </p:nvPr>
        </p:nvSpPr>
        <p:spPr>
          <a:xfrm>
            <a:off x="838200" y="2391568"/>
            <a:ext cx="10515600" cy="3785394"/>
          </a:xfrm>
        </p:spPr>
        <p:txBody>
          <a:bodyPr anchor="ctr">
            <a:normAutofit/>
          </a:bodyPr>
          <a:lstStyle/>
          <a:p>
            <a:r>
              <a:rPr lang="en-US" sz="2400" dirty="0"/>
              <a:t>For the data cleaning we used Python. This is when we concatenated both the Weather data and the Call Data. We used ”-” as a delimiter and pulled the station number out of the Unit ID.</a:t>
            </a:r>
          </a:p>
          <a:p>
            <a:r>
              <a:rPr lang="en-US" sz="2400" dirty="0"/>
              <a:t>Next we put our date columns into date time format then took the difference between unit turnaround time and dispatch time to find out how many seconds it took the unit to respond. We repeated this step to calculate unit travel time.</a:t>
            </a:r>
          </a:p>
          <a:p>
            <a:endParaRPr lang="en-US" sz="2400" dirty="0"/>
          </a:p>
          <a:p>
            <a:endParaRPr lang="en-US" sz="2400" dirty="0"/>
          </a:p>
          <a:p>
            <a:pPr marL="0" indent="0">
              <a:buNone/>
            </a:pPr>
            <a:endParaRPr lang="en-US" sz="2400" dirty="0"/>
          </a:p>
        </p:txBody>
      </p:sp>
    </p:spTree>
    <p:extLst>
      <p:ext uri="{BB962C8B-B14F-4D97-AF65-F5344CB8AC3E}">
        <p14:creationId xmlns:p14="http://schemas.microsoft.com/office/powerpoint/2010/main" val="3314859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100" y="349250"/>
            <a:ext cx="11099800" cy="180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56D68-965B-0344-8F42-77F15A6FB7BD}"/>
              </a:ext>
            </a:extLst>
          </p:cNvPr>
          <p:cNvSpPr>
            <a:spLocks noGrp="1"/>
          </p:cNvSpPr>
          <p:nvPr>
            <p:ph type="title"/>
          </p:nvPr>
        </p:nvSpPr>
        <p:spPr>
          <a:xfrm>
            <a:off x="838200" y="588168"/>
            <a:ext cx="10515600" cy="1325563"/>
          </a:xfrm>
        </p:spPr>
        <p:txBody>
          <a:bodyPr>
            <a:normAutofit/>
          </a:bodyPr>
          <a:lstStyle/>
          <a:p>
            <a:pPr algn="ctr"/>
            <a:r>
              <a:rPr lang="en-US" sz="4600">
                <a:solidFill>
                  <a:srgbClr val="FFFFFF"/>
                </a:solidFill>
                <a:latin typeface="+mn-lt"/>
              </a:rPr>
              <a:t>Data Cleaning Con.</a:t>
            </a:r>
          </a:p>
        </p:txBody>
      </p:sp>
      <p:sp>
        <p:nvSpPr>
          <p:cNvPr id="3" name="Content Placeholder 2">
            <a:extLst>
              <a:ext uri="{FF2B5EF4-FFF2-40B4-BE49-F238E27FC236}">
                <a16:creationId xmlns:a16="http://schemas.microsoft.com/office/drawing/2014/main" id="{029B08AF-B266-BE40-A220-3E43FB772FC9}"/>
              </a:ext>
            </a:extLst>
          </p:cNvPr>
          <p:cNvSpPr>
            <a:spLocks noGrp="1"/>
          </p:cNvSpPr>
          <p:nvPr>
            <p:ph idx="1"/>
          </p:nvPr>
        </p:nvSpPr>
        <p:spPr>
          <a:xfrm>
            <a:off x="838200" y="2391568"/>
            <a:ext cx="10515600" cy="3785394"/>
          </a:xfrm>
        </p:spPr>
        <p:txBody>
          <a:bodyPr anchor="ctr">
            <a:normAutofit/>
          </a:bodyPr>
          <a:lstStyle/>
          <a:p>
            <a:r>
              <a:rPr lang="en-US" sz="2400" dirty="0"/>
              <a:t>We then needed to pull in weather data for the time period in our dataset in order to see if weather had an affect on turn out times. </a:t>
            </a:r>
          </a:p>
          <a:p>
            <a:r>
              <a:rPr lang="en-US" sz="2400" dirty="0"/>
              <a:t>We merged the </a:t>
            </a:r>
            <a:r>
              <a:rPr lang="en-US" sz="2400" dirty="0" err="1"/>
              <a:t>TurnOutTime</a:t>
            </a:r>
            <a:r>
              <a:rPr lang="en-US" sz="2400" dirty="0"/>
              <a:t> </a:t>
            </a:r>
            <a:r>
              <a:rPr lang="en-US" sz="2400" dirty="0" err="1"/>
              <a:t>dataframe</a:t>
            </a:r>
            <a:r>
              <a:rPr lang="en-US" sz="2400" dirty="0"/>
              <a:t> and the </a:t>
            </a:r>
            <a:r>
              <a:rPr lang="en-US" sz="2400" dirty="0" err="1"/>
              <a:t>TravelTime</a:t>
            </a:r>
            <a:r>
              <a:rPr lang="en-US" sz="2400" dirty="0"/>
              <a:t> </a:t>
            </a:r>
            <a:r>
              <a:rPr lang="en-US" sz="2400" dirty="0" err="1"/>
              <a:t>dataframe</a:t>
            </a:r>
            <a:r>
              <a:rPr lang="en-US" sz="2400" dirty="0"/>
              <a:t> with our weather data frame and cast the dates into datetime format.</a:t>
            </a:r>
          </a:p>
          <a:p>
            <a:r>
              <a:rPr lang="en-US" sz="2400" dirty="0"/>
              <a:t>We then needed to categorize a few things in order to perform machine learning. To do this we created two dictionaries. One to categorize the time of day based on the hour of the call into "Day", "Night", or "Evening". We categorized incident codes by type of incident as well. </a:t>
            </a:r>
          </a:p>
        </p:txBody>
      </p:sp>
    </p:spTree>
    <p:extLst>
      <p:ext uri="{BB962C8B-B14F-4D97-AF65-F5344CB8AC3E}">
        <p14:creationId xmlns:p14="http://schemas.microsoft.com/office/powerpoint/2010/main" val="2108899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700</Words>
  <Application>Microsoft Office PowerPoint</Application>
  <PresentationFormat>Widescreen</PresentationFormat>
  <Paragraphs>34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Turnout Time Machine Learning </vt:lpstr>
      <vt:lpstr>What Are We Predicting? </vt:lpstr>
      <vt:lpstr>Tableau Visualizations </vt:lpstr>
      <vt:lpstr>Tableau Visualizations </vt:lpstr>
      <vt:lpstr>Microsoft Visio-Schematic</vt:lpstr>
      <vt:lpstr>First Arrival Turnout Time</vt:lpstr>
      <vt:lpstr>Where did we get the data? </vt:lpstr>
      <vt:lpstr>Data Cleaning </vt:lpstr>
      <vt:lpstr>Data Cleaning Con.</vt:lpstr>
      <vt:lpstr>Machine Learning</vt:lpstr>
      <vt:lpstr>Machine Learning Con.</vt:lpstr>
      <vt:lpstr>Machine Learning Con.</vt:lpstr>
      <vt:lpstr>Conclusion On Machine Learning</vt:lpstr>
      <vt:lpstr>PowerPoint Presentation</vt:lpstr>
      <vt:lpstr>Tableau Visualizations</vt:lpstr>
      <vt:lpstr>That’s All Folks!!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Turnout Time Machine Learning </dc:title>
  <dc:creator>Patrick Bourke</dc:creator>
  <cp:lastModifiedBy>Rosenquist, Sarah [US]</cp:lastModifiedBy>
  <cp:revision>2</cp:revision>
  <dcterms:created xsi:type="dcterms:W3CDTF">2020-05-23T18:27:52Z</dcterms:created>
  <dcterms:modified xsi:type="dcterms:W3CDTF">2020-05-23T18:32:02Z</dcterms:modified>
</cp:coreProperties>
</file>