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04" r:id="rId2"/>
    <p:sldId id="256" r:id="rId3"/>
    <p:sldId id="259" r:id="rId4"/>
    <p:sldId id="260" r:id="rId5"/>
    <p:sldId id="261" r:id="rId6"/>
    <p:sldId id="266" r:id="rId7"/>
    <p:sldId id="269" r:id="rId8"/>
    <p:sldId id="270" r:id="rId9"/>
    <p:sldId id="271" r:id="rId10"/>
    <p:sldId id="272" r:id="rId11"/>
    <p:sldId id="274" r:id="rId12"/>
    <p:sldId id="275" r:id="rId13"/>
    <p:sldId id="277" r:id="rId14"/>
    <p:sldId id="278" r:id="rId15"/>
    <p:sldId id="281" r:id="rId16"/>
    <p:sldId id="283" r:id="rId17"/>
    <p:sldId id="285" r:id="rId18"/>
    <p:sldId id="288" r:id="rId19"/>
    <p:sldId id="286" r:id="rId20"/>
    <p:sldId id="290" r:id="rId21"/>
    <p:sldId id="291" r:id="rId22"/>
    <p:sldId id="293" r:id="rId23"/>
    <p:sldId id="296" r:id="rId24"/>
    <p:sldId id="297" r:id="rId25"/>
    <p:sldId id="299" r:id="rId26"/>
    <p:sldId id="298" r:id="rId27"/>
    <p:sldId id="300"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52BB737-B453-4A0F-A199-ABC63E120B8C}" type="datetimeFigureOut">
              <a:rPr lang="ru-RU" smtClean="0"/>
              <a:t>25.12.2021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214965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52BB737-B453-4A0F-A199-ABC63E120B8C}" type="datetimeFigureOut">
              <a:rPr lang="ru-RU" smtClean="0"/>
              <a:t>25.12.2021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265237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52BB737-B453-4A0F-A199-ABC63E120B8C}" type="datetimeFigureOut">
              <a:rPr lang="ru-RU" smtClean="0"/>
              <a:t>25.12.2021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268095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52BB737-B453-4A0F-A199-ABC63E120B8C}" type="datetimeFigureOut">
              <a:rPr lang="ru-RU" smtClean="0"/>
              <a:t>25.12.2021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14047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52BB737-B453-4A0F-A199-ABC63E120B8C}" type="datetimeFigureOut">
              <a:rPr lang="ru-RU" smtClean="0"/>
              <a:t>25.12.2021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227240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52BB737-B453-4A0F-A199-ABC63E120B8C}" type="datetimeFigureOut">
              <a:rPr lang="ru-RU" smtClean="0"/>
              <a:t>25.12.2021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38871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52BB737-B453-4A0F-A199-ABC63E120B8C}" type="datetimeFigureOut">
              <a:rPr lang="ru-RU" smtClean="0"/>
              <a:t>25.12.2021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326914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52BB737-B453-4A0F-A199-ABC63E120B8C}" type="datetimeFigureOut">
              <a:rPr lang="ru-RU" smtClean="0"/>
              <a:t>25.12.2021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337044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BB737-B453-4A0F-A199-ABC63E120B8C}" type="datetimeFigureOut">
              <a:rPr lang="ru-RU" smtClean="0"/>
              <a:t>25.12.2021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121236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52BB737-B453-4A0F-A199-ABC63E120B8C}" type="datetimeFigureOut">
              <a:rPr lang="ru-RU" smtClean="0"/>
              <a:t>25.12.2021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10298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52BB737-B453-4A0F-A199-ABC63E120B8C}" type="datetimeFigureOut">
              <a:rPr lang="ru-RU" smtClean="0"/>
              <a:t>25.12.2021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15702C-B19D-495C-8D14-6EDACF053D7D}" type="slidenum">
              <a:rPr lang="ru-RU" smtClean="0"/>
              <a:t>‹#›</a:t>
            </a:fld>
            <a:endParaRPr lang="ru-RU"/>
          </a:p>
        </p:txBody>
      </p:sp>
    </p:spTree>
    <p:extLst>
      <p:ext uri="{BB962C8B-B14F-4D97-AF65-F5344CB8AC3E}">
        <p14:creationId xmlns:p14="http://schemas.microsoft.com/office/powerpoint/2010/main" val="250205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BB737-B453-4A0F-A199-ABC63E120B8C}" type="datetimeFigureOut">
              <a:rPr lang="ru-RU" smtClean="0"/>
              <a:t>25.12.2021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5702C-B19D-495C-8D14-6EDACF053D7D}" type="slidenum">
              <a:rPr lang="ru-RU" smtClean="0"/>
              <a:t>‹#›</a:t>
            </a:fld>
            <a:endParaRPr lang="ru-RU"/>
          </a:p>
        </p:txBody>
      </p:sp>
    </p:spTree>
    <p:extLst>
      <p:ext uri="{BB962C8B-B14F-4D97-AF65-F5344CB8AC3E}">
        <p14:creationId xmlns:p14="http://schemas.microsoft.com/office/powerpoint/2010/main" val="151797542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iGeKgORa5M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4855"/>
            <a:ext cx="10515600" cy="1566250"/>
          </a:xfrm>
        </p:spPr>
        <p:txBody>
          <a:bodyPr>
            <a:normAutofit/>
          </a:bodyPr>
          <a:lstStyle/>
          <a:p>
            <a:pPr algn="ctr"/>
            <a:r>
              <a:rPr lang="ru-RU" b="1" dirty="0"/>
              <a:t>Задание 4. Вариативная самостоятельная работа</a:t>
            </a:r>
            <a:r>
              <a:rPr lang="ru-RU" b="1" dirty="0" smtClean="0"/>
              <a:t>.</a:t>
            </a:r>
            <a:endParaRPr lang="ru-RU" dirty="0"/>
          </a:p>
        </p:txBody>
      </p:sp>
      <p:sp>
        <p:nvSpPr>
          <p:cNvPr id="3" name="Объект 2"/>
          <p:cNvSpPr>
            <a:spLocks noGrp="1"/>
          </p:cNvSpPr>
          <p:nvPr>
            <p:ph idx="1"/>
          </p:nvPr>
        </p:nvSpPr>
        <p:spPr>
          <a:xfrm>
            <a:off x="838200" y="2453489"/>
            <a:ext cx="10515600" cy="3014804"/>
          </a:xfrm>
        </p:spPr>
        <p:txBody>
          <a:bodyPr>
            <a:normAutofit/>
          </a:bodyPr>
          <a:lstStyle/>
          <a:p>
            <a:r>
              <a:rPr lang="ru-RU" sz="3600" b="1" dirty="0"/>
              <a:t>ВСР </a:t>
            </a:r>
            <a:r>
              <a:rPr lang="ru-RU" sz="3600" b="1" dirty="0" smtClean="0"/>
              <a:t>4. </a:t>
            </a:r>
            <a:r>
              <a:rPr lang="ru-RU" sz="3600" dirty="0" smtClean="0"/>
              <a:t>Анализ </a:t>
            </a:r>
            <a:r>
              <a:rPr lang="ru-RU" sz="3600" dirty="0"/>
              <a:t>одной методологии разработки программных ИТ-продуктов для корпоративного обучения и создание презентации с её кратким описанием</a:t>
            </a:r>
            <a:r>
              <a:rPr lang="ru-RU" sz="3600" dirty="0" smtClean="0"/>
              <a:t>.</a:t>
            </a:r>
            <a:endParaRPr lang="ru-RU" dirty="0"/>
          </a:p>
        </p:txBody>
      </p:sp>
      <p:sp>
        <p:nvSpPr>
          <p:cNvPr id="4" name="Подзаголовок 2"/>
          <p:cNvSpPr txBox="1">
            <a:spLocks/>
          </p:cNvSpPr>
          <p:nvPr/>
        </p:nvSpPr>
        <p:spPr>
          <a:xfrm>
            <a:off x="6563762" y="5748950"/>
            <a:ext cx="5628238" cy="1109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b="1" dirty="0" smtClean="0"/>
              <a:t>Выполнила: Хачатрян Кристине </a:t>
            </a:r>
          </a:p>
          <a:p>
            <a:pPr marL="0" indent="0">
              <a:buNone/>
            </a:pPr>
            <a:r>
              <a:rPr lang="ru-RU" b="1" dirty="0" smtClean="0"/>
              <a:t>Артуровна, КЭО 2 курс</a:t>
            </a:r>
            <a:endParaRPr lang="ru-RU" dirty="0" smtClean="0"/>
          </a:p>
          <a:p>
            <a:endParaRPr lang="ru-RU" dirty="0"/>
          </a:p>
        </p:txBody>
      </p:sp>
    </p:spTree>
    <p:extLst>
      <p:ext uri="{BB962C8B-B14F-4D97-AF65-F5344CB8AC3E}">
        <p14:creationId xmlns:p14="http://schemas.microsoft.com/office/powerpoint/2010/main" val="80007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3964"/>
            <a:ext cx="10515600" cy="1325563"/>
          </a:xfrm>
        </p:spPr>
        <p:txBody>
          <a:bodyPr>
            <a:normAutofit/>
          </a:bodyPr>
          <a:lstStyle/>
          <a:p>
            <a:pPr algn="ctr"/>
            <a:r>
              <a:rPr lang="ru-RU" b="1" dirty="0" smtClean="0"/>
              <a:t>2. Процесс подготовки к обучению на платформе Zoom.</a:t>
            </a:r>
            <a:endParaRPr lang="ru-RU" b="1" dirty="0"/>
          </a:p>
        </p:txBody>
      </p:sp>
      <p:sp>
        <p:nvSpPr>
          <p:cNvPr id="3" name="Объект 2"/>
          <p:cNvSpPr>
            <a:spLocks noGrp="1"/>
          </p:cNvSpPr>
          <p:nvPr>
            <p:ph idx="1"/>
          </p:nvPr>
        </p:nvSpPr>
        <p:spPr>
          <a:xfrm>
            <a:off x="703385" y="1449527"/>
            <a:ext cx="10842171" cy="5031660"/>
          </a:xfrm>
        </p:spPr>
        <p:txBody>
          <a:bodyPr>
            <a:noAutofit/>
          </a:bodyPr>
          <a:lstStyle/>
          <a:p>
            <a:r>
              <a:rPr lang="ru-RU" sz="1800" dirty="0" smtClean="0"/>
              <a:t>Подготовьте своё рабочее место. Очистите стол от ненужных вещей, которые вам мешают. Проветрите помещение, т.к. свежий воздух позволяет лучше сконцентрироваться.</a:t>
            </a:r>
          </a:p>
          <a:p>
            <a:r>
              <a:rPr lang="ru-RU" sz="1800" dirty="0" smtClean="0"/>
              <a:t>Включите ваше устройство и запустите Zoom. В обязательном порядке проверьте наушники и микрофон.</a:t>
            </a:r>
          </a:p>
          <a:p>
            <a:r>
              <a:rPr lang="ru-RU" sz="1800" dirty="0" smtClean="0"/>
              <a:t>Уберите с рабочего стола все личные файлы и документы, если не хотите, чтобы их видели другие люди.</a:t>
            </a:r>
          </a:p>
          <a:p>
            <a:r>
              <a:rPr lang="ru-RU" sz="1800" dirty="0" smtClean="0"/>
              <a:t>Запись лекции производится в корневую папку «Zoom», которая находится в «документах». Проверьте свободное место на диске. Если оно вдруг закончится во время конференции, то программа выдаст ошибку.</a:t>
            </a:r>
          </a:p>
          <a:p>
            <a:r>
              <a:rPr lang="ru-RU" sz="1800" dirty="0" smtClean="0"/>
              <a:t>Проверьте скорость вашего интернета. Желательно проводить конференции дома с проводным интернетом.</a:t>
            </a:r>
          </a:p>
          <a:p>
            <a:r>
              <a:rPr lang="ru-RU" sz="1800" dirty="0" smtClean="0">
                <a:solidFill>
                  <a:srgbClr val="FF0000"/>
                </a:solidFill>
              </a:rPr>
              <a:t>Важно! Для стабильной работы конференции скорость интернета должна быть не ниже 1,5-3 Мбит/с</a:t>
            </a:r>
            <a:r>
              <a:rPr lang="ru-RU" sz="1800" dirty="0" smtClean="0"/>
              <a:t>.</a:t>
            </a:r>
          </a:p>
          <a:p>
            <a:r>
              <a:rPr lang="ru-RU" sz="1800" dirty="0" smtClean="0"/>
              <a:t>Если вы используете веб камеру, то позаботьтесь о своём внешнем виде.</a:t>
            </a:r>
          </a:p>
          <a:p>
            <a:r>
              <a:rPr lang="ru-RU" sz="1800" dirty="0" smtClean="0"/>
              <a:t>Очистите фон, который снимает веб камера от лишнего мусора. Зрители не должны отвлекаться на них.</a:t>
            </a:r>
          </a:p>
          <a:p>
            <a:r>
              <a:rPr lang="ru-RU" sz="1800" dirty="0" smtClean="0"/>
              <a:t>Позаботьтесь о тишине на время проведения конференции. Это могут быть кричащие дети или бегающие домашние животные.</a:t>
            </a:r>
            <a:endParaRPr lang="ru-RU" sz="1800" dirty="0"/>
          </a:p>
        </p:txBody>
      </p:sp>
    </p:spTree>
    <p:extLst>
      <p:ext uri="{BB962C8B-B14F-4D97-AF65-F5344CB8AC3E}">
        <p14:creationId xmlns:p14="http://schemas.microsoft.com/office/powerpoint/2010/main" val="23092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1495"/>
            <a:ext cx="10515600" cy="1325563"/>
          </a:xfrm>
        </p:spPr>
        <p:txBody>
          <a:bodyPr/>
          <a:lstStyle/>
          <a:p>
            <a:pPr algn="ctr"/>
            <a:r>
              <a:rPr lang="ru-RU" b="1" dirty="0" smtClean="0"/>
              <a:t>3. Рекомендации для преподавателей.</a:t>
            </a:r>
            <a:endParaRPr lang="ru-RU" b="1" dirty="0"/>
          </a:p>
        </p:txBody>
      </p:sp>
      <p:sp>
        <p:nvSpPr>
          <p:cNvPr id="3" name="Объект 2"/>
          <p:cNvSpPr>
            <a:spLocks noGrp="1"/>
          </p:cNvSpPr>
          <p:nvPr>
            <p:ph idx="1"/>
          </p:nvPr>
        </p:nvSpPr>
        <p:spPr>
          <a:xfrm>
            <a:off x="838200" y="1467058"/>
            <a:ext cx="10515600" cy="5054321"/>
          </a:xfrm>
        </p:spPr>
        <p:txBody>
          <a:bodyPr>
            <a:normAutofit fontScale="70000" lnSpcReduction="20000"/>
          </a:bodyPr>
          <a:lstStyle/>
          <a:p>
            <a:r>
              <a:rPr lang="ru-RU" dirty="0" smtClean="0"/>
              <a:t>Для проведения качественных и эффективных лекций необходимо учесть следующие моменты:</a:t>
            </a:r>
          </a:p>
          <a:p>
            <a:r>
              <a:rPr lang="ru-RU" dirty="0" smtClean="0"/>
              <a:t>Не стоит зачитывать текст с презентации, если ученики могут его прочитать самостоятельно.</a:t>
            </a:r>
          </a:p>
          <a:p>
            <a:r>
              <a:rPr lang="ru-RU" dirty="0" smtClean="0"/>
              <a:t>Постарайтесь использовать как можно больше презентаций и картинок. Это разнообразит ваш урок и заинтересует учеников.</a:t>
            </a:r>
          </a:p>
          <a:p>
            <a:r>
              <a:rPr lang="ru-RU" dirty="0" smtClean="0"/>
              <a:t>Весь урок должен быть поделён на последовательные логические блоки, которые нельзя смешивать. При каждом переходе темы важно акцентировать на этом внимание.</a:t>
            </a:r>
          </a:p>
          <a:p>
            <a:r>
              <a:rPr lang="ru-RU" dirty="0" smtClean="0"/>
              <a:t>Вести речь нужно с эмоциями, ибо монотонная речь никому не будет интересна.</a:t>
            </a:r>
          </a:p>
          <a:p>
            <a:r>
              <a:rPr lang="ru-RU" dirty="0" smtClean="0"/>
              <a:t>Не делайте резких движений в кадре. Плохая связь может передавать картинку с задержками и она выйдет «порезанной», что может раздражать некоторых людей.</a:t>
            </a:r>
          </a:p>
          <a:p>
            <a:r>
              <a:rPr lang="ru-RU" dirty="0" smtClean="0"/>
              <a:t>Если нужно найти материал во время урока и подготовиться к теме, то можно дать на рассмотрение презентацию с анимацией. Пока презентация идёт, вы можете без проблем найти нужный материал.</a:t>
            </a:r>
          </a:p>
          <a:p>
            <a:r>
              <a:rPr lang="ru-RU" dirty="0" smtClean="0"/>
              <a:t>Хвалите учеников за правильные ответы, это будет их мотивировать и они будут чаще отвечать.</a:t>
            </a:r>
          </a:p>
          <a:p>
            <a:pPr marL="0" indent="0">
              <a:buNone/>
            </a:pPr>
            <a:endParaRPr lang="ru-RU" dirty="0" smtClean="0"/>
          </a:p>
          <a:p>
            <a:pPr marL="0" indent="0">
              <a:buNone/>
            </a:pPr>
            <a:r>
              <a:rPr lang="ru-RU" dirty="0" smtClean="0"/>
              <a:t>   Ссылка на «</a:t>
            </a:r>
            <a:r>
              <a:rPr lang="en-US" dirty="0"/>
              <a:t>ZOOM </a:t>
            </a:r>
            <a:r>
              <a:rPr lang="ru-RU" dirty="0"/>
              <a:t>инструкция для </a:t>
            </a:r>
            <a:r>
              <a:rPr lang="ru-RU" dirty="0" smtClean="0"/>
              <a:t>учителей»             </a:t>
            </a:r>
            <a:r>
              <a:rPr lang="en-US" dirty="0" smtClean="0">
                <a:hlinkClick r:id="rId2"/>
              </a:rPr>
              <a:t>https://youtu.be/iGeKgORa5MI</a:t>
            </a:r>
            <a:endParaRPr lang="ru-RU" dirty="0" smtClean="0"/>
          </a:p>
          <a:p>
            <a:endParaRPr lang="ru-RU" dirty="0"/>
          </a:p>
        </p:txBody>
      </p:sp>
    </p:spTree>
    <p:extLst>
      <p:ext uri="{BB962C8B-B14F-4D97-AF65-F5344CB8AC3E}">
        <p14:creationId xmlns:p14="http://schemas.microsoft.com/office/powerpoint/2010/main" val="328838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900" b="1" dirty="0" smtClean="0"/>
              <a:t>4. Как скачать, как установить и как начать работать с Zoom.</a:t>
            </a:r>
            <a:endParaRPr lang="ru-RU" dirty="0"/>
          </a:p>
        </p:txBody>
      </p:sp>
      <p:sp>
        <p:nvSpPr>
          <p:cNvPr id="3" name="Объект 2"/>
          <p:cNvSpPr>
            <a:spLocks noGrp="1"/>
          </p:cNvSpPr>
          <p:nvPr>
            <p:ph idx="1"/>
          </p:nvPr>
        </p:nvSpPr>
        <p:spPr>
          <a:xfrm>
            <a:off x="683288" y="2029767"/>
            <a:ext cx="5245239" cy="4310742"/>
          </a:xfrm>
        </p:spPr>
        <p:txBody>
          <a:bodyPr>
            <a:normAutofit fontScale="92500"/>
          </a:bodyPr>
          <a:lstStyle/>
          <a:p>
            <a:pPr marL="0" indent="0">
              <a:buNone/>
            </a:pPr>
            <a:r>
              <a:rPr lang="ru-RU" dirty="0" smtClean="0"/>
              <a:t>   Перед началом работы необходимо скачать и установить программу. Платформа имеет несколько версий. Существует платная и фри-версия Zoom. Вы можете скачать бесплатную версию приложения.</a:t>
            </a:r>
          </a:p>
          <a:p>
            <a:pPr marL="0" indent="0">
              <a:buNone/>
            </a:pPr>
            <a:r>
              <a:rPr lang="ru-RU" dirty="0" smtClean="0"/>
              <a:t>   Далее нужно запустить установочный файл с названием «ZoomInstaller.exe» и дождаться появления этого окна.</a:t>
            </a:r>
            <a:endParaRPr lang="ru-RU" dirty="0"/>
          </a:p>
        </p:txBody>
      </p:sp>
      <p:pic>
        <p:nvPicPr>
          <p:cNvPr id="4" name="Picture 2" descr="ZOOM для учителей и преподавателей"/>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0510" y="2029766"/>
            <a:ext cx="5660387" cy="431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42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900" b="1" dirty="0" smtClean="0"/>
              <a:t>4. Как скачать, как установить и как начать работать с Zoom.</a:t>
            </a:r>
            <a:endParaRPr lang="ru-RU" dirty="0"/>
          </a:p>
        </p:txBody>
      </p:sp>
      <p:sp>
        <p:nvSpPr>
          <p:cNvPr id="3" name="Объект 2"/>
          <p:cNvSpPr>
            <a:spLocks noGrp="1"/>
          </p:cNvSpPr>
          <p:nvPr>
            <p:ph idx="1"/>
          </p:nvPr>
        </p:nvSpPr>
        <p:spPr>
          <a:xfrm>
            <a:off x="351691" y="1899137"/>
            <a:ext cx="5094515" cy="4180116"/>
          </a:xfrm>
        </p:spPr>
        <p:txBody>
          <a:bodyPr>
            <a:normAutofit/>
          </a:bodyPr>
          <a:lstStyle/>
          <a:p>
            <a:pPr marL="0" indent="0">
              <a:buNone/>
            </a:pPr>
            <a:r>
              <a:rPr lang="ru-RU" dirty="0" smtClean="0"/>
              <a:t>   Нажать «Войти в», чтобы войти в свою учётную запись или создать её.</a:t>
            </a:r>
          </a:p>
          <a:p>
            <a:pPr marL="0" indent="0">
              <a:buNone/>
            </a:pPr>
            <a:r>
              <a:rPr lang="ru-RU" dirty="0" smtClean="0"/>
              <a:t>   Выполнить вход можно также при помощи Google или </a:t>
            </a:r>
            <a:r>
              <a:rPr lang="ru-RU" dirty="0" err="1" smtClean="0"/>
              <a:t>Facebook</a:t>
            </a:r>
            <a:r>
              <a:rPr lang="ru-RU" dirty="0" smtClean="0"/>
              <a:t>. Вводить данные в поля нужно после регистрации, которая осуществляется на официальном сайте Zoom</a:t>
            </a:r>
            <a:r>
              <a:rPr lang="ru-RU" dirty="0"/>
              <a:t>.</a:t>
            </a:r>
          </a:p>
        </p:txBody>
      </p:sp>
      <p:pic>
        <p:nvPicPr>
          <p:cNvPr id="4" name="Picture 2" descr="ZOOM для учителей и преподавателей"/>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9752" y="1899137"/>
            <a:ext cx="6258798" cy="418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900" b="1" dirty="0" smtClean="0"/>
              <a:t>4. Как скачать, как установить и как начать работать с Zoom.</a:t>
            </a:r>
            <a:endParaRPr lang="ru-RU" dirty="0"/>
          </a:p>
        </p:txBody>
      </p:sp>
      <p:sp>
        <p:nvSpPr>
          <p:cNvPr id="3" name="Объект 2"/>
          <p:cNvSpPr>
            <a:spLocks noGrp="1"/>
          </p:cNvSpPr>
          <p:nvPr>
            <p:ph idx="1"/>
          </p:nvPr>
        </p:nvSpPr>
        <p:spPr>
          <a:xfrm>
            <a:off x="381837" y="2090059"/>
            <a:ext cx="5466304" cy="3898760"/>
          </a:xfrm>
        </p:spPr>
        <p:txBody>
          <a:bodyPr>
            <a:normAutofit fontScale="92500" lnSpcReduction="20000"/>
          </a:bodyPr>
          <a:lstStyle/>
          <a:p>
            <a:pPr marL="0" indent="0">
              <a:buNone/>
            </a:pPr>
            <a:endParaRPr lang="ru-RU" dirty="0">
              <a:solidFill>
                <a:srgbClr val="00B050"/>
              </a:solidFill>
            </a:endParaRPr>
          </a:p>
          <a:p>
            <a:r>
              <a:rPr lang="ru-RU" dirty="0" smtClean="0">
                <a:solidFill>
                  <a:srgbClr val="00B050"/>
                </a:solidFill>
              </a:rPr>
              <a:t>Обратите внимание! Вход через </a:t>
            </a:r>
            <a:r>
              <a:rPr lang="ru-RU" dirty="0" err="1" smtClean="0">
                <a:solidFill>
                  <a:srgbClr val="00B050"/>
                </a:solidFill>
              </a:rPr>
              <a:t>Facebook</a:t>
            </a:r>
            <a:r>
              <a:rPr lang="ru-RU" dirty="0" smtClean="0">
                <a:solidFill>
                  <a:srgbClr val="00B050"/>
                </a:solidFill>
              </a:rPr>
              <a:t> или Google будет возможен лишь в том случае, если вы зарегистрировались и к вашей учётной записи привязан аккаунт </a:t>
            </a:r>
            <a:r>
              <a:rPr lang="ru-RU" dirty="0" err="1" smtClean="0">
                <a:solidFill>
                  <a:srgbClr val="00B050"/>
                </a:solidFill>
              </a:rPr>
              <a:t>гугл</a:t>
            </a:r>
            <a:r>
              <a:rPr lang="ru-RU" dirty="0" smtClean="0">
                <a:solidFill>
                  <a:srgbClr val="00B050"/>
                </a:solidFill>
              </a:rPr>
              <a:t> или </a:t>
            </a:r>
            <a:r>
              <a:rPr lang="ru-RU" dirty="0" err="1" smtClean="0">
                <a:solidFill>
                  <a:srgbClr val="00B050"/>
                </a:solidFill>
              </a:rPr>
              <a:t>фейсбук</a:t>
            </a:r>
            <a:r>
              <a:rPr lang="ru-RU" dirty="0" smtClean="0">
                <a:solidFill>
                  <a:srgbClr val="00B050"/>
                </a:solidFill>
              </a:rPr>
              <a:t>.</a:t>
            </a:r>
          </a:p>
          <a:p>
            <a:pPr marL="0" indent="0">
              <a:buNone/>
            </a:pPr>
            <a:endParaRPr lang="ru-RU" dirty="0" smtClean="0">
              <a:solidFill>
                <a:srgbClr val="00B050"/>
              </a:solidFill>
            </a:endParaRPr>
          </a:p>
          <a:p>
            <a:pPr marL="0" indent="0">
              <a:buNone/>
            </a:pPr>
            <a:r>
              <a:rPr lang="ru-RU" dirty="0" smtClean="0"/>
              <a:t>   После входа перед вами откроется главное меню программы. На данном этапе установка считается завершённой.</a:t>
            </a:r>
            <a:endParaRPr lang="ru-RU" dirty="0"/>
          </a:p>
        </p:txBody>
      </p:sp>
      <p:pic>
        <p:nvPicPr>
          <p:cNvPr id="4" name="Picture 2" descr="ZOOM для учителей и преподавателе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141" y="2090058"/>
            <a:ext cx="6039059" cy="389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73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marL="0" indent="0" algn="ctr"/>
            <a:r>
              <a:rPr lang="ru-RU" b="1" dirty="0" smtClean="0"/>
              <a:t>5. Инструкции по использованию.</a:t>
            </a:r>
            <a:endParaRPr lang="ru-RU" b="1" dirty="0"/>
          </a:p>
        </p:txBody>
      </p:sp>
      <p:sp>
        <p:nvSpPr>
          <p:cNvPr id="3" name="Объект 2"/>
          <p:cNvSpPr>
            <a:spLocks noGrp="1"/>
          </p:cNvSpPr>
          <p:nvPr>
            <p:ph idx="1"/>
          </p:nvPr>
        </p:nvSpPr>
        <p:spPr/>
        <p:txBody>
          <a:bodyPr/>
          <a:lstStyle/>
          <a:p>
            <a:pPr marL="0" indent="0">
              <a:buNone/>
            </a:pPr>
            <a:r>
              <a:rPr lang="ru-RU" dirty="0" smtClean="0"/>
              <a:t>   Программа имеет обширный функционал и настройки, которые могут быть полезными при работе. Именно поэтому необходимо детально ознакомиться с каждой настройкой и функцией.</a:t>
            </a:r>
            <a:endParaRPr lang="ru-RU" dirty="0"/>
          </a:p>
        </p:txBody>
      </p:sp>
      <p:sp>
        <p:nvSpPr>
          <p:cNvPr id="5" name="Заголовок 1"/>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5.1. Чат.</a:t>
            </a:r>
            <a:endParaRPr lang="ru-RU" b="1" dirty="0"/>
          </a:p>
        </p:txBody>
      </p:sp>
      <p:sp>
        <p:nvSpPr>
          <p:cNvPr id="6" name="Прямоугольник 5"/>
          <p:cNvSpPr/>
          <p:nvPr/>
        </p:nvSpPr>
        <p:spPr>
          <a:xfrm>
            <a:off x="736878" y="4664075"/>
            <a:ext cx="10616921" cy="1569660"/>
          </a:xfrm>
          <a:prstGeom prst="rect">
            <a:avLst/>
          </a:prstGeom>
        </p:spPr>
        <p:txBody>
          <a:bodyPr wrap="square">
            <a:spAutoFit/>
          </a:bodyPr>
          <a:lstStyle/>
          <a:p>
            <a:r>
              <a:rPr lang="ru-RU" sz="2400" dirty="0" smtClean="0"/>
              <a:t>   На главном экране вверху можно увидеть иконку чата, нажав на которую откроется меню сообщений. Здесь можно общаться с другими контактами без надобности проведения онлайн конференции. Помимо общения можно также просматривать все полученные файлы и редактировать контакты.</a:t>
            </a:r>
            <a:endParaRPr lang="ru-RU" sz="2400" dirty="0"/>
          </a:p>
        </p:txBody>
      </p:sp>
    </p:spTree>
    <p:extLst>
      <p:ext uri="{BB962C8B-B14F-4D97-AF65-F5344CB8AC3E}">
        <p14:creationId xmlns:p14="http://schemas.microsoft.com/office/powerpoint/2010/main" val="3539723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marL="0" indent="0" algn="ctr"/>
            <a:r>
              <a:rPr lang="ru-RU" b="1" dirty="0" smtClean="0"/>
              <a:t>5.2. </a:t>
            </a:r>
            <a:r>
              <a:rPr lang="ru-RU" b="1" dirty="0" err="1" smtClean="0"/>
              <a:t>Конференци.и</a:t>
            </a:r>
            <a:endParaRPr lang="ru-RU" b="1" dirty="0"/>
          </a:p>
        </p:txBody>
      </p:sp>
      <p:sp>
        <p:nvSpPr>
          <p:cNvPr id="3" name="Объект 2"/>
          <p:cNvSpPr>
            <a:spLocks noGrp="1"/>
          </p:cNvSpPr>
          <p:nvPr>
            <p:ph idx="1"/>
          </p:nvPr>
        </p:nvSpPr>
        <p:spPr>
          <a:xfrm>
            <a:off x="767861" y="1215851"/>
            <a:ext cx="10515600" cy="3122262"/>
          </a:xfrm>
        </p:spPr>
        <p:txBody>
          <a:bodyPr>
            <a:normAutofit/>
          </a:bodyPr>
          <a:lstStyle/>
          <a:p>
            <a:pPr marL="0" indent="0">
              <a:buNone/>
            </a:pPr>
            <a:r>
              <a:rPr lang="ru-RU" dirty="0" smtClean="0"/>
              <a:t>   В данном разделе отображается идентификатор конференции, который другие участники могут использовать для подключения к вашей комнате.</a:t>
            </a:r>
          </a:p>
          <a:p>
            <a:pPr marL="0" indent="0">
              <a:buNone/>
            </a:pPr>
            <a:r>
              <a:rPr lang="ru-RU" dirty="0" smtClean="0"/>
              <a:t>   Для комнаты можно установить код доступа, тем самым ограничив вход. Нажав на «Показать приглашение на конференции», появится текст, который можно скопировать и разослать в виде приглашения.</a:t>
            </a:r>
            <a:endParaRPr lang="ru-RU" dirty="0"/>
          </a:p>
        </p:txBody>
      </p:sp>
      <p:sp>
        <p:nvSpPr>
          <p:cNvPr id="4" name="Заголовок 1"/>
          <p:cNvSpPr txBox="1">
            <a:spLocks/>
          </p:cNvSpPr>
          <p:nvPr/>
        </p:nvSpPr>
        <p:spPr>
          <a:xfrm>
            <a:off x="386025" y="40804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5.3. Контакты.</a:t>
            </a:r>
            <a:endParaRPr lang="ru-RU" b="1" dirty="0"/>
          </a:p>
        </p:txBody>
      </p:sp>
      <p:sp>
        <p:nvSpPr>
          <p:cNvPr id="5" name="Объект 2"/>
          <p:cNvSpPr txBox="1">
            <a:spLocks/>
          </p:cNvSpPr>
          <p:nvPr/>
        </p:nvSpPr>
        <p:spPr>
          <a:xfrm>
            <a:off x="838200" y="5285434"/>
            <a:ext cx="10515600" cy="10924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a:t> </a:t>
            </a:r>
            <a:r>
              <a:rPr lang="ru-RU" dirty="0" smtClean="0"/>
              <a:t>  В данном разделе будут собраны все ваши контакты, а также каналы. Здесь же можно выбрать нужный контакт, а затем отправить ему сообщение или приглашение на конференцию.</a:t>
            </a:r>
            <a:endParaRPr lang="ru-RU" dirty="0"/>
          </a:p>
        </p:txBody>
      </p:sp>
    </p:spTree>
    <p:extLst>
      <p:ext uri="{BB962C8B-B14F-4D97-AF65-F5344CB8AC3E}">
        <p14:creationId xmlns:p14="http://schemas.microsoft.com/office/powerpoint/2010/main" val="400362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0580"/>
            <a:ext cx="10515600" cy="1204983"/>
          </a:xfrm>
        </p:spPr>
        <p:txBody>
          <a:bodyPr>
            <a:normAutofit/>
          </a:bodyPr>
          <a:lstStyle/>
          <a:p>
            <a:pPr marL="0" indent="0" algn="ctr"/>
            <a:r>
              <a:rPr lang="ru-RU" b="1" dirty="0" smtClean="0"/>
              <a:t>5.4. Настройки.</a:t>
            </a:r>
            <a:endParaRPr lang="ru-RU" b="1" dirty="0"/>
          </a:p>
        </p:txBody>
      </p:sp>
      <p:sp>
        <p:nvSpPr>
          <p:cNvPr id="3" name="Объект 2"/>
          <p:cNvSpPr>
            <a:spLocks noGrp="1"/>
          </p:cNvSpPr>
          <p:nvPr>
            <p:ph idx="1"/>
          </p:nvPr>
        </p:nvSpPr>
        <p:spPr>
          <a:xfrm>
            <a:off x="838200" y="1135464"/>
            <a:ext cx="10515600" cy="5416061"/>
          </a:xfrm>
        </p:spPr>
        <p:txBody>
          <a:bodyPr>
            <a:normAutofit fontScale="77500" lnSpcReduction="20000"/>
          </a:bodyPr>
          <a:lstStyle/>
          <a:p>
            <a:pPr algn="ctr"/>
            <a:r>
              <a:rPr lang="ru-RU" b="1" dirty="0" smtClean="0"/>
              <a:t>Настройки</a:t>
            </a:r>
          </a:p>
          <a:p>
            <a:pPr marL="0" indent="0">
              <a:buNone/>
            </a:pPr>
            <a:r>
              <a:rPr lang="ru-RU" dirty="0" smtClean="0"/>
              <a:t>   Меню настроек весьма обширно. Именно поэтому каждый раздел стоит детально разобрать.</a:t>
            </a:r>
          </a:p>
          <a:p>
            <a:pPr algn="ctr"/>
            <a:r>
              <a:rPr lang="ru-RU" b="1" dirty="0" smtClean="0"/>
              <a:t>Общие</a:t>
            </a:r>
          </a:p>
          <a:p>
            <a:pPr marL="0" indent="0">
              <a:buNone/>
            </a:pPr>
            <a:r>
              <a:rPr lang="ru-RU" dirty="0"/>
              <a:t> </a:t>
            </a:r>
            <a:r>
              <a:rPr lang="ru-RU" dirty="0" smtClean="0"/>
              <a:t>  Здесь собраны основные настройки, которые упростят работу с программой. К примеру, здесь вы можете выставить функцию двух мониторов, а также включить автоматический запуск Zoom при старте </a:t>
            </a:r>
            <a:r>
              <a:rPr lang="ru-RU" dirty="0" err="1" smtClean="0"/>
              <a:t>Windows</a:t>
            </a:r>
            <a:r>
              <a:rPr lang="ru-RU" dirty="0" smtClean="0"/>
              <a:t>.</a:t>
            </a:r>
          </a:p>
          <a:p>
            <a:pPr marL="0" indent="0">
              <a:buNone/>
            </a:pPr>
            <a:endParaRPr lang="ru-RU" dirty="0" smtClean="0"/>
          </a:p>
          <a:p>
            <a:pPr algn="ctr"/>
            <a:r>
              <a:rPr lang="ru-RU" b="1" dirty="0" smtClean="0"/>
              <a:t>Видеоизображение</a:t>
            </a:r>
          </a:p>
          <a:p>
            <a:pPr marL="0" indent="0">
              <a:buNone/>
            </a:pPr>
            <a:r>
              <a:rPr lang="ru-RU" dirty="0" smtClean="0"/>
              <a:t>   Здесь вы сможете посмотреть изображение с </a:t>
            </a:r>
            <a:r>
              <a:rPr lang="ru-RU" dirty="0" err="1" smtClean="0"/>
              <a:t>вебкамеры</a:t>
            </a:r>
            <a:r>
              <a:rPr lang="ru-RU" dirty="0" smtClean="0"/>
              <a:t> в режиме реального времени, а также произвести некоторые настройки с видеоизображением. К примеру, можно включить функцию улучшения внешнего вида или уменьшить шумы на картинке.</a:t>
            </a:r>
          </a:p>
          <a:p>
            <a:pPr marL="0" indent="0">
              <a:buNone/>
            </a:pPr>
            <a:endParaRPr lang="ru-RU" dirty="0" smtClean="0"/>
          </a:p>
          <a:p>
            <a:pPr algn="ctr"/>
            <a:r>
              <a:rPr lang="ru-RU" b="1" dirty="0" smtClean="0"/>
              <a:t>Звук</a:t>
            </a:r>
          </a:p>
          <a:p>
            <a:pPr marL="0" indent="0">
              <a:buNone/>
            </a:pPr>
            <a:r>
              <a:rPr lang="ru-RU" dirty="0" smtClean="0"/>
              <a:t>   В разделе «Звук» можно редактировать настройки микрофона и динамиков. Здесь также можно включить функцию шумоподавления и звук станет чище.</a:t>
            </a:r>
            <a:endParaRPr lang="ru-RU" dirty="0"/>
          </a:p>
        </p:txBody>
      </p:sp>
    </p:spTree>
    <p:extLst>
      <p:ext uri="{BB962C8B-B14F-4D97-AF65-F5344CB8AC3E}">
        <p14:creationId xmlns:p14="http://schemas.microsoft.com/office/powerpoint/2010/main" val="1860773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3819"/>
            <a:ext cx="10515600" cy="1325563"/>
          </a:xfrm>
        </p:spPr>
        <p:txBody>
          <a:bodyPr>
            <a:normAutofit/>
          </a:bodyPr>
          <a:lstStyle/>
          <a:p>
            <a:pPr marL="0" indent="0" algn="ctr"/>
            <a:r>
              <a:rPr lang="ru-RU" b="1" dirty="0" smtClean="0"/>
              <a:t>5.4. Настройки.</a:t>
            </a:r>
            <a:endParaRPr lang="ru-RU" b="1" dirty="0"/>
          </a:p>
        </p:txBody>
      </p:sp>
      <p:sp>
        <p:nvSpPr>
          <p:cNvPr id="3" name="Объект 2"/>
          <p:cNvSpPr>
            <a:spLocks noGrp="1"/>
          </p:cNvSpPr>
          <p:nvPr>
            <p:ph idx="1"/>
          </p:nvPr>
        </p:nvSpPr>
        <p:spPr>
          <a:xfrm>
            <a:off x="838200" y="1165608"/>
            <a:ext cx="10515600" cy="5516545"/>
          </a:xfrm>
        </p:spPr>
        <p:txBody>
          <a:bodyPr>
            <a:normAutofit fontScale="85000" lnSpcReduction="20000"/>
          </a:bodyPr>
          <a:lstStyle/>
          <a:p>
            <a:pPr algn="ctr"/>
            <a:r>
              <a:rPr lang="ru-RU" b="1" dirty="0" smtClean="0"/>
              <a:t>Чат</a:t>
            </a:r>
          </a:p>
          <a:p>
            <a:pPr marL="0" indent="0">
              <a:buNone/>
            </a:pPr>
            <a:r>
              <a:rPr lang="ru-RU" dirty="0" smtClean="0"/>
              <a:t>   Тут вы сможете настроить чат полностью под себя. Изменить звук уведомления, отключить оповещения во время конференции или поставить режим «Не беспокоить».</a:t>
            </a:r>
          </a:p>
          <a:p>
            <a:pPr marL="0" indent="0">
              <a:buNone/>
            </a:pPr>
            <a:endParaRPr lang="ru-RU" dirty="0" smtClean="0"/>
          </a:p>
          <a:p>
            <a:pPr algn="ctr"/>
            <a:r>
              <a:rPr lang="ru-RU" b="1" dirty="0" smtClean="0"/>
              <a:t>Фон и фильтры</a:t>
            </a:r>
          </a:p>
          <a:p>
            <a:pPr marL="0" indent="0">
              <a:buNone/>
            </a:pPr>
            <a:r>
              <a:rPr lang="ru-RU" dirty="0" smtClean="0"/>
              <a:t>   Здесь вы сможете </a:t>
            </a:r>
            <a:r>
              <a:rPr lang="ru-RU" dirty="0" err="1" smtClean="0"/>
              <a:t>кастомизировать</a:t>
            </a:r>
            <a:r>
              <a:rPr lang="ru-RU" dirty="0" smtClean="0"/>
              <a:t> ваше рабочее пространство. К примеру, изменить фон главного экрана или поставить задний фон для </a:t>
            </a:r>
            <a:r>
              <a:rPr lang="ru-RU" dirty="0" err="1" smtClean="0"/>
              <a:t>вебкамеры</a:t>
            </a:r>
            <a:r>
              <a:rPr lang="ru-RU" dirty="0" smtClean="0"/>
              <a:t>.</a:t>
            </a:r>
          </a:p>
          <a:p>
            <a:pPr marL="0" indent="0">
              <a:buNone/>
            </a:pPr>
            <a:endParaRPr lang="ru-RU" dirty="0" smtClean="0"/>
          </a:p>
          <a:p>
            <a:pPr algn="ctr"/>
            <a:r>
              <a:rPr lang="ru-RU" b="1" dirty="0" smtClean="0"/>
              <a:t>Профиль</a:t>
            </a:r>
          </a:p>
          <a:p>
            <a:pPr marL="0" indent="0">
              <a:buNone/>
            </a:pPr>
            <a:r>
              <a:rPr lang="ru-RU" dirty="0" smtClean="0"/>
              <a:t>   В профиле вы сможете редактировать данные вашего аккаунта, в том числе и перейти на платную версию программы.</a:t>
            </a:r>
          </a:p>
          <a:p>
            <a:pPr marL="0" indent="0">
              <a:buNone/>
            </a:pPr>
            <a:endParaRPr lang="ru-RU" dirty="0" smtClean="0"/>
          </a:p>
          <a:p>
            <a:pPr algn="ctr"/>
            <a:r>
              <a:rPr lang="ru-RU" b="1" dirty="0" smtClean="0"/>
              <a:t>Статистика</a:t>
            </a:r>
          </a:p>
          <a:p>
            <a:pPr marL="0" indent="0">
              <a:buNone/>
            </a:pPr>
            <a:r>
              <a:rPr lang="ru-RU" dirty="0" smtClean="0"/>
              <a:t>   В данном меню отображается статистика работы программы. В том числе количество используемой памяти и процент загруженности процессора.</a:t>
            </a:r>
            <a:endParaRPr lang="ru-RU" dirty="0"/>
          </a:p>
        </p:txBody>
      </p:sp>
    </p:spTree>
    <p:extLst>
      <p:ext uri="{BB962C8B-B14F-4D97-AF65-F5344CB8AC3E}">
        <p14:creationId xmlns:p14="http://schemas.microsoft.com/office/powerpoint/2010/main" val="426374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ru-RU" b="1" dirty="0" smtClean="0"/>
              <a:t>5.5. Как создать конференцию.</a:t>
            </a:r>
            <a:endParaRPr lang="ru-RU" b="1" dirty="0"/>
          </a:p>
        </p:txBody>
      </p:sp>
      <p:sp>
        <p:nvSpPr>
          <p:cNvPr id="3" name="Объект 2"/>
          <p:cNvSpPr>
            <a:spLocks noGrp="1"/>
          </p:cNvSpPr>
          <p:nvPr>
            <p:ph idx="1"/>
          </p:nvPr>
        </p:nvSpPr>
        <p:spPr>
          <a:xfrm>
            <a:off x="838200" y="1242821"/>
            <a:ext cx="10515600" cy="1791781"/>
          </a:xfrm>
        </p:spPr>
        <p:txBody>
          <a:bodyPr/>
          <a:lstStyle/>
          <a:p>
            <a:pPr marL="0" indent="0">
              <a:buNone/>
            </a:pPr>
            <a:r>
              <a:rPr lang="ru-RU" dirty="0" smtClean="0"/>
              <a:t>   Создать новую конференцию очень просто. Для этого зайдите на главный экран Zoom и нажмите «Новая конференция». После этого у вас создастся новая комната, куда вы можете пригласить других участников.</a:t>
            </a:r>
          </a:p>
          <a:p>
            <a:pPr marL="0" indent="0">
              <a:buNone/>
            </a:pPr>
            <a:endParaRPr lang="ru-RU" dirty="0"/>
          </a:p>
        </p:txBody>
      </p:sp>
      <p:sp>
        <p:nvSpPr>
          <p:cNvPr id="4" name="Заголовок 1"/>
          <p:cNvSpPr txBox="1">
            <a:spLocks/>
          </p:cNvSpPr>
          <p:nvPr/>
        </p:nvSpPr>
        <p:spPr>
          <a:xfrm>
            <a:off x="1527349" y="3034602"/>
            <a:ext cx="95258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5.6. Как запланировать конференцию.</a:t>
            </a:r>
            <a:endParaRPr lang="ru-RU" b="1" dirty="0"/>
          </a:p>
        </p:txBody>
      </p:sp>
      <p:sp>
        <p:nvSpPr>
          <p:cNvPr id="5" name="Объект 2"/>
          <p:cNvSpPr txBox="1">
            <a:spLocks/>
          </p:cNvSpPr>
          <p:nvPr/>
        </p:nvSpPr>
        <p:spPr>
          <a:xfrm>
            <a:off x="838200" y="4149969"/>
            <a:ext cx="10515600" cy="2461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smtClean="0"/>
              <a:t>   Старт конференции можно запланировать на удобное для вас время. Для этого также на главном экране выбираем «Запланировать», а затем заполняем необходимую информацию. Назначаем дату и время старта, длительность, а также код доступа, по которому можно будет подключиться.</a:t>
            </a:r>
            <a:endParaRPr lang="ru-RU" dirty="0"/>
          </a:p>
        </p:txBody>
      </p:sp>
    </p:spTree>
    <p:extLst>
      <p:ext uri="{BB962C8B-B14F-4D97-AF65-F5344CB8AC3E}">
        <p14:creationId xmlns:p14="http://schemas.microsoft.com/office/powerpoint/2010/main" val="74534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zoom-russian.ru/wp-content/uploads/2020/10/zoom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Подзаголовок 2"/>
          <p:cNvSpPr>
            <a:spLocks noGrp="1"/>
          </p:cNvSpPr>
          <p:nvPr>
            <p:ph type="subTitle" idx="1"/>
          </p:nvPr>
        </p:nvSpPr>
        <p:spPr>
          <a:xfrm>
            <a:off x="-1" y="5595042"/>
            <a:ext cx="7360467" cy="1262958"/>
          </a:xfrm>
        </p:spPr>
        <p:txBody>
          <a:bodyPr/>
          <a:lstStyle/>
          <a:p>
            <a:r>
              <a:rPr lang="ru-RU" sz="3600" b="1" dirty="0" smtClean="0"/>
              <a:t>Выполнила: Хачатрян Кристине </a:t>
            </a:r>
          </a:p>
          <a:p>
            <a:r>
              <a:rPr lang="ru-RU" sz="3600" b="1" dirty="0" smtClean="0"/>
              <a:t>Артуровна, КЭО 2 курс</a:t>
            </a:r>
            <a:endParaRPr lang="ru-RU" sz="3600" dirty="0" smtClean="0"/>
          </a:p>
          <a:p>
            <a:endParaRPr lang="ru-RU" dirty="0"/>
          </a:p>
        </p:txBody>
      </p:sp>
    </p:spTree>
    <p:extLst>
      <p:ext uri="{BB962C8B-B14F-4D97-AF65-F5344CB8AC3E}">
        <p14:creationId xmlns:p14="http://schemas.microsoft.com/office/powerpoint/2010/main" val="29940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marL="0" indent="0" algn="ctr"/>
            <a:r>
              <a:rPr lang="ru-RU" b="1" dirty="0" smtClean="0"/>
              <a:t>5.7. Как войти в конференцию.</a:t>
            </a:r>
            <a:endParaRPr lang="ru-RU" b="1" dirty="0"/>
          </a:p>
        </p:txBody>
      </p:sp>
      <p:sp>
        <p:nvSpPr>
          <p:cNvPr id="3" name="Объект 2"/>
          <p:cNvSpPr>
            <a:spLocks noGrp="1"/>
          </p:cNvSpPr>
          <p:nvPr>
            <p:ph idx="1"/>
          </p:nvPr>
        </p:nvSpPr>
        <p:spPr>
          <a:xfrm>
            <a:off x="838200" y="1102144"/>
            <a:ext cx="10515600" cy="1761637"/>
          </a:xfrm>
        </p:spPr>
        <p:txBody>
          <a:bodyPr>
            <a:normAutofit/>
          </a:bodyPr>
          <a:lstStyle/>
          <a:p>
            <a:pPr marL="0" indent="0">
              <a:buNone/>
            </a:pPr>
            <a:r>
              <a:rPr lang="ru-RU" dirty="0" smtClean="0"/>
              <a:t>   Для входа в конференцию необходимо иметь уникальный идентификатор или код доступа, который должен быть указан в приглашении. Войти можно через кнопку «Войти» на главном меню или, перейдя по ссылке в приглашении.</a:t>
            </a:r>
            <a:endParaRPr lang="ru-RU" dirty="0"/>
          </a:p>
        </p:txBody>
      </p:sp>
      <p:sp>
        <p:nvSpPr>
          <p:cNvPr id="4" name="Заголовок 1"/>
          <p:cNvSpPr txBox="1">
            <a:spLocks/>
          </p:cNvSpPr>
          <p:nvPr/>
        </p:nvSpPr>
        <p:spPr>
          <a:xfrm>
            <a:off x="747765" y="30044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5.8. Как включить веб камеру.</a:t>
            </a:r>
            <a:endParaRPr lang="ru-RU" b="1" dirty="0"/>
          </a:p>
        </p:txBody>
      </p:sp>
      <p:sp>
        <p:nvSpPr>
          <p:cNvPr id="5" name="Объект 2"/>
          <p:cNvSpPr txBox="1">
            <a:spLocks/>
          </p:cNvSpPr>
          <p:nvPr/>
        </p:nvSpPr>
        <p:spPr>
          <a:xfrm>
            <a:off x="747765" y="4276605"/>
            <a:ext cx="10515600" cy="1862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smtClean="0"/>
              <a:t>   При подключении к конференции у вас автоматически будет включаться </a:t>
            </a:r>
            <a:r>
              <a:rPr lang="ru-RU" dirty="0" err="1" smtClean="0"/>
              <a:t>вебкамера</a:t>
            </a:r>
            <a:r>
              <a:rPr lang="ru-RU" dirty="0" smtClean="0"/>
              <a:t>, если она подключена к ПК. Её можно выключить, нажав на кнопку «Включить видео». Включение </a:t>
            </a:r>
            <a:r>
              <a:rPr lang="ru-RU" dirty="0" err="1" smtClean="0"/>
              <a:t>вебкамеры</a:t>
            </a:r>
            <a:r>
              <a:rPr lang="ru-RU" dirty="0" smtClean="0"/>
              <a:t> происходит по повторному нажатию.</a:t>
            </a:r>
            <a:endParaRPr lang="ru-RU" dirty="0"/>
          </a:p>
        </p:txBody>
      </p:sp>
    </p:spTree>
    <p:extLst>
      <p:ext uri="{BB962C8B-B14F-4D97-AF65-F5344CB8AC3E}">
        <p14:creationId xmlns:p14="http://schemas.microsoft.com/office/powerpoint/2010/main" val="257895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013858" y="0"/>
            <a:ext cx="79440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5.9. Как посмотреть участников.</a:t>
            </a:r>
            <a:endParaRPr lang="ru-RU" b="1" dirty="0"/>
          </a:p>
        </p:txBody>
      </p:sp>
      <p:sp>
        <p:nvSpPr>
          <p:cNvPr id="5" name="Объект 2"/>
          <p:cNvSpPr txBox="1">
            <a:spLocks/>
          </p:cNvSpPr>
          <p:nvPr/>
        </p:nvSpPr>
        <p:spPr>
          <a:xfrm>
            <a:off x="888441" y="1325563"/>
            <a:ext cx="10515600" cy="1436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smtClean="0"/>
              <a:t>   Весь список присутствующих участников отображается во вкладке «Участники». Тут же можно посмотреть состояния микрофона и видеокамеры участников.</a:t>
            </a:r>
            <a:endParaRPr lang="ru-RU" dirty="0"/>
          </a:p>
        </p:txBody>
      </p:sp>
      <p:sp>
        <p:nvSpPr>
          <p:cNvPr id="7" name="Заголовок 1"/>
          <p:cNvSpPr>
            <a:spLocks noGrp="1"/>
          </p:cNvSpPr>
          <p:nvPr>
            <p:ph type="title"/>
          </p:nvPr>
        </p:nvSpPr>
        <p:spPr>
          <a:xfrm>
            <a:off x="728087" y="2773345"/>
            <a:ext cx="10515600" cy="1325563"/>
          </a:xfrm>
        </p:spPr>
        <p:txBody>
          <a:bodyPr>
            <a:normAutofit/>
          </a:bodyPr>
          <a:lstStyle/>
          <a:p>
            <a:pPr marL="0" indent="0" algn="ctr"/>
            <a:r>
              <a:rPr lang="ru-RU" b="1" dirty="0" smtClean="0"/>
              <a:t>5.10. Как посмотреть чат.</a:t>
            </a:r>
            <a:endParaRPr lang="ru-RU" b="1" dirty="0"/>
          </a:p>
        </p:txBody>
      </p:sp>
      <p:sp>
        <p:nvSpPr>
          <p:cNvPr id="8" name="Объект 2"/>
          <p:cNvSpPr>
            <a:spLocks noGrp="1"/>
          </p:cNvSpPr>
          <p:nvPr>
            <p:ph idx="1"/>
          </p:nvPr>
        </p:nvSpPr>
        <p:spPr>
          <a:xfrm>
            <a:off x="888441" y="4209440"/>
            <a:ext cx="10515600" cy="1349654"/>
          </a:xfrm>
        </p:spPr>
        <p:txBody>
          <a:bodyPr/>
          <a:lstStyle/>
          <a:p>
            <a:pPr marL="0" indent="0">
              <a:buNone/>
            </a:pPr>
            <a:r>
              <a:rPr lang="ru-RU" dirty="0" smtClean="0"/>
              <a:t>   Общение может происходить во встроенном чате. Как правило, он нужен для того, чтобы преподаватель мог скидывать материалы урока. Зайти в чат можно, нажав «Чат».</a:t>
            </a:r>
            <a:endParaRPr lang="ru-RU" dirty="0"/>
          </a:p>
        </p:txBody>
      </p:sp>
    </p:spTree>
    <p:extLst>
      <p:ext uri="{BB962C8B-B14F-4D97-AF65-F5344CB8AC3E}">
        <p14:creationId xmlns:p14="http://schemas.microsoft.com/office/powerpoint/2010/main" val="115762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098849" y="0"/>
            <a:ext cx="81102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5.11. Как записать конференцию.</a:t>
            </a:r>
            <a:endParaRPr lang="ru-RU" b="1" dirty="0"/>
          </a:p>
        </p:txBody>
      </p:sp>
      <p:sp>
        <p:nvSpPr>
          <p:cNvPr id="5" name="Объект 2"/>
          <p:cNvSpPr txBox="1">
            <a:spLocks/>
          </p:cNvSpPr>
          <p:nvPr/>
        </p:nvSpPr>
        <p:spPr>
          <a:xfrm>
            <a:off x="1039166" y="1325563"/>
            <a:ext cx="10515600" cy="250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smtClean="0"/>
              <a:t>   Если вам нужно отойти, но вы не хотите пропустить что-то важное, то можно воспользоваться функцией записи. В таком случае программа будет записывать всё происходящее, а потому эту запись вы сможете посмотреть в любое для вас удобное время. Для того что бы начать запись нужно нажать кнопку «Запись».</a:t>
            </a:r>
            <a:endParaRPr lang="ru-RU" dirty="0"/>
          </a:p>
        </p:txBody>
      </p:sp>
      <p:sp>
        <p:nvSpPr>
          <p:cNvPr id="8" name="Заголовок 1"/>
          <p:cNvSpPr>
            <a:spLocks noGrp="1"/>
          </p:cNvSpPr>
          <p:nvPr>
            <p:ph type="title"/>
          </p:nvPr>
        </p:nvSpPr>
        <p:spPr>
          <a:xfrm>
            <a:off x="1762857" y="3511792"/>
            <a:ext cx="8782260" cy="1325563"/>
          </a:xfrm>
        </p:spPr>
        <p:txBody>
          <a:bodyPr>
            <a:normAutofit/>
          </a:bodyPr>
          <a:lstStyle/>
          <a:p>
            <a:pPr marL="0" indent="0" algn="ctr"/>
            <a:r>
              <a:rPr lang="ru-RU" b="1" dirty="0" smtClean="0"/>
              <a:t>5.12. Как завершить конференцию.</a:t>
            </a:r>
            <a:endParaRPr lang="ru-RU" b="1" dirty="0"/>
          </a:p>
        </p:txBody>
      </p:sp>
      <p:sp>
        <p:nvSpPr>
          <p:cNvPr id="9" name="Объект 2"/>
          <p:cNvSpPr>
            <a:spLocks noGrp="1"/>
          </p:cNvSpPr>
          <p:nvPr>
            <p:ph idx="1"/>
          </p:nvPr>
        </p:nvSpPr>
        <p:spPr>
          <a:xfrm>
            <a:off x="838200" y="4912216"/>
            <a:ext cx="10515600" cy="1548873"/>
          </a:xfrm>
        </p:spPr>
        <p:txBody>
          <a:bodyPr>
            <a:normAutofit/>
          </a:bodyPr>
          <a:lstStyle/>
          <a:p>
            <a:pPr marL="0" indent="0">
              <a:buNone/>
            </a:pPr>
            <a:r>
              <a:rPr lang="ru-RU" dirty="0" smtClean="0"/>
              <a:t>   Если вы хотите полностью завершить ваш сеанс, то необходимо нажать кнопку «Завершить», которая расположена в правом нижнем углу.</a:t>
            </a:r>
            <a:endParaRPr lang="ru-RU" dirty="0"/>
          </a:p>
        </p:txBody>
      </p:sp>
    </p:spTree>
    <p:extLst>
      <p:ext uri="{BB962C8B-B14F-4D97-AF65-F5344CB8AC3E}">
        <p14:creationId xmlns:p14="http://schemas.microsoft.com/office/powerpoint/2010/main" val="48500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marL="0" indent="0" algn="ctr"/>
            <a:r>
              <a:rPr lang="ru-RU" b="1" dirty="0" smtClean="0"/>
              <a:t>6. Полезные лайфхаки для педагогов.</a:t>
            </a:r>
            <a:endParaRPr lang="ru-RU" b="1" dirty="0"/>
          </a:p>
        </p:txBody>
      </p:sp>
      <p:sp>
        <p:nvSpPr>
          <p:cNvPr id="3" name="Объект 2"/>
          <p:cNvSpPr>
            <a:spLocks noGrp="1"/>
          </p:cNvSpPr>
          <p:nvPr>
            <p:ph idx="1"/>
          </p:nvPr>
        </p:nvSpPr>
        <p:spPr>
          <a:xfrm>
            <a:off x="838200" y="1195754"/>
            <a:ext cx="10515600" cy="5426110"/>
          </a:xfrm>
        </p:spPr>
        <p:txBody>
          <a:bodyPr>
            <a:normAutofit fontScale="85000" lnSpcReduction="20000"/>
          </a:bodyPr>
          <a:lstStyle/>
          <a:p>
            <a:pPr marL="0" indent="0">
              <a:buNone/>
            </a:pPr>
            <a:r>
              <a:rPr lang="ru-RU" dirty="0" smtClean="0"/>
              <a:t>   Лайфхаки всегда упрощают жизнь и делают её интересней. Рассмотрим наиболее полезные из них:</a:t>
            </a:r>
          </a:p>
          <a:p>
            <a:pPr marL="0" indent="0">
              <a:buNone/>
            </a:pPr>
            <a:r>
              <a:rPr lang="ru-RU" dirty="0" smtClean="0"/>
              <a:t>   1. Программа Зум имеет функцию ИИ, которая позволяет улучшать качество записи видео с </a:t>
            </a:r>
            <a:r>
              <a:rPr lang="ru-RU" dirty="0" err="1" smtClean="0"/>
              <a:t>вебкамеры</a:t>
            </a:r>
            <a:r>
              <a:rPr lang="ru-RU" dirty="0" smtClean="0"/>
              <a:t>, а также улучшать ваш внешний вид. ИИ автоматически размоет задний фон и придаст эффект сглаживания лица, тем самым убрав морщины. Данную функцию можно включить, поставив галочку напротив пункта «подправить мой внешний вид».</a:t>
            </a:r>
          </a:p>
          <a:p>
            <a:pPr marL="0" indent="0">
              <a:buNone/>
            </a:pPr>
            <a:r>
              <a:rPr lang="ru-RU" dirty="0" smtClean="0"/>
              <a:t>   2. По умолчанию Zoom выставляет минимальное разрешение записи видео с </a:t>
            </a:r>
            <a:r>
              <a:rPr lang="ru-RU" dirty="0" err="1" smtClean="0"/>
              <a:t>вебкамеры</a:t>
            </a:r>
            <a:r>
              <a:rPr lang="ru-RU" dirty="0" smtClean="0"/>
              <a:t>. Поэтому даже на хороших камерах видео может получаться нечётким. Чтобы сделать картинку качественно, необходимо перейти в раздел настроек «видео» и поставить галочку возле «высокое разрешение».</a:t>
            </a:r>
          </a:p>
          <a:p>
            <a:pPr marL="0" indent="0">
              <a:buNone/>
            </a:pPr>
            <a:r>
              <a:rPr lang="ru-RU" dirty="0" smtClean="0"/>
              <a:t>   3. В бесплатной версии программы максимальная длительность конференции составляет 40 минут, но это не значит, что нельзя схитрить. После окончания конференции можно снова создать новую, тем самым продлив прошлую.</a:t>
            </a:r>
          </a:p>
          <a:p>
            <a:pPr marL="0" indent="0">
              <a:buNone/>
            </a:pPr>
            <a:r>
              <a:rPr lang="ru-RU" dirty="0" smtClean="0"/>
              <a:t>   4. Если в конференции слишком шумно, то участникам можно отключить микрофон, тем самым создав тихую атмосферу. Во время ответов можно включить обратно.</a:t>
            </a:r>
            <a:endParaRPr lang="ru-RU" dirty="0"/>
          </a:p>
        </p:txBody>
      </p:sp>
    </p:spTree>
    <p:extLst>
      <p:ext uri="{BB962C8B-B14F-4D97-AF65-F5344CB8AC3E}">
        <p14:creationId xmlns:p14="http://schemas.microsoft.com/office/powerpoint/2010/main" val="321267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marL="0" indent="0" algn="ctr"/>
            <a:r>
              <a:rPr lang="ru-RU" b="1" dirty="0" smtClean="0"/>
              <a:t>7. Плюсы и минусы.</a:t>
            </a:r>
            <a:endParaRPr lang="ru-RU" b="1" dirty="0"/>
          </a:p>
        </p:txBody>
      </p:sp>
      <p:sp>
        <p:nvSpPr>
          <p:cNvPr id="3" name="Объект 2"/>
          <p:cNvSpPr>
            <a:spLocks noGrp="1"/>
          </p:cNvSpPr>
          <p:nvPr>
            <p:ph idx="1"/>
          </p:nvPr>
        </p:nvSpPr>
        <p:spPr>
          <a:xfrm>
            <a:off x="341644" y="1155559"/>
            <a:ext cx="11384782" cy="5546691"/>
          </a:xfrm>
        </p:spPr>
        <p:txBody>
          <a:bodyPr>
            <a:normAutofit fontScale="62500" lnSpcReduction="20000"/>
          </a:bodyPr>
          <a:lstStyle/>
          <a:p>
            <a:pPr marL="0" indent="0">
              <a:buNone/>
            </a:pPr>
            <a:r>
              <a:rPr lang="ru-RU" dirty="0" smtClean="0"/>
              <a:t>   Каждая программа имеет свои плюсы и недочёты, которые разработчики с каждым обновлением стараются исправить, делая свой продукт качественнее.</a:t>
            </a:r>
          </a:p>
          <a:p>
            <a:endParaRPr lang="ru-RU" dirty="0"/>
          </a:p>
          <a:p>
            <a:pPr marL="0" indent="0" algn="ctr">
              <a:buNone/>
            </a:pPr>
            <a:r>
              <a:rPr lang="ru-RU" dirty="0" smtClean="0"/>
              <a:t>Плюсы.</a:t>
            </a:r>
          </a:p>
          <a:p>
            <a:r>
              <a:rPr lang="ru-RU" b="1" i="1" dirty="0" smtClean="0"/>
              <a:t>Простота использования</a:t>
            </a:r>
            <a:r>
              <a:rPr lang="ru-RU" i="1" dirty="0" smtClean="0"/>
              <a:t>.  </a:t>
            </a:r>
            <a:r>
              <a:rPr lang="ru-RU" dirty="0" smtClean="0"/>
              <a:t>Программа очень проста в использовании и именно поэтому так пользуется популярностью среди педагогов.</a:t>
            </a:r>
          </a:p>
          <a:p>
            <a:r>
              <a:rPr lang="ru-RU" b="1" i="1" dirty="0" smtClean="0"/>
              <a:t>Обширные настройки.  </a:t>
            </a:r>
            <a:r>
              <a:rPr lang="ru-RU" dirty="0" smtClean="0"/>
              <a:t>С помощью большого количества настроек программу можно полностью настроить под свои нужды.</a:t>
            </a:r>
          </a:p>
          <a:p>
            <a:r>
              <a:rPr lang="ru-RU" b="1" i="1" dirty="0" smtClean="0"/>
              <a:t>Наличие чата.  </a:t>
            </a:r>
            <a:r>
              <a:rPr lang="ru-RU" dirty="0" smtClean="0"/>
              <a:t>Благодаря чату вы сможете общаться с другими участниками беседы, а также делиться материалом, который остальные смогут скачать.</a:t>
            </a:r>
          </a:p>
          <a:p>
            <a:r>
              <a:rPr lang="ru-RU" b="1" i="1" dirty="0" smtClean="0"/>
              <a:t>Удобная система конференций.  </a:t>
            </a:r>
            <a:r>
              <a:rPr lang="ru-RU" dirty="0" smtClean="0"/>
              <a:t>Создать конференцию можно всего в два клика. Подключится так же просто. Для этого нужно лишь перейти по ссылке в приглашении или  ввести идентификатор в программе, а при необходимости код доступа.</a:t>
            </a:r>
          </a:p>
          <a:p>
            <a:r>
              <a:rPr lang="ru-RU" b="1" i="1" dirty="0" smtClean="0"/>
              <a:t>Наличие бесплатной версии.  </a:t>
            </a:r>
            <a:r>
              <a:rPr lang="ru-RU" dirty="0" smtClean="0"/>
              <a:t>Бесплатная версия даётся навсегда, к тому же она имеет почти тот же функционал, что и платная.</a:t>
            </a:r>
          </a:p>
          <a:p>
            <a:r>
              <a:rPr lang="ru-RU" b="1" i="1" dirty="0" smtClean="0"/>
              <a:t>Наличие возможности демонстрации экрана.  </a:t>
            </a:r>
            <a:r>
              <a:rPr lang="ru-RU" dirty="0" smtClean="0"/>
              <a:t>С помощью этой функции вы сможете отображать экран вашего компьютера во время беседы. Презентация в Зуме – это отличный вариант преподнесения материала, что позволит повысить эффективность восприятия информации.</a:t>
            </a:r>
          </a:p>
          <a:p>
            <a:r>
              <a:rPr lang="ru-RU" b="1" i="1" dirty="0" smtClean="0"/>
              <a:t>Поддержка нескольких экранов.  </a:t>
            </a:r>
            <a:r>
              <a:rPr lang="ru-RU" dirty="0" smtClean="0"/>
              <a:t>Если у вас есть два монитора, то вы сможете пользоваться программой гораздо удобнее. На одном мониторе можно запустить демонстрацию экрана, а на втором читать чат и взаимодействовать с конференцией.</a:t>
            </a:r>
            <a:endParaRPr lang="ru-RU" dirty="0"/>
          </a:p>
        </p:txBody>
      </p:sp>
    </p:spTree>
    <p:extLst>
      <p:ext uri="{BB962C8B-B14F-4D97-AF65-F5344CB8AC3E}">
        <p14:creationId xmlns:p14="http://schemas.microsoft.com/office/powerpoint/2010/main" val="183681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25563"/>
            <a:ext cx="10515600" cy="5286252"/>
          </a:xfrm>
        </p:spPr>
        <p:txBody>
          <a:bodyPr>
            <a:normAutofit fontScale="92500" lnSpcReduction="20000"/>
          </a:bodyPr>
          <a:lstStyle/>
          <a:p>
            <a:pPr marL="0" indent="0" algn="ctr">
              <a:buNone/>
            </a:pPr>
            <a:r>
              <a:rPr lang="ru-RU" dirty="0" smtClean="0"/>
              <a:t>Минусы.</a:t>
            </a:r>
          </a:p>
          <a:p>
            <a:r>
              <a:rPr lang="ru-RU" b="1" i="1" dirty="0" smtClean="0"/>
              <a:t>Высокая цена за полную версию.  </a:t>
            </a:r>
            <a:r>
              <a:rPr lang="ru-RU" dirty="0" smtClean="0"/>
              <a:t>Годовая полная версия данной программы стоит около 15000 тысяч рублей. Это является высоким ценником за данный продукт. К тому же полная версия имеет минимальные отличия с бесплатной.</a:t>
            </a:r>
          </a:p>
          <a:p>
            <a:r>
              <a:rPr lang="ru-RU" dirty="0" smtClean="0">
                <a:solidFill>
                  <a:srgbClr val="00B050"/>
                </a:solidFill>
              </a:rPr>
              <a:t>Обратите внимание! Ни в коем случае не устанавливайте якобы взломанные версии программы, потому что их не СУЩЕСТВУЕТ в природе. Вполне вероятно, что это вирусное ПО.</a:t>
            </a:r>
          </a:p>
          <a:p>
            <a:r>
              <a:rPr lang="ru-RU" b="1" i="1" dirty="0" smtClean="0"/>
              <a:t>Максимальная длительность конференции в простой версии всего 40 минут.</a:t>
            </a:r>
            <a:r>
              <a:rPr lang="ru-RU" dirty="0" smtClean="0"/>
              <a:t>  По истечению этого времени конференция автоматически завершиться. Но её можно запустить повторно, опять же на 40 минут.</a:t>
            </a:r>
          </a:p>
          <a:p>
            <a:r>
              <a:rPr lang="ru-RU" b="1" i="1" dirty="0" smtClean="0"/>
              <a:t>Плохая синхронизация.  </a:t>
            </a:r>
            <a:r>
              <a:rPr lang="ru-RU" dirty="0" smtClean="0"/>
              <a:t>Даже при хорошем интернете возможны разрывы картинки и плохой звук.</a:t>
            </a:r>
          </a:p>
          <a:p>
            <a:r>
              <a:rPr lang="ru-RU" b="1" i="1" dirty="0" smtClean="0"/>
              <a:t>Неудобный полноэкранный режим.  </a:t>
            </a:r>
            <a:r>
              <a:rPr lang="ru-RU" dirty="0" smtClean="0"/>
              <a:t>При входе в полноэкранный режим всё меню программы, в том числе и чат исчезают.</a:t>
            </a:r>
          </a:p>
        </p:txBody>
      </p:sp>
      <p:sp>
        <p:nvSpPr>
          <p:cNvPr id="5" name="Заголовок 1"/>
          <p:cNvSpPr>
            <a:spLocks noGrp="1"/>
          </p:cNvSpPr>
          <p:nvPr>
            <p:ph type="title"/>
          </p:nvPr>
        </p:nvSpPr>
        <p:spPr>
          <a:xfrm>
            <a:off x="838200" y="0"/>
            <a:ext cx="10515600" cy="1325563"/>
          </a:xfrm>
        </p:spPr>
        <p:txBody>
          <a:bodyPr>
            <a:normAutofit/>
          </a:bodyPr>
          <a:lstStyle/>
          <a:p>
            <a:pPr marL="0" indent="0" algn="ctr"/>
            <a:r>
              <a:rPr lang="ru-RU" b="1" dirty="0" smtClean="0"/>
              <a:t>7. Плюсы и минусы.</a:t>
            </a:r>
            <a:endParaRPr lang="ru-RU" b="1" dirty="0"/>
          </a:p>
        </p:txBody>
      </p:sp>
    </p:spTree>
    <p:extLst>
      <p:ext uri="{BB962C8B-B14F-4D97-AF65-F5344CB8AC3E}">
        <p14:creationId xmlns:p14="http://schemas.microsoft.com/office/powerpoint/2010/main" val="3773500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marL="0" indent="0" algn="ctr"/>
            <a:r>
              <a:rPr lang="ru-RU" b="1" dirty="0" smtClean="0"/>
              <a:t>8. Заключение.</a:t>
            </a:r>
            <a:endParaRPr lang="ru-RU" b="1" dirty="0"/>
          </a:p>
        </p:txBody>
      </p:sp>
      <p:sp>
        <p:nvSpPr>
          <p:cNvPr id="3" name="Объект 2"/>
          <p:cNvSpPr>
            <a:spLocks noGrp="1"/>
          </p:cNvSpPr>
          <p:nvPr>
            <p:ph idx="1"/>
          </p:nvPr>
        </p:nvSpPr>
        <p:spPr>
          <a:xfrm>
            <a:off x="838200" y="2180491"/>
            <a:ext cx="10515600" cy="3996471"/>
          </a:xfrm>
        </p:spPr>
        <p:txBody>
          <a:bodyPr/>
          <a:lstStyle/>
          <a:p>
            <a:pPr marL="0" indent="0">
              <a:buNone/>
            </a:pPr>
            <a:r>
              <a:rPr lang="ru-RU" dirty="0" smtClean="0"/>
              <a:t>   В целом, платформа Zoom – это отличное место для обучения и проведения онлайн уроков. Здесь собраны все полезные функции, которые позволят без всяких трудностей взаимодействовать с участниками. А встроенная возможность демонстрации экрана позволит отображать весь материал.</a:t>
            </a:r>
            <a:endParaRPr lang="ru-RU" dirty="0"/>
          </a:p>
        </p:txBody>
      </p:sp>
    </p:spTree>
    <p:extLst>
      <p:ext uri="{BB962C8B-B14F-4D97-AF65-F5344CB8AC3E}">
        <p14:creationId xmlns:p14="http://schemas.microsoft.com/office/powerpoint/2010/main" val="3932351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lgn="ctr">
              <a:buNone/>
            </a:pPr>
            <a:r>
              <a:rPr lang="ru-RU" sz="9600" b="1" dirty="0" smtClean="0"/>
              <a:t>Спасибо за внимание</a:t>
            </a:r>
            <a:endParaRPr lang="ru-RU" sz="9600" b="1" dirty="0"/>
          </a:p>
        </p:txBody>
      </p:sp>
    </p:spTree>
    <p:extLst>
      <p:ext uri="{BB962C8B-B14F-4D97-AF65-F5344CB8AC3E}">
        <p14:creationId xmlns:p14="http://schemas.microsoft.com/office/powerpoint/2010/main" val="290203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838200" y="0"/>
            <a:ext cx="10515600" cy="999808"/>
          </a:xfrm>
        </p:spPr>
        <p:txBody>
          <a:bodyPr/>
          <a:lstStyle/>
          <a:p>
            <a:pPr algn="ctr"/>
            <a:r>
              <a:rPr lang="ru-RU" b="1" i="1" dirty="0" smtClean="0"/>
              <a:t>Содержание</a:t>
            </a:r>
            <a:endParaRPr lang="ru-RU" b="1" i="1" dirty="0"/>
          </a:p>
        </p:txBody>
      </p:sp>
      <p:sp>
        <p:nvSpPr>
          <p:cNvPr id="3" name="Объект 2"/>
          <p:cNvSpPr>
            <a:spLocks noGrp="1"/>
          </p:cNvSpPr>
          <p:nvPr>
            <p:ph idx="1"/>
          </p:nvPr>
        </p:nvSpPr>
        <p:spPr>
          <a:xfrm>
            <a:off x="245327" y="914400"/>
            <a:ext cx="11697629" cy="5731727"/>
          </a:xfrm>
        </p:spPr>
        <p:txBody>
          <a:bodyPr>
            <a:noAutofit/>
          </a:bodyPr>
          <a:lstStyle/>
          <a:p>
            <a:pPr marL="0" indent="0">
              <a:buNone/>
            </a:pPr>
            <a:r>
              <a:rPr lang="ru-RU" sz="3200" dirty="0" smtClean="0"/>
              <a:t>1. Краткое описание программы.</a:t>
            </a:r>
          </a:p>
          <a:p>
            <a:pPr marL="0" indent="0">
              <a:buNone/>
            </a:pPr>
            <a:r>
              <a:rPr lang="ru-RU" sz="3200" dirty="0" smtClean="0"/>
              <a:t>2. Процесс подготовки к обучению на платформе Zoom.</a:t>
            </a:r>
          </a:p>
          <a:p>
            <a:pPr marL="0" indent="0">
              <a:buNone/>
            </a:pPr>
            <a:r>
              <a:rPr lang="ru-RU" sz="3200" dirty="0" smtClean="0"/>
              <a:t>3. Рекомендации для преподавателей</a:t>
            </a:r>
            <a:r>
              <a:rPr lang="ru-RU" sz="3200" dirty="0"/>
              <a:t>.</a:t>
            </a:r>
            <a:endParaRPr lang="ru-RU" sz="3200" dirty="0" smtClean="0"/>
          </a:p>
          <a:p>
            <a:pPr marL="0" indent="0">
              <a:buNone/>
            </a:pPr>
            <a:r>
              <a:rPr lang="ru-RU" sz="3200" dirty="0" smtClean="0"/>
              <a:t>4. Как скачать, как установить и как начать работать с Zoom.</a:t>
            </a:r>
          </a:p>
          <a:p>
            <a:pPr marL="0" indent="0">
              <a:buNone/>
            </a:pPr>
            <a:r>
              <a:rPr lang="ru-RU" sz="3200" dirty="0" smtClean="0"/>
              <a:t>5. Инструкции по использованию.</a:t>
            </a:r>
          </a:p>
          <a:p>
            <a:pPr marL="0" indent="0">
              <a:buNone/>
            </a:pPr>
            <a:r>
              <a:rPr lang="ru-RU" sz="3200" dirty="0" smtClean="0"/>
              <a:t>5.1. Чат.</a:t>
            </a:r>
          </a:p>
          <a:p>
            <a:pPr marL="0" indent="0">
              <a:buNone/>
            </a:pPr>
            <a:r>
              <a:rPr lang="ru-RU" sz="3200" dirty="0" smtClean="0"/>
              <a:t>5.2. Конференции.</a:t>
            </a:r>
          </a:p>
          <a:p>
            <a:pPr marL="0" indent="0">
              <a:buNone/>
            </a:pPr>
            <a:r>
              <a:rPr lang="ru-RU" sz="3200" dirty="0" smtClean="0"/>
              <a:t>5.3. Контакты.</a:t>
            </a:r>
          </a:p>
          <a:p>
            <a:pPr marL="0" indent="0">
              <a:buNone/>
            </a:pPr>
            <a:r>
              <a:rPr lang="ru-RU" sz="3200" dirty="0" smtClean="0"/>
              <a:t>5.4. Настройки.</a:t>
            </a:r>
          </a:p>
          <a:p>
            <a:pPr marL="0" indent="0">
              <a:buNone/>
            </a:pPr>
            <a:r>
              <a:rPr lang="ru-RU" sz="3200" dirty="0" smtClean="0"/>
              <a:t>5.5. Как создать конференцию.</a:t>
            </a:r>
          </a:p>
        </p:txBody>
      </p:sp>
    </p:spTree>
    <p:extLst>
      <p:ext uri="{BB962C8B-B14F-4D97-AF65-F5344CB8AC3E}">
        <p14:creationId xmlns:p14="http://schemas.microsoft.com/office/powerpoint/2010/main" val="75317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838200" y="0"/>
            <a:ext cx="10515600" cy="999808"/>
          </a:xfrm>
        </p:spPr>
        <p:txBody>
          <a:bodyPr/>
          <a:lstStyle/>
          <a:p>
            <a:pPr algn="ctr"/>
            <a:r>
              <a:rPr lang="ru-RU" b="1" i="1" dirty="0" smtClean="0"/>
              <a:t>Содержание</a:t>
            </a:r>
            <a:endParaRPr lang="ru-RU" b="1" i="1" dirty="0"/>
          </a:p>
        </p:txBody>
      </p:sp>
      <p:sp>
        <p:nvSpPr>
          <p:cNvPr id="3" name="Объект 2"/>
          <p:cNvSpPr>
            <a:spLocks noGrp="1"/>
          </p:cNvSpPr>
          <p:nvPr>
            <p:ph idx="1"/>
          </p:nvPr>
        </p:nvSpPr>
        <p:spPr>
          <a:xfrm>
            <a:off x="245327" y="892098"/>
            <a:ext cx="11697629" cy="5754029"/>
          </a:xfrm>
        </p:spPr>
        <p:txBody>
          <a:bodyPr>
            <a:noAutofit/>
          </a:bodyPr>
          <a:lstStyle/>
          <a:p>
            <a:pPr marL="0" indent="0">
              <a:buNone/>
            </a:pPr>
            <a:r>
              <a:rPr lang="ru-RU" sz="3200" dirty="0" smtClean="0"/>
              <a:t>5.6. Как запланировать конференцию.</a:t>
            </a:r>
          </a:p>
          <a:p>
            <a:pPr marL="0" indent="0">
              <a:buNone/>
            </a:pPr>
            <a:r>
              <a:rPr lang="ru-RU" sz="3200" dirty="0" smtClean="0"/>
              <a:t>5.7. Как войти в конференцию.</a:t>
            </a:r>
          </a:p>
          <a:p>
            <a:pPr marL="0" indent="0">
              <a:buNone/>
            </a:pPr>
            <a:r>
              <a:rPr lang="ru-RU" sz="3200" dirty="0" smtClean="0"/>
              <a:t>5.8. Как включить веб камеру.</a:t>
            </a:r>
          </a:p>
          <a:p>
            <a:pPr marL="0" indent="0">
              <a:buNone/>
            </a:pPr>
            <a:r>
              <a:rPr lang="ru-RU" sz="3200" dirty="0" smtClean="0"/>
              <a:t>5.9. Как посмотреть участников.</a:t>
            </a:r>
          </a:p>
          <a:p>
            <a:pPr marL="0" indent="0">
              <a:buNone/>
            </a:pPr>
            <a:r>
              <a:rPr lang="ru-RU" sz="3200" dirty="0" smtClean="0"/>
              <a:t>5.10. Как посмотреть чат.</a:t>
            </a:r>
          </a:p>
          <a:p>
            <a:pPr marL="0" indent="0">
              <a:buNone/>
            </a:pPr>
            <a:r>
              <a:rPr lang="ru-RU" sz="3200" dirty="0" smtClean="0"/>
              <a:t>5.11. Как записать конференцию.</a:t>
            </a:r>
          </a:p>
          <a:p>
            <a:pPr marL="0" indent="0">
              <a:buNone/>
            </a:pPr>
            <a:r>
              <a:rPr lang="ru-RU" sz="3200" dirty="0" smtClean="0"/>
              <a:t>5.12. Как завершить конференцию.</a:t>
            </a:r>
          </a:p>
          <a:p>
            <a:pPr marL="0" indent="0">
              <a:buNone/>
            </a:pPr>
            <a:r>
              <a:rPr lang="ru-RU" sz="3200" dirty="0" smtClean="0"/>
              <a:t>6. Полезные лайфхаки для педагогов.</a:t>
            </a:r>
          </a:p>
          <a:p>
            <a:pPr marL="0" indent="0">
              <a:buNone/>
            </a:pPr>
            <a:r>
              <a:rPr lang="ru-RU" sz="3200" dirty="0" smtClean="0"/>
              <a:t>7. Плюсы и минусы.</a:t>
            </a:r>
          </a:p>
          <a:p>
            <a:pPr marL="0" indent="0">
              <a:buNone/>
            </a:pPr>
            <a:r>
              <a:rPr lang="ru-RU" sz="3200" dirty="0" smtClean="0"/>
              <a:t>8. Заключение.</a:t>
            </a:r>
            <a:endParaRPr lang="ru-RU" sz="3200" dirty="0"/>
          </a:p>
        </p:txBody>
      </p:sp>
    </p:spTree>
    <p:extLst>
      <p:ext uri="{BB962C8B-B14F-4D97-AF65-F5344CB8AC3E}">
        <p14:creationId xmlns:p14="http://schemas.microsoft.com/office/powerpoint/2010/main" val="70692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9570" y="234176"/>
            <a:ext cx="5956609" cy="6378497"/>
          </a:xfrm>
        </p:spPr>
        <p:txBody>
          <a:bodyPr>
            <a:normAutofit/>
          </a:bodyPr>
          <a:lstStyle/>
          <a:p>
            <a:pPr marL="0" indent="0">
              <a:buNone/>
            </a:pPr>
            <a:endParaRPr lang="ru-RU" dirty="0"/>
          </a:p>
          <a:p>
            <a:pPr marL="0" indent="0">
              <a:buNone/>
            </a:pPr>
            <a:r>
              <a:rPr lang="ru-RU" dirty="0" smtClean="0"/>
              <a:t>   Зум — это программа для конференций и онлайн-занятий.</a:t>
            </a:r>
          </a:p>
          <a:p>
            <a:pPr marL="0" indent="0">
              <a:buNone/>
            </a:pPr>
            <a:r>
              <a:rPr lang="ru-RU" dirty="0"/>
              <a:t> </a:t>
            </a:r>
            <a:r>
              <a:rPr lang="ru-RU" dirty="0" smtClean="0"/>
              <a:t>  </a:t>
            </a:r>
          </a:p>
          <a:p>
            <a:pPr marL="0" indent="0">
              <a:buNone/>
            </a:pPr>
            <a:r>
              <a:rPr lang="ru-RU" dirty="0"/>
              <a:t> </a:t>
            </a:r>
            <a:r>
              <a:rPr lang="ru-RU" dirty="0" smtClean="0"/>
              <a:t>  Большинство мировых компаний используют эту платформу для проведения рабочих совещаний в режиме «онлайн». Приложение активно используется в учебных заведениях. Среди множества других вариантов педагогам понравился именно приложение Зум, благодаря простоте использования и количеству функций.</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179" y="0"/>
            <a:ext cx="6045821" cy="6858000"/>
          </a:xfrm>
          <a:prstGeom prst="rect">
            <a:avLst/>
          </a:prstGeom>
        </p:spPr>
      </p:pic>
    </p:spTree>
    <p:extLst>
      <p:ext uri="{BB962C8B-B14F-4D97-AF65-F5344CB8AC3E}">
        <p14:creationId xmlns:p14="http://schemas.microsoft.com/office/powerpoint/2010/main" val="312536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6117"/>
            <a:ext cx="10515600" cy="999312"/>
          </a:xfrm>
        </p:spPr>
        <p:txBody>
          <a:bodyPr/>
          <a:lstStyle/>
          <a:p>
            <a:pPr algn="ctr"/>
            <a:r>
              <a:rPr lang="ru-RU" b="1" dirty="0" smtClean="0"/>
              <a:t>1. Краткое описание программы.</a:t>
            </a:r>
            <a:endParaRPr lang="ru-RU" b="1" dirty="0"/>
          </a:p>
        </p:txBody>
      </p:sp>
      <p:sp>
        <p:nvSpPr>
          <p:cNvPr id="3" name="Объект 2"/>
          <p:cNvSpPr>
            <a:spLocks noGrp="1"/>
          </p:cNvSpPr>
          <p:nvPr>
            <p:ph idx="1"/>
          </p:nvPr>
        </p:nvSpPr>
        <p:spPr>
          <a:xfrm>
            <a:off x="235299" y="1386673"/>
            <a:ext cx="5321440" cy="5034224"/>
          </a:xfrm>
        </p:spPr>
        <p:txBody>
          <a:bodyPr/>
          <a:lstStyle/>
          <a:p>
            <a:pPr marL="0" indent="0">
              <a:buNone/>
            </a:pPr>
            <a:endParaRPr lang="ru-RU" dirty="0" smtClean="0"/>
          </a:p>
          <a:p>
            <a:pPr marL="0" indent="0">
              <a:buNone/>
            </a:pPr>
            <a:r>
              <a:rPr lang="ru-RU" dirty="0"/>
              <a:t> </a:t>
            </a:r>
            <a:r>
              <a:rPr lang="ru-RU" dirty="0" smtClean="0"/>
              <a:t>  Как уже говорилось ранее, Zoom – это онлайн сервис, который позволяет проводить конференции на своём компьютере, мобильном или планшете. Программа подходит под разные цели: онлайн-встречи, конференции, обучение, презентации и т.д.</a:t>
            </a:r>
            <a:endParaRPr lang="ru-RU" dirty="0"/>
          </a:p>
          <a:p>
            <a:endParaRPr lang="ru-RU" dirty="0"/>
          </a:p>
        </p:txBody>
      </p:sp>
      <p:pic>
        <p:nvPicPr>
          <p:cNvPr id="5" name="Picture 2" descr="ZOOM для учителей и преподавателе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28116"/>
            <a:ext cx="55701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6117"/>
            <a:ext cx="10515600" cy="999312"/>
          </a:xfrm>
        </p:spPr>
        <p:txBody>
          <a:bodyPr/>
          <a:lstStyle/>
          <a:p>
            <a:pPr algn="ctr"/>
            <a:r>
              <a:rPr lang="ru-RU" b="1" dirty="0" smtClean="0"/>
              <a:t>1. Краткое описание программы.</a:t>
            </a:r>
            <a:endParaRPr lang="ru-RU" b="1" dirty="0"/>
          </a:p>
        </p:txBody>
      </p:sp>
      <p:sp>
        <p:nvSpPr>
          <p:cNvPr id="3" name="Объект 2"/>
          <p:cNvSpPr>
            <a:spLocks noGrp="1"/>
          </p:cNvSpPr>
          <p:nvPr>
            <p:ph idx="1"/>
          </p:nvPr>
        </p:nvSpPr>
        <p:spPr/>
        <p:txBody>
          <a:bodyPr/>
          <a:lstStyle/>
          <a:p>
            <a:pPr marL="0" indent="0">
              <a:buNone/>
            </a:pPr>
            <a:r>
              <a:rPr lang="ru-RU" dirty="0" smtClean="0"/>
              <a:t>   Создать конференцию может абсолютно любой человек, который имеет зарегистрированный аккаунт. Бесплатная учётная запись имеет некоторые ограничения, среди которых есть ограничение по длительности конференции. Она составляет 40 минут, по истечении которого автоматически завершится.</a:t>
            </a:r>
          </a:p>
          <a:p>
            <a:pPr marL="0" indent="0">
              <a:buNone/>
            </a:pPr>
            <a:r>
              <a:rPr lang="ru-RU" dirty="0" smtClean="0"/>
              <a:t>   К конференции может подключиться кто угодно, у кого есть уникальный идентификатор и пароль для входа. Сессию можно сделать открытой. В таком случае пароль не потребуется.</a:t>
            </a:r>
            <a:endParaRPr lang="ru-RU" dirty="0"/>
          </a:p>
        </p:txBody>
      </p:sp>
    </p:spTree>
    <p:extLst>
      <p:ext uri="{BB962C8B-B14F-4D97-AF65-F5344CB8AC3E}">
        <p14:creationId xmlns:p14="http://schemas.microsoft.com/office/powerpoint/2010/main" val="402534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6117"/>
            <a:ext cx="10515600" cy="999312"/>
          </a:xfrm>
        </p:spPr>
        <p:txBody>
          <a:bodyPr/>
          <a:lstStyle/>
          <a:p>
            <a:pPr algn="ctr"/>
            <a:r>
              <a:rPr lang="ru-RU" b="1" dirty="0" smtClean="0"/>
              <a:t>1. Краткое описание программы.</a:t>
            </a:r>
            <a:endParaRPr lang="ru-RU" b="1" dirty="0"/>
          </a:p>
        </p:txBody>
      </p:sp>
      <p:sp>
        <p:nvSpPr>
          <p:cNvPr id="3" name="Объект 2"/>
          <p:cNvSpPr>
            <a:spLocks noGrp="1"/>
          </p:cNvSpPr>
          <p:nvPr>
            <p:ph idx="1"/>
          </p:nvPr>
        </p:nvSpPr>
        <p:spPr/>
        <p:txBody>
          <a:bodyPr>
            <a:normAutofit lnSpcReduction="10000"/>
          </a:bodyPr>
          <a:lstStyle/>
          <a:p>
            <a:pPr marL="0" indent="0">
              <a:buNone/>
            </a:pPr>
            <a:r>
              <a:rPr lang="ru-RU" dirty="0" smtClean="0"/>
              <a:t>   Данное приложение имеет целый ряд функций, которые упрощают общение. Преподаватель (организатор) может регулировать настройки микрофонов других участников вплоть до полного отключения, а также может выгнать участника. Помимо этого, педагог может вести общение по веб камере с демонстрацией своего экрана. Таким образом участники смогут увидеть и обсуждать материал прямо в программе. Помимо общения через микрофон, можно общаться во встроенном чате. Любой пользователь может поставить себе уникальную аватарку. Так он будет выделяться среди других участников и педагогу будет проще распознать учеников. Итак, после ознакомления можно приступать к подготовке.</a:t>
            </a:r>
            <a:endParaRPr lang="ru-RU" dirty="0"/>
          </a:p>
        </p:txBody>
      </p:sp>
    </p:spTree>
    <p:extLst>
      <p:ext uri="{BB962C8B-B14F-4D97-AF65-F5344CB8AC3E}">
        <p14:creationId xmlns:p14="http://schemas.microsoft.com/office/powerpoint/2010/main" val="32497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t>2. Процесс подготовки к обучению на платформе Zoom.</a:t>
            </a:r>
            <a:endParaRPr lang="ru-RU" b="1" dirty="0"/>
          </a:p>
        </p:txBody>
      </p:sp>
      <p:sp>
        <p:nvSpPr>
          <p:cNvPr id="3" name="Объект 2"/>
          <p:cNvSpPr>
            <a:spLocks noGrp="1"/>
          </p:cNvSpPr>
          <p:nvPr>
            <p:ph idx="1"/>
          </p:nvPr>
        </p:nvSpPr>
        <p:spPr>
          <a:xfrm>
            <a:off x="351692" y="1825625"/>
            <a:ext cx="4471517" cy="4351338"/>
          </a:xfrm>
        </p:spPr>
        <p:txBody>
          <a:bodyPr>
            <a:normAutofit/>
          </a:bodyPr>
          <a:lstStyle/>
          <a:p>
            <a:pPr marL="0" indent="0">
              <a:buNone/>
            </a:pPr>
            <a:r>
              <a:rPr lang="ru-RU" dirty="0" smtClean="0"/>
              <a:t>   </a:t>
            </a:r>
            <a:r>
              <a:rPr lang="ru-RU" sz="3600" dirty="0" smtClean="0"/>
              <a:t>Перед проведением конференции очень важно позаботится о подготовке. Это нужно для того, чтобы не отвлекаться во время обучения.</a:t>
            </a:r>
            <a:endParaRPr lang="ru-RU" sz="3600" dirty="0"/>
          </a:p>
        </p:txBody>
      </p:sp>
      <p:pic>
        <p:nvPicPr>
          <p:cNvPr id="4" name="Picture 2" descr="ZOOM для учителей и преподавателе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224" y="1825625"/>
            <a:ext cx="69500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048360"/>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2196</Words>
  <Application>Microsoft Office PowerPoint</Application>
  <PresentationFormat>Широкоэкранный</PresentationFormat>
  <Paragraphs>149</Paragraphs>
  <Slides>27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Calibri</vt:lpstr>
      <vt:lpstr>Calibri Light</vt:lpstr>
      <vt:lpstr>Office Theme</vt:lpstr>
      <vt:lpstr>Задание 4. Вариативная самостоятельная работа.</vt:lpstr>
      <vt:lpstr>Презентация PowerPoint</vt:lpstr>
      <vt:lpstr>Содержание</vt:lpstr>
      <vt:lpstr>Содержание</vt:lpstr>
      <vt:lpstr>Презентация PowerPoint</vt:lpstr>
      <vt:lpstr>1. Краткое описание программы.</vt:lpstr>
      <vt:lpstr>1. Краткое описание программы.</vt:lpstr>
      <vt:lpstr>1. Краткое описание программы.</vt:lpstr>
      <vt:lpstr>2. Процесс подготовки к обучению на платформе Zoom.</vt:lpstr>
      <vt:lpstr>2. Процесс подготовки к обучению на платформе Zoom.</vt:lpstr>
      <vt:lpstr>3. Рекомендации для преподавателей.</vt:lpstr>
      <vt:lpstr>4. Как скачать, как установить и как начать работать с Zoom.</vt:lpstr>
      <vt:lpstr>4. Как скачать, как установить и как начать работать с Zoom.</vt:lpstr>
      <vt:lpstr>4. Как скачать, как установить и как начать работать с Zoom.</vt:lpstr>
      <vt:lpstr>5. Инструкции по использованию.</vt:lpstr>
      <vt:lpstr>5.2. Конференци.и</vt:lpstr>
      <vt:lpstr>5.4. Настройки.</vt:lpstr>
      <vt:lpstr>5.4. Настройки.</vt:lpstr>
      <vt:lpstr>5.5. Как создать конференцию.</vt:lpstr>
      <vt:lpstr>5.7. Как войти в конференцию.</vt:lpstr>
      <vt:lpstr>5.10. Как посмотреть чат.</vt:lpstr>
      <vt:lpstr>5.12. Как завершить конференцию.</vt:lpstr>
      <vt:lpstr>6. Полезные лайфхаки для педагогов.</vt:lpstr>
      <vt:lpstr>7. Плюсы и минусы.</vt:lpstr>
      <vt:lpstr>7. Плюсы и минусы.</vt:lpstr>
      <vt:lpstr>8. Заключение.</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20</cp:revision>
  <dcterms:created xsi:type="dcterms:W3CDTF">2021-10-05T19:37:03Z</dcterms:created>
  <dcterms:modified xsi:type="dcterms:W3CDTF">2021-12-25T20:08:09Z</dcterms:modified>
</cp:coreProperties>
</file>