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 autoAdjust="0"/>
    <p:restoredTop sz="94660"/>
  </p:normalViewPr>
  <p:slideViewPr>
    <p:cSldViewPr snapToGrid="0">
      <p:cViewPr>
        <p:scale>
          <a:sx n="60" d="100"/>
          <a:sy n="60" d="100"/>
        </p:scale>
        <p:origin x="942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6E56-B4BA-4806-A0C8-EBF9008E47F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2A637-D94F-42CB-BF89-0CA31898E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17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2A637-D94F-42CB-BF89-0CA31898EC0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09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3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92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33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6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32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74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40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5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CCDC9A-02BD-48CD-9824-5C31305ACB03}" type="datetimeFigureOut">
              <a:rPr lang="ru-RU" smtClean="0"/>
              <a:t>23.05.2021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85664D-527B-41BD-8911-33A1F6E2B657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7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" dirty="0" smtClean="0"/>
              <a:t>Нормативно-правовая база информатизации образования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l">
              <a:spcBef>
                <a:spcPts val="0"/>
              </a:spcBef>
            </a:pPr>
            <a:r>
              <a:rPr lang="ru-RU" dirty="0" smtClean="0"/>
              <a:t>Подготовила Хачатрян  Кристине Артуровна </a:t>
            </a:r>
          </a:p>
          <a:p>
            <a:pPr lvl="0" algn="l">
              <a:spcBef>
                <a:spcPts val="0"/>
              </a:spcBef>
            </a:pPr>
            <a:r>
              <a:rPr lang="ru-RU" dirty="0" smtClean="0"/>
              <a:t>КЭО 1 курс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03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160421"/>
            <a:ext cx="10943283" cy="1299411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/>
              <a:t>Приказ </a:t>
            </a:r>
            <a:r>
              <a:rPr lang="ru-RU" sz="4400" b="1" dirty="0" err="1"/>
              <a:t>МинобрнаукиРоссии</a:t>
            </a:r>
            <a:r>
              <a:rPr lang="ru-RU" sz="4400" b="1" dirty="0"/>
              <a:t> от 21.11.2014 N 1505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5853" y="1459832"/>
            <a:ext cx="11261557" cy="47805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900" dirty="0"/>
              <a:t> </a:t>
            </a:r>
            <a:r>
              <a:rPr lang="ru-RU" sz="1900" dirty="0" smtClean="0"/>
              <a:t>   </a:t>
            </a:r>
            <a:r>
              <a:rPr lang="ru-RU" sz="1800" b="1" dirty="0" smtClean="0"/>
              <a:t>Электронная </a:t>
            </a:r>
            <a:r>
              <a:rPr lang="ru-RU" sz="1800" b="1" dirty="0"/>
              <a:t>информационно-образовательная среда </a:t>
            </a:r>
            <a:r>
              <a:rPr lang="ru-RU" sz="1800" dirty="0"/>
              <a:t>организации должна обеспечивать:</a:t>
            </a:r>
          </a:p>
          <a:p>
            <a:r>
              <a:rPr lang="ru-RU" sz="1800" dirty="0" smtClean="0"/>
              <a:t></a:t>
            </a:r>
            <a:r>
              <a:rPr lang="ru-RU" sz="1800" b="1" dirty="0" smtClean="0"/>
              <a:t>доступ к</a:t>
            </a:r>
            <a:r>
              <a:rPr lang="ru-RU" sz="1800" dirty="0" smtClean="0"/>
              <a:t> </a:t>
            </a:r>
            <a:r>
              <a:rPr lang="ru-RU" sz="1800" dirty="0"/>
              <a:t>учебным планам, рабочим программам дисциплин (модулей), практик, к изданиям электронных библиотечных систем и электронным образовательным ресурсам, указанным в рабочих программах;</a:t>
            </a:r>
          </a:p>
          <a:p>
            <a:r>
              <a:rPr lang="ru-RU" sz="1800" dirty="0"/>
              <a:t></a:t>
            </a:r>
            <a:r>
              <a:rPr lang="ru-RU" sz="1800" b="1" dirty="0"/>
              <a:t>фиксацию хода образовательного процесса</a:t>
            </a:r>
            <a:r>
              <a:rPr lang="ru-RU" sz="1800" dirty="0"/>
              <a:t>, результатов промежуточной аттестации и результатов освоения основной образовательной программы;</a:t>
            </a:r>
          </a:p>
          <a:p>
            <a:r>
              <a:rPr lang="ru-RU" sz="1800" dirty="0"/>
              <a:t></a:t>
            </a:r>
            <a:r>
              <a:rPr lang="ru-RU" sz="1800" b="1" dirty="0"/>
              <a:t>проведение всех видов занятий, процедур оценки результатов обучения</a:t>
            </a:r>
            <a:r>
              <a:rPr lang="ru-RU" sz="1800" dirty="0"/>
              <a:t>, реализация которых предусмотрена с применением электронного обучения, дистанционных образовательных технологий;</a:t>
            </a:r>
          </a:p>
          <a:p>
            <a:r>
              <a:rPr lang="ru-RU" sz="1800" dirty="0"/>
              <a:t></a:t>
            </a:r>
            <a:r>
              <a:rPr lang="ru-RU" sz="1800" b="1" dirty="0"/>
              <a:t>формирование электронного портфолио </a:t>
            </a:r>
            <a:r>
              <a:rPr lang="ru-RU" sz="1800" dirty="0"/>
              <a:t>обучающегося, в том числе сохранение работ обучающегося, рецензий и оценок на эти работы со стороны любых участников образовательного процесса;</a:t>
            </a:r>
          </a:p>
          <a:p>
            <a:r>
              <a:rPr lang="ru-RU" sz="1800" dirty="0"/>
              <a:t></a:t>
            </a:r>
            <a:r>
              <a:rPr lang="ru-RU" sz="1800" b="1" dirty="0"/>
              <a:t>взаимодействие между участниками образовательного процесса</a:t>
            </a:r>
            <a:r>
              <a:rPr lang="ru-RU" sz="1800" dirty="0"/>
              <a:t>, в том числе синхронное и (или) асинхронное взаимодействие посредством сети "Интернет".</a:t>
            </a:r>
          </a:p>
          <a:p>
            <a:endParaRPr lang="ru-RU" sz="1800" dirty="0"/>
          </a:p>
          <a:p>
            <a:r>
              <a:rPr lang="ru-RU" sz="1800" dirty="0"/>
              <a:t>Функционирование электронной информационно-образовательной среды обеспечивается соответствующими средствами информационно-коммуникационных технологий и квалификацией работников, ее использующих и поддерживающих. Функционирование электронной информационно-образовательной среды должно соответствовать законодательству Российской </a:t>
            </a:r>
            <a:r>
              <a:rPr lang="ru-RU" sz="1800" dirty="0" smtClean="0"/>
              <a:t>Федерации</a:t>
            </a:r>
            <a:r>
              <a:rPr lang="ru-RU" sz="1900" dirty="0" smtClean="0"/>
              <a:t>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2627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192505"/>
            <a:ext cx="11007451" cy="1909011"/>
          </a:xfrm>
        </p:spPr>
        <p:txBody>
          <a:bodyPr>
            <a:normAutofit/>
          </a:bodyPr>
          <a:lstStyle/>
          <a:p>
            <a:r>
              <a:rPr lang="ru-RU" b="1" dirty="0" smtClean="0"/>
              <a:t>Планируется </a:t>
            </a:r>
            <a:r>
              <a:rPr lang="ru-RU" b="1" dirty="0"/>
              <a:t>к вводу в действие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1892968"/>
            <a:ext cx="11007451" cy="4764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Приказ </a:t>
            </a:r>
            <a:r>
              <a:rPr lang="ru-RU" dirty="0" err="1"/>
              <a:t>МинобрнаукиРоссии</a:t>
            </a:r>
            <a:r>
              <a:rPr lang="ru-RU" dirty="0"/>
              <a:t> «Об утверждении </a:t>
            </a:r>
            <a:r>
              <a:rPr lang="ru-RU" b="1" dirty="0"/>
              <a:t>перечней специальностей и направлений </a:t>
            </a:r>
            <a:r>
              <a:rPr lang="ru-RU" b="1" dirty="0" smtClean="0"/>
              <a:t>подготовки </a:t>
            </a:r>
            <a:r>
              <a:rPr lang="ru-RU" b="1" dirty="0"/>
              <a:t>высшего образования</a:t>
            </a:r>
            <a:r>
              <a:rPr lang="ru-RU" dirty="0"/>
              <a:t>, реализация образовательных программ по которым не допускается с применением исключительно электронного обучения, дистанционных образовательных технологий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Часть 3 статьи 16 ФЗ N </a:t>
            </a:r>
            <a:r>
              <a:rPr lang="ru-RU" dirty="0" smtClean="0"/>
              <a:t>273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/>
              <a:t>Приказ </a:t>
            </a:r>
            <a:r>
              <a:rPr lang="ru-RU" dirty="0" err="1"/>
              <a:t>МинобрнаукиРоссии</a:t>
            </a:r>
            <a:r>
              <a:rPr lang="ru-RU" dirty="0"/>
              <a:t> от 20.01.2014 N 22 (ред. от 10.12.2014) «Об утверждении перечней профессий и специальностей </a:t>
            </a:r>
            <a:r>
              <a:rPr lang="ru-RU" b="1" dirty="0"/>
              <a:t>среднего профессионального образования</a:t>
            </a:r>
            <a:r>
              <a:rPr lang="ru-RU" dirty="0"/>
              <a:t>, реализация образовательных программ по которым не допускается с применением исключительно электронного обучения, дистанционных образовательных технологий».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2133600" y="4235116"/>
            <a:ext cx="1475874" cy="930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3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60422"/>
            <a:ext cx="9720072" cy="1524000"/>
          </a:xfrm>
        </p:spPr>
        <p:txBody>
          <a:bodyPr/>
          <a:lstStyle/>
          <a:p>
            <a:pPr algn="ctr"/>
            <a:r>
              <a:rPr lang="ru-RU" b="1" dirty="0" smtClean="0"/>
              <a:t>25 </a:t>
            </a:r>
            <a:r>
              <a:rPr lang="ru-RU" b="1" dirty="0"/>
              <a:t>октября 2016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28800"/>
            <a:ext cx="10911198" cy="4844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Правительством </a:t>
            </a:r>
            <a:r>
              <a:rPr lang="ru-RU" sz="2800" dirty="0"/>
              <a:t>Российской Федерации утверждены  </a:t>
            </a:r>
            <a:r>
              <a:rPr lang="ru-RU" sz="2800" b="1" i="1" dirty="0" err="1"/>
              <a:t>паспортачетырех</a:t>
            </a:r>
            <a:r>
              <a:rPr lang="ru-RU" sz="2800" b="1" i="1" dirty="0"/>
              <a:t> приоритетных проектов</a:t>
            </a:r>
            <a:r>
              <a:rPr lang="ru-RU" sz="2800" dirty="0"/>
              <a:t>:</a:t>
            </a:r>
          </a:p>
          <a:p>
            <a:r>
              <a:rPr lang="ru-RU" sz="2800" dirty="0"/>
              <a:t>1.«Создание современной образовательной среды для школьников».</a:t>
            </a:r>
          </a:p>
          <a:p>
            <a:r>
              <a:rPr lang="ru-RU" sz="2800" dirty="0"/>
              <a:t>2.«Современная цифровая образовательная среда в Российской Федерации».</a:t>
            </a:r>
          </a:p>
          <a:p>
            <a:r>
              <a:rPr lang="ru-RU" sz="2800" dirty="0"/>
              <a:t>3.«Подготовка высококвалифицированных специалистов и рабочих кадров с учётом современных стандартов и передовых технологий» («Рабочие кадры для передовых технологий»).</a:t>
            </a:r>
          </a:p>
          <a:p>
            <a:r>
              <a:rPr lang="ru-RU" sz="2800" dirty="0"/>
              <a:t>4.«Вузы как центры пространства создания инноваций</a:t>
            </a:r>
            <a:r>
              <a:rPr lang="ru-RU" sz="2800" dirty="0" smtClean="0"/>
              <a:t>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750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8359" y="112295"/>
            <a:ext cx="11165304" cy="154004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Современная </a:t>
            </a:r>
            <a:r>
              <a:rPr lang="ru-RU" sz="4000" b="1" dirty="0"/>
              <a:t>цифровая образовательная среда в Российской Федерации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652338"/>
            <a:ext cx="12192000" cy="52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0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144379"/>
            <a:ext cx="10959325" cy="1940453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Современная </a:t>
            </a:r>
            <a:r>
              <a:rPr lang="ru-RU" sz="4000" b="1" dirty="0"/>
              <a:t>цифровая образовательная среда в Российской Федерации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10959324" cy="437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b="1" dirty="0" smtClean="0"/>
              <a:t>Ключевые </a:t>
            </a:r>
            <a:r>
              <a:rPr lang="ru-RU" b="1" dirty="0"/>
              <a:t>участники проекта:</a:t>
            </a:r>
            <a:endParaRPr lang="ru-RU" dirty="0"/>
          </a:p>
          <a:p>
            <a:r>
              <a:rPr lang="ru-RU" dirty="0"/>
              <a:t>Министерство образования и науки Российской Федерации.</a:t>
            </a:r>
          </a:p>
          <a:p>
            <a:r>
              <a:rPr lang="ru-RU" dirty="0"/>
              <a:t>Министерство связи и массовых коммуникаций Российской Федерации. </a:t>
            </a:r>
          </a:p>
          <a:p>
            <a:r>
              <a:rPr lang="ru-RU" dirty="0"/>
              <a:t>Федеральные органы исполнительной власти, имеющие подведомственные образовательные организации высшего образования. </a:t>
            </a:r>
          </a:p>
          <a:p>
            <a:r>
              <a:rPr lang="ru-RU" dirty="0"/>
              <a:t>Органы исполнительной власти субъектов Российской Федерации. </a:t>
            </a:r>
          </a:p>
          <a:p>
            <a:r>
              <a:rPr lang="ru-RU" dirty="0"/>
              <a:t>Образовательные организации. </a:t>
            </a:r>
          </a:p>
          <a:p>
            <a:r>
              <a:rPr lang="ru-RU" dirty="0"/>
              <a:t>АНО "Институт Развития Интернета". </a:t>
            </a:r>
          </a:p>
          <a:p>
            <a:r>
              <a:rPr lang="ru-RU" dirty="0"/>
              <a:t>Ассоциация "Национальная платформа открытого образования".</a:t>
            </a:r>
          </a:p>
        </p:txBody>
      </p:sp>
    </p:spTree>
    <p:extLst>
      <p:ext uri="{BB962C8B-B14F-4D97-AF65-F5344CB8AC3E}">
        <p14:creationId xmlns:p14="http://schemas.microsoft.com/office/powerpoint/2010/main" val="144581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144379"/>
            <a:ext cx="11023493" cy="194045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Современная </a:t>
            </a:r>
            <a:r>
              <a:rPr lang="ru-RU" sz="4000" b="1" dirty="0"/>
              <a:t>цифровая образовательная среда в Российской Федерации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727158"/>
            <a:ext cx="10847030" cy="3818021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  </a:t>
            </a:r>
            <a:r>
              <a:rPr lang="ru-RU" sz="2800" b="1" dirty="0" smtClean="0"/>
              <a:t>Цель проекта:</a:t>
            </a:r>
            <a:r>
              <a:rPr lang="ru-RU" sz="2800" dirty="0"/>
              <a:t> </a:t>
            </a:r>
            <a:r>
              <a:rPr lang="ru-RU" sz="2800" dirty="0" smtClean="0"/>
              <a:t>Создать </a:t>
            </a:r>
            <a:r>
              <a:rPr lang="ru-RU" sz="2800" dirty="0"/>
              <a:t>к 2018 году условия для системного повышения качества и расширения </a:t>
            </a:r>
            <a:r>
              <a:rPr lang="ru-RU" sz="2800" dirty="0" smtClean="0"/>
              <a:t>возможностей непрерывного </a:t>
            </a:r>
            <a:r>
              <a:rPr lang="ru-RU" sz="2800" dirty="0"/>
              <a:t>образования для всех категорий граждан за счет развития российского </a:t>
            </a:r>
            <a:r>
              <a:rPr lang="ru-RU" sz="2800" dirty="0" smtClean="0"/>
              <a:t>цифрового образовательного </a:t>
            </a:r>
            <a:r>
              <a:rPr lang="ru-RU" sz="2800" dirty="0"/>
              <a:t>пространства и увеличения числа обучающихся образовательных </a:t>
            </a:r>
            <a:r>
              <a:rPr lang="ru-RU" sz="2800" dirty="0" smtClean="0"/>
              <a:t>организаций, освоивших онлайн-курсы </a:t>
            </a:r>
            <a:r>
              <a:rPr lang="ru-RU" sz="2800" dirty="0"/>
              <a:t>до 11 млн. человек к концу 2025 года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89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240632"/>
            <a:ext cx="10959325" cy="1636294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/>
              <a:t>Приказ </a:t>
            </a:r>
            <a:r>
              <a:rPr lang="ru-RU" sz="5400" b="1" dirty="0" err="1"/>
              <a:t>МинобрнаукиРоссии</a:t>
            </a:r>
            <a:r>
              <a:rPr lang="ru-RU" sz="5400" b="1" dirty="0"/>
              <a:t> от 23.08.2017 № 816 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61936"/>
            <a:ext cx="10959324" cy="437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sz="2400" dirty="0" smtClean="0"/>
              <a:t>Образовательные </a:t>
            </a:r>
            <a:r>
              <a:rPr lang="ru-RU" sz="2400" dirty="0"/>
              <a:t>организации </a:t>
            </a:r>
            <a:r>
              <a:rPr lang="ru-RU" sz="2400" b="1" dirty="0"/>
              <a:t>самостоятельно </a:t>
            </a:r>
            <a:r>
              <a:rPr lang="ru-RU" sz="2400" dirty="0"/>
              <a:t>определяют порядок оказания учебно-методической помощи обучающимся, в том числе в форме индивидуальных консультаций, оказываемых </a:t>
            </a:r>
            <a:r>
              <a:rPr lang="ru-RU" sz="2400" b="1" dirty="0" err="1"/>
              <a:t>дистанционно</a:t>
            </a:r>
            <a:r>
              <a:rPr lang="ru-RU" sz="2400" dirty="0" err="1"/>
              <a:t>с</a:t>
            </a:r>
            <a:r>
              <a:rPr lang="ru-RU" sz="2400" dirty="0"/>
              <a:t> использованием информационных и телекоммуникационных технологий.</a:t>
            </a:r>
          </a:p>
          <a:p>
            <a:r>
              <a:rPr lang="ru-RU" sz="2400" dirty="0"/>
              <a:t>При реализации образовательных программ или их частей с применением исключительно электронного обучения, дистанционных образовательных технологий организация </a:t>
            </a:r>
            <a:r>
              <a:rPr lang="ru-RU" sz="2400" b="1" dirty="0"/>
              <a:t>самостоятельно и (или) с использованием ресурсов иных организаций</a:t>
            </a:r>
            <a:r>
              <a:rPr lang="ru-RU" sz="2400" dirty="0"/>
              <a:t>:</a:t>
            </a:r>
          </a:p>
          <a:p>
            <a:r>
              <a:rPr lang="ru-RU" sz="2400" dirty="0" smtClean="0"/>
              <a:t>- создает </a:t>
            </a:r>
            <a:r>
              <a:rPr lang="ru-RU" sz="2400" dirty="0"/>
              <a:t>условия для функционирования электронной информационно-образовательной среды;</a:t>
            </a:r>
          </a:p>
          <a:p>
            <a:r>
              <a:rPr lang="ru-RU" sz="2400" dirty="0" smtClean="0"/>
              <a:t>- обеспечивает </a:t>
            </a:r>
            <a:r>
              <a:rPr lang="ru-RU" sz="2400" dirty="0"/>
              <a:t>идентификацию личности обучающегося.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1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12295"/>
            <a:ext cx="9720072" cy="152400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err="1" smtClean="0"/>
              <a:t>Прокторинг</a:t>
            </a:r>
            <a:endParaRPr lang="ru-RU" sz="5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636295"/>
            <a:ext cx="10911198" cy="50051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sz="3200" b="1" dirty="0" smtClean="0"/>
              <a:t>Проктор</a:t>
            </a:r>
            <a:r>
              <a:rPr lang="ru-RU" sz="3200" dirty="0" smtClean="0"/>
              <a:t>–специальный </a:t>
            </a:r>
            <a:r>
              <a:rPr lang="ru-RU" sz="3200" dirty="0"/>
              <a:t>сотрудник, осуществляющий мониторинг прохождения теста (или другого испытания) студентом.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b="1" dirty="0" smtClean="0"/>
              <a:t>Проект </a:t>
            </a:r>
            <a:r>
              <a:rPr lang="ru-RU" sz="3200" b="1" dirty="0"/>
              <a:t>«</a:t>
            </a:r>
            <a:r>
              <a:rPr lang="ru-RU" sz="3200" b="1" dirty="0" err="1"/>
              <a:t>Экзамус</a:t>
            </a:r>
            <a:r>
              <a:rPr lang="ru-RU" sz="3200" b="1" dirty="0"/>
              <a:t>» </a:t>
            </a:r>
            <a:r>
              <a:rPr lang="ru-RU" sz="3200" dirty="0"/>
              <a:t>–сервис для организации </a:t>
            </a:r>
            <a:r>
              <a:rPr lang="ru-RU" sz="3200" dirty="0" err="1"/>
              <a:t>прокторингаhttp</a:t>
            </a:r>
            <a:r>
              <a:rPr lang="ru-RU" sz="3200" dirty="0"/>
              <a:t>://ru.examus.info/.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3200" b="1" dirty="0" err="1" smtClean="0"/>
              <a:t>Прокторинг</a:t>
            </a:r>
            <a:r>
              <a:rPr lang="ru-RU" sz="3200" dirty="0" smtClean="0"/>
              <a:t>–механизм </a:t>
            </a:r>
            <a:r>
              <a:rPr lang="ru-RU" sz="3200" dirty="0"/>
              <a:t>контроля за честным выполнением проверочных работ и экзаменов пи обучении на онлайн-курсах</a:t>
            </a:r>
            <a:r>
              <a:rPr lang="ru-RU" sz="32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ru-RU" sz="3200" dirty="0"/>
          </a:p>
          <a:p>
            <a:r>
              <a:rPr lang="en-US" sz="3200" dirty="0"/>
              <a:t>https://openedu.ru/proctoring/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405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5242" y="0"/>
            <a:ext cx="10635916" cy="173254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/>
              <a:t>Нормативно-правовая </a:t>
            </a:r>
            <a:r>
              <a:rPr lang="ru-RU" sz="4000" b="1" dirty="0"/>
              <a:t>база, регулирующая образовательную  деятельность  с  применением  ЭО  и  ДОТ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147" y="1925053"/>
            <a:ext cx="10940716" cy="4932948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 smtClean="0"/>
              <a:t>1.Федеральный </a:t>
            </a:r>
            <a:r>
              <a:rPr lang="ru-RU" sz="2400" dirty="0"/>
              <a:t>закон от 29.12.2012 № 273-ФЗ (ред. от 29.07.2017) «Об образовании в Российской Федерации».</a:t>
            </a:r>
          </a:p>
          <a:p>
            <a:r>
              <a:rPr lang="ru-RU" sz="2400" dirty="0"/>
              <a:t>2.Постановление Правительства РФ от 28.10.2013 N 966 (ред. от 12.11.2016) «О лицензировании образовательной деятельности» (вместе с «Положением о лицензировании образовательной деятельности»).</a:t>
            </a:r>
          </a:p>
          <a:p>
            <a:r>
              <a:rPr lang="ru-RU" sz="2400" dirty="0"/>
              <a:t>3.Постановление Правительства РФ от 18.11.2013 N 1039 (ред. от 20.04.2016) «О государственной аккредитации образовательной деятельности» (вместе с «Положением о государственной аккредитации образовательной деятельности»).</a:t>
            </a:r>
          </a:p>
          <a:p>
            <a:r>
              <a:rPr lang="ru-RU" sz="2400" dirty="0"/>
              <a:t>4.Приказ </a:t>
            </a:r>
            <a:r>
              <a:rPr lang="ru-RU" sz="2400" dirty="0" err="1"/>
              <a:t>МинобрнаукиРоссии</a:t>
            </a:r>
            <a:r>
              <a:rPr lang="ru-RU" sz="2400" dirty="0"/>
              <a:t> от 14.06.2013 N 464 (ред. от 15.12.2014) «Об утверждении Порядка организации и осуществления образовательной деятельности по образовательным программам среднего профессионального образования».</a:t>
            </a:r>
          </a:p>
          <a:p>
            <a:r>
              <a:rPr lang="ru-RU" sz="2400" dirty="0"/>
              <a:t>5.Приказ </a:t>
            </a:r>
            <a:r>
              <a:rPr lang="ru-RU" sz="2400" dirty="0" err="1"/>
              <a:t>МинобрнаукиРоссии</a:t>
            </a:r>
            <a:r>
              <a:rPr lang="ru-RU" sz="2400" dirty="0"/>
              <a:t> от 29.08.2013 N 1008 «Об утверждении Порядка организации и осуществления образовательной деятельности по дополнительным общеобразовательным программам».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13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0"/>
            <a:ext cx="11167872" cy="18769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 smtClean="0"/>
              <a:t>Нормативно-правовая </a:t>
            </a:r>
            <a:r>
              <a:rPr lang="ru-RU" sz="4400" b="1" dirty="0"/>
              <a:t>база, регулирующая образовательную  деятельность  с  применением  ЭО  и  ДОТ 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101516"/>
            <a:ext cx="9720073" cy="4363452"/>
          </a:xfrm>
        </p:spPr>
        <p:txBody>
          <a:bodyPr>
            <a:normAutofit/>
          </a:bodyPr>
          <a:lstStyle/>
          <a:p>
            <a:r>
              <a:rPr lang="ru-RU" dirty="0" smtClean="0"/>
              <a:t>6.Приказ </a:t>
            </a:r>
            <a:r>
              <a:rPr lang="ru-RU" dirty="0" err="1"/>
              <a:t>МинобрнаукиРоссии</a:t>
            </a:r>
            <a:r>
              <a:rPr lang="ru-RU" dirty="0"/>
              <a:t> от 05.04.2017 № 301 «Об утверждении Порядка организации и осуществления образовательной деятельности по образовательным программам высшего образования –программам </a:t>
            </a:r>
            <a:r>
              <a:rPr lang="ru-RU" dirty="0" err="1"/>
              <a:t>бакалавриата</a:t>
            </a:r>
            <a:r>
              <a:rPr lang="ru-RU" dirty="0"/>
              <a:t>, программам </a:t>
            </a:r>
            <a:r>
              <a:rPr lang="ru-RU" dirty="0" err="1"/>
              <a:t>специалитета</a:t>
            </a:r>
            <a:r>
              <a:rPr lang="ru-RU" dirty="0"/>
              <a:t>, программам магистратуры».</a:t>
            </a:r>
          </a:p>
          <a:p>
            <a:r>
              <a:rPr lang="ru-RU" dirty="0"/>
              <a:t>7.Приказ </a:t>
            </a:r>
            <a:r>
              <a:rPr lang="ru-RU" dirty="0" err="1"/>
              <a:t>МинобрнаукиРоссии</a:t>
            </a:r>
            <a:r>
              <a:rPr lang="ru-RU" dirty="0"/>
              <a:t> от 23.08.2017 № 816 «Об утверждении Порядка применения организациями, осуществляющими образовательную деятельность, электронного обучения, дистанционных образовательных технологий при реализации образовательных программ».</a:t>
            </a:r>
          </a:p>
          <a:p>
            <a:r>
              <a:rPr lang="ru-RU" dirty="0"/>
              <a:t>8.Приказ </a:t>
            </a:r>
            <a:r>
              <a:rPr lang="ru-RU" dirty="0" err="1"/>
              <a:t>МинобрнаукиРоссии</a:t>
            </a:r>
            <a:r>
              <a:rPr lang="ru-RU" dirty="0"/>
              <a:t> от 14.10.2015 N 1147 (ред. от 31.07.2017) «Об утверждении Порядка приема на обучение по образовательным программам высшего образования -программам </a:t>
            </a:r>
            <a:r>
              <a:rPr lang="ru-RU" dirty="0" err="1"/>
              <a:t>бакалавриата</a:t>
            </a:r>
            <a:r>
              <a:rPr lang="ru-RU" dirty="0"/>
              <a:t>, программам </a:t>
            </a:r>
            <a:r>
              <a:rPr lang="ru-RU" dirty="0" err="1"/>
              <a:t>специалитета</a:t>
            </a:r>
            <a:r>
              <a:rPr lang="ru-RU" dirty="0"/>
              <a:t>, программам магистратуры».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20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320842"/>
            <a:ext cx="9720072" cy="1540042"/>
          </a:xfrm>
        </p:spPr>
        <p:txBody>
          <a:bodyPr/>
          <a:lstStyle/>
          <a:p>
            <a:pPr algn="ctr"/>
            <a:r>
              <a:rPr lang="ru-RU" sz="5400" b="1" dirty="0" smtClean="0"/>
              <a:t>Основные </a:t>
            </a:r>
            <a:r>
              <a:rPr lang="ru-RU" sz="5400" b="1" dirty="0"/>
              <a:t>документы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106" y="2213811"/>
            <a:ext cx="11069052" cy="434741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- Федеральный </a:t>
            </a:r>
            <a:r>
              <a:rPr lang="ru-RU" sz="2400" dirty="0"/>
              <a:t>закон от 29.12.2012 № 273-ФЗ (ред. от 29.07.2017) «Об образовании в Российской Федерации».</a:t>
            </a:r>
          </a:p>
          <a:p>
            <a:r>
              <a:rPr lang="ru-RU" sz="2400" dirty="0" smtClean="0"/>
              <a:t>- Приказ </a:t>
            </a:r>
            <a:r>
              <a:rPr lang="ru-RU" sz="2400" dirty="0" err="1"/>
              <a:t>МинобрнаукиРоссии</a:t>
            </a:r>
            <a:r>
              <a:rPr lang="ru-RU" sz="2400" dirty="0"/>
              <a:t> от 23.08.2017 № 816 «Об утверждении Порядка применения организациями, осуществляющими образовательную деятельность, электронного обучения, дистанционных образовательных технологий при реализации образовательных программ».</a:t>
            </a:r>
          </a:p>
          <a:p>
            <a:r>
              <a:rPr lang="ru-RU" sz="2400" dirty="0" smtClean="0"/>
              <a:t>- Информационный </a:t>
            </a:r>
            <a:r>
              <a:rPr lang="ru-RU" sz="2400" dirty="0"/>
              <a:t>материал по электронному обучению </a:t>
            </a:r>
            <a:r>
              <a:rPr lang="ru-RU" sz="2400" dirty="0" err="1"/>
              <a:t>МинобрнаукиРоссии</a:t>
            </a:r>
            <a:r>
              <a:rPr lang="ru-RU" sz="2400" dirty="0"/>
              <a:t>.</a:t>
            </a:r>
          </a:p>
          <a:p>
            <a:r>
              <a:rPr lang="ru-RU" sz="2400" dirty="0" smtClean="0"/>
              <a:t>- Программа </a:t>
            </a:r>
            <a:r>
              <a:rPr lang="ru-RU" sz="2400" dirty="0"/>
              <a:t>развития электронного обучения на 2014-2020 гг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35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248332"/>
            <a:ext cx="10397851" cy="1499616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Приказ </a:t>
            </a:r>
            <a:r>
              <a:rPr lang="ru-RU" b="1" dirty="0" err="1"/>
              <a:t>МинобрнаукиРоссии</a:t>
            </a:r>
            <a:r>
              <a:rPr lang="ru-RU" b="1" dirty="0"/>
              <a:t> от 23.08.2017 № 816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7938" y="2005263"/>
            <a:ext cx="10908630" cy="457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b="1" dirty="0" smtClean="0"/>
              <a:t>Пункт </a:t>
            </a:r>
            <a:r>
              <a:rPr lang="ru-RU" b="1" dirty="0"/>
              <a:t>3:</a:t>
            </a:r>
            <a:endParaRPr lang="ru-RU" dirty="0"/>
          </a:p>
          <a:p>
            <a:r>
              <a:rPr lang="ru-RU" dirty="0"/>
              <a:t>Организации, осуществляющие образовательную деятельность (далее -организации), реализуют образовательные программы или их части с применением электронного обучения, дистанционных образовательных технологий в предусмотренных Федеральным законом от 29 декабря 2012 г. N 273-ФЗ "Об образовании в Российской Федерации" формах обучения или при их сочетании, при проведении учебных занятий, практик, текущего контроля успеваемости, промежуточной, итоговой и (или) государственной итоговой аттестации обучающихся.</a:t>
            </a:r>
          </a:p>
          <a:p>
            <a:r>
              <a:rPr lang="ru-RU" b="1" dirty="0"/>
              <a:t>Пункт 6:</a:t>
            </a:r>
            <a:endParaRPr lang="ru-RU" dirty="0"/>
          </a:p>
          <a:p>
            <a:r>
              <a:rPr lang="ru-RU" dirty="0"/>
              <a:t>При реализации образовательных программ или их частей с применением исключительно электронного обучения, дистанционных образовательных технологий организация самостоятельно и (или) с использованием ресурсов иных организаций:</a:t>
            </a:r>
          </a:p>
          <a:p>
            <a:r>
              <a:rPr lang="ru-RU" dirty="0"/>
              <a:t>создает условия </a:t>
            </a:r>
            <a:r>
              <a:rPr lang="ru-RU" b="1" dirty="0"/>
              <a:t>для функционирования электронной информационно-образовательной среды</a:t>
            </a:r>
            <a:r>
              <a:rPr lang="ru-RU" dirty="0"/>
              <a:t>, обеспечивающей освоение обучающимися образовательных программ или их частей в полном объеме независимо от места нахождения обучающихся &lt;4</a:t>
            </a:r>
            <a:r>
              <a:rPr lang="ru-RU" dirty="0" smtClean="0"/>
              <a:t>&gt;.</a:t>
            </a:r>
          </a:p>
          <a:p>
            <a:endParaRPr lang="ru-RU" dirty="0"/>
          </a:p>
          <a:p>
            <a:pPr algn="ctr"/>
            <a:r>
              <a:rPr lang="ru-RU" dirty="0"/>
              <a:t>&lt;4&gt; –Часть 3 статьи 16 ФЗ N 273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62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0232" y="0"/>
            <a:ext cx="11004884" cy="208483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/>
              <a:t>Информационный </a:t>
            </a:r>
            <a:r>
              <a:rPr lang="ru-RU" sz="4000" b="1" dirty="0"/>
              <a:t>материал по электронному обучению Министерства образования и науки Российской Федерации (19.05.2014)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0232" y="2550694"/>
            <a:ext cx="11004884" cy="3758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Внедрение </a:t>
            </a:r>
            <a:r>
              <a:rPr lang="ru-RU" sz="2800" dirty="0"/>
              <a:t>ЭО в образовательной организации </a:t>
            </a:r>
            <a:r>
              <a:rPr lang="ru-RU" sz="2800" dirty="0" err="1"/>
              <a:t>предполагает</a:t>
            </a:r>
            <a:r>
              <a:rPr lang="ru-RU" sz="2800" b="1" dirty="0" err="1"/>
              <a:t>существенное</a:t>
            </a:r>
            <a:r>
              <a:rPr lang="ru-RU" sz="2800" b="1" dirty="0"/>
              <a:t> отличие от реализации образовательного процесса по традиционной технологии</a:t>
            </a:r>
            <a:r>
              <a:rPr lang="ru-RU" sz="2800" dirty="0"/>
              <a:t>: обязательное применение баз данных и информационно-телекоммуникационных  сетей. Фактически речь идет о создании и использовании в процессе </a:t>
            </a:r>
            <a:r>
              <a:rPr lang="ru-RU" sz="2800" b="1" dirty="0"/>
              <a:t>обучения электронной   информационно-образовательной   </a:t>
            </a:r>
            <a:r>
              <a:rPr lang="ru-RU" sz="2800" b="1" dirty="0" err="1"/>
              <a:t>среды</a:t>
            </a:r>
            <a:r>
              <a:rPr lang="ru-RU" sz="2800" dirty="0" err="1"/>
              <a:t>,через</a:t>
            </a:r>
            <a:r>
              <a:rPr lang="ru-RU" sz="2800" dirty="0"/>
              <a:t>   которую осуществляется доступ к электронным образовательным ресурсам, а также может осуществляться взаимодействие с педагогическим работником</a:t>
            </a:r>
            <a:r>
              <a:rPr lang="ru-RU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01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76463"/>
            <a:ext cx="10911198" cy="1908369"/>
          </a:xfrm>
        </p:spPr>
        <p:txBody>
          <a:bodyPr>
            <a:noAutofit/>
          </a:bodyPr>
          <a:lstStyle/>
          <a:p>
            <a:r>
              <a:rPr lang="ru-RU" sz="4000" b="1" dirty="0" smtClean="0"/>
              <a:t>Информационный </a:t>
            </a:r>
            <a:r>
              <a:rPr lang="ru-RU" sz="4000" b="1" dirty="0"/>
              <a:t>материал по электронному обучению Министерства образования и науки Российской Федерации (19.05.2014)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743200"/>
            <a:ext cx="10766819" cy="356615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ru-RU" sz="2400" dirty="0" smtClean="0"/>
              <a:t>Применение </a:t>
            </a:r>
            <a:r>
              <a:rPr lang="ru-RU" sz="2400" b="1" dirty="0"/>
              <a:t>исключительно ЭО </a:t>
            </a:r>
            <a:r>
              <a:rPr lang="ru-RU" sz="2400" dirty="0"/>
              <a:t>охватывает ситуацию, когда обучающийся  самостоятельно без участия педагогических работников осваивает материал, путем  работы и взаимодействия в электронной информационно-образовательной среде. </a:t>
            </a:r>
          </a:p>
          <a:p>
            <a:r>
              <a:rPr lang="ru-RU" sz="2400" dirty="0"/>
              <a:t>Примером  такого  обучения  может  быть  освоение  </a:t>
            </a:r>
            <a:r>
              <a:rPr lang="ru-RU" sz="2400" b="1" dirty="0"/>
              <a:t>массовых  открытых  онлайн-курсов  (далее –МООК)</a:t>
            </a:r>
            <a:r>
              <a:rPr lang="ru-RU" sz="2400" dirty="0"/>
              <a:t>,  в  которых  контакт  с  педагогическими  работниками конкретного обучающегося может быть полностью исключен, но </a:t>
            </a:r>
            <a:r>
              <a:rPr lang="ru-RU" sz="2400" b="1" dirty="0"/>
              <a:t>восполнен за счет общения  с  сообществом  обучающихся </a:t>
            </a:r>
            <a:r>
              <a:rPr lang="ru-RU" sz="2400" dirty="0"/>
              <a:t>в  электронной  информационно-образовательной среде.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2185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8357" y="176463"/>
            <a:ext cx="10908631" cy="190836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Информационный </a:t>
            </a:r>
            <a:r>
              <a:rPr lang="ru-RU" sz="4000" b="1" dirty="0"/>
              <a:t>материал по электронному обучению Министерства образования и науки Российской Федерации (19.05.2014)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8357" y="2582779"/>
            <a:ext cx="11101137" cy="3994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соответствии с п.4 ст. 16 Закона, </a:t>
            </a:r>
            <a:r>
              <a:rPr lang="ru-RU" sz="2400" b="1" dirty="0"/>
              <a:t>местом осуществления </a:t>
            </a:r>
            <a:r>
              <a:rPr lang="ru-RU" sz="2400" dirty="0"/>
              <a:t>образовательной деятельности </a:t>
            </a:r>
            <a:r>
              <a:rPr lang="ru-RU" sz="2400" b="1" dirty="0"/>
              <a:t>при реализации образовательных программ с применением ЭО, ДОТ </a:t>
            </a:r>
            <a:r>
              <a:rPr lang="ru-RU" sz="2400" dirty="0" err="1"/>
              <a:t>является</a:t>
            </a:r>
            <a:r>
              <a:rPr lang="ru-RU" sz="2400" b="1" dirty="0" err="1"/>
              <a:t>место</a:t>
            </a:r>
            <a:r>
              <a:rPr lang="ru-RU" sz="2400" b="1" dirty="0"/>
              <a:t> нахождения организации, </a:t>
            </a:r>
            <a:r>
              <a:rPr lang="ru-RU" sz="2400" dirty="0"/>
              <a:t>осуществляющей образовательную деятельность, </a:t>
            </a:r>
            <a:r>
              <a:rPr lang="ru-RU" sz="2400" b="1" dirty="0"/>
              <a:t>или ее филиала </a:t>
            </a:r>
            <a:r>
              <a:rPr lang="ru-RU" sz="2400" dirty="0"/>
              <a:t>независимо от места нахождения обучающихся. Таким образом, обучающийся может находиться дома, на своем рабочем месте, либо в помещениях любой другой организации, где имеется персональный компьютер или иное устройство с доступом в ЭИОС. При этом </a:t>
            </a:r>
            <a:r>
              <a:rPr lang="ru-RU" sz="2400" b="1" dirty="0"/>
              <a:t>местонахождение обучающегося не </a:t>
            </a:r>
            <a:r>
              <a:rPr lang="ru-RU" sz="2400" dirty="0"/>
              <a:t>будет </a:t>
            </a:r>
            <a:r>
              <a:rPr lang="ru-RU" sz="2400" b="1" dirty="0"/>
              <a:t>являться местом осуществления образовательной деятельности</a:t>
            </a:r>
            <a:r>
              <a:rPr lang="ru-RU" sz="2400" dirty="0"/>
              <a:t>, следовательно, лицензирование образовательной деятельности и аккредитация образовательных программ в организациях, предоставляющих рабочие места для работы в ЭИОС, не требуется.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954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112295"/>
            <a:ext cx="10879114" cy="1684421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Приказ </a:t>
            </a:r>
            <a:r>
              <a:rPr lang="ru-RU" b="1" dirty="0" err="1"/>
              <a:t>МинобрнаукиРоссии</a:t>
            </a:r>
            <a:r>
              <a:rPr lang="ru-RU" b="1" dirty="0"/>
              <a:t> от 21.11.2014 N 1505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310063"/>
            <a:ext cx="10879114" cy="4251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</a:t>
            </a:r>
            <a:r>
              <a:rPr lang="ru-RU" sz="2400" dirty="0" smtClean="0"/>
              <a:t>Приказ </a:t>
            </a:r>
            <a:r>
              <a:rPr lang="ru-RU" sz="2400" dirty="0" err="1"/>
              <a:t>МинобрнаукиРоссии</a:t>
            </a:r>
            <a:r>
              <a:rPr lang="ru-RU" sz="2400" dirty="0"/>
              <a:t> от 21.11.2014 N 1505 «Об утверждении федерального государственного образовательного стандарта высшего образования по направлению подготовки 44.04.01 Педагогическое образование (уровень магистратуры)».</a:t>
            </a:r>
          </a:p>
          <a:p>
            <a:r>
              <a:rPr lang="ru-RU" sz="2400" b="1" dirty="0"/>
              <a:t>7.1.2. </a:t>
            </a:r>
            <a:r>
              <a:rPr lang="ru-RU" sz="2400" dirty="0"/>
              <a:t>Каждый обучающийся в течение всего периода обучения должен быть обеспечен индивидуальным неограниченным доступом к одной или нескольким электронно-библиотечным системам (электронным библиотекам) и к электронной информационно-образовательной среде организации. Электронно-библиотечная система (электронная библиотека) и электронная информационно-образовательная среда должны обеспечивать возможность доступа обучающегося из любой точки, в которой имеется доступ к информационно-телекоммуникационной сети "Интернет" (далее -сеть "Интернет"), как на территории организации, так и вне ее.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44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</TotalTime>
  <Words>1399</Words>
  <Application>Microsoft Office PowerPoint</Application>
  <PresentationFormat>Широкоэкранный</PresentationFormat>
  <Paragraphs>82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Calibri</vt:lpstr>
      <vt:lpstr>Tw Cen MT</vt:lpstr>
      <vt:lpstr>Tw Cen MT Condensed</vt:lpstr>
      <vt:lpstr>Wingdings</vt:lpstr>
      <vt:lpstr>Wingdings 3</vt:lpstr>
      <vt:lpstr>Интеграл</vt:lpstr>
      <vt:lpstr>Нормативно-правовая база информатизации образования</vt:lpstr>
      <vt:lpstr>Нормативно-правовая база, регулирующая образовательную  деятельность  с  применением  ЭО  и  ДОТ</vt:lpstr>
      <vt:lpstr>Нормативно-правовая база, регулирующая образовательную  деятельность  с  применением  ЭО  и  ДОТ </vt:lpstr>
      <vt:lpstr>Основные документы</vt:lpstr>
      <vt:lpstr>Приказ МинобрнаукиРоссии от 23.08.2017 № 816 </vt:lpstr>
      <vt:lpstr>Информационный материал по электронному обучению Министерства образования и науки Российской Федерации (19.05.2014)</vt:lpstr>
      <vt:lpstr>Информационный материал по электронному обучению Министерства образования и науки Российской Федерации (19.05.2014)</vt:lpstr>
      <vt:lpstr>Информационный материал по электронному обучению Министерства образования и науки Российской Федерации (19.05.2014)</vt:lpstr>
      <vt:lpstr>Приказ МинобрнаукиРоссии от 21.11.2014 N 1505</vt:lpstr>
      <vt:lpstr>Приказ МинобрнаукиРоссии от 21.11.2014 N 1505</vt:lpstr>
      <vt:lpstr>Планируется к вводу в действие</vt:lpstr>
      <vt:lpstr>25 октября 2016</vt:lpstr>
      <vt:lpstr>Современная цифровая образовательная среда в Российской Федерации</vt:lpstr>
      <vt:lpstr>Современная цифровая образовательная среда в Российской Федерации</vt:lpstr>
      <vt:lpstr>Современная цифровая образовательная среда в Российской Федерации</vt:lpstr>
      <vt:lpstr>Приказ МинобрнаукиРоссии от 23.08.2017 № 816 </vt:lpstr>
      <vt:lpstr>Прокторинг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Нормативно-правовая база информатизации образования</dc:title>
  <dc:creator>User</dc:creator>
  <cp:lastModifiedBy>User</cp:lastModifiedBy>
  <cp:revision>7</cp:revision>
  <dcterms:created xsi:type="dcterms:W3CDTF">2021-05-23T17:56:38Z</dcterms:created>
  <dcterms:modified xsi:type="dcterms:W3CDTF">2021-05-23T19:03:04Z</dcterms:modified>
</cp:coreProperties>
</file>