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74" r:id="rId4"/>
    <p:sldId id="258" r:id="rId5"/>
    <p:sldId id="275" r:id="rId6"/>
    <p:sldId id="273" r:id="rId7"/>
    <p:sldId id="296" r:id="rId8"/>
    <p:sldId id="259" r:id="rId9"/>
    <p:sldId id="276" r:id="rId10"/>
    <p:sldId id="278" r:id="rId11"/>
    <p:sldId id="281" r:id="rId12"/>
    <p:sldId id="283" r:id="rId13"/>
    <p:sldId id="279" r:id="rId14"/>
    <p:sldId id="295" r:id="rId15"/>
    <p:sldId id="280" r:id="rId16"/>
    <p:sldId id="284" r:id="rId17"/>
    <p:sldId id="287" r:id="rId18"/>
    <p:sldId id="289" r:id="rId19"/>
    <p:sldId id="288" r:id="rId20"/>
    <p:sldId id="293" r:id="rId21"/>
    <p:sldId id="294" r:id="rId22"/>
    <p:sldId id="266" r:id="rId23"/>
    <p:sldId id="269" r:id="rId24"/>
    <p:sldId id="277" r:id="rId25"/>
    <p:sldId id="298" r:id="rId26"/>
    <p:sldId id="29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1B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8" autoAdjust="0"/>
    <p:restoredTop sz="72558" autoAdjust="0"/>
  </p:normalViewPr>
  <p:slideViewPr>
    <p:cSldViewPr snapToGrid="0">
      <p:cViewPr varScale="1">
        <p:scale>
          <a:sx n="83" d="100"/>
          <a:sy n="83" d="100"/>
        </p:scale>
        <p:origin x="126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5A021-5655-40F1-B2EB-9DE43145E89B}" type="datetimeFigureOut">
              <a:rPr lang="en-US" smtClean="0"/>
              <a:t>3/4/2020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75B73-E243-4BDF-A529-B929FFCE18E6}" type="slidenum">
              <a:rPr lang="en-US" smtClean="0"/>
              <a:t>‹#›</a:t>
            </a:fld>
            <a:endParaRPr lang="en-US"/>
          </a:p>
        </p:txBody>
      </p:sp>
    </p:spTree>
    <p:extLst>
      <p:ext uri="{BB962C8B-B14F-4D97-AF65-F5344CB8AC3E}">
        <p14:creationId xmlns:p14="http://schemas.microsoft.com/office/powerpoint/2010/main" val="3504907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775B73-E243-4BDF-A529-B929FFCE18E6}" type="slidenum">
              <a:rPr lang="en-US" smtClean="0"/>
              <a:t>2</a:t>
            </a:fld>
            <a:endParaRPr lang="en-US"/>
          </a:p>
        </p:txBody>
      </p:sp>
    </p:spTree>
    <p:extLst>
      <p:ext uri="{BB962C8B-B14F-4D97-AF65-F5344CB8AC3E}">
        <p14:creationId xmlns:p14="http://schemas.microsoft.com/office/powerpoint/2010/main" val="712701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lakes are a</a:t>
            </a:r>
            <a:r>
              <a:rPr lang="en-US" baseline="0" dirty="0" smtClean="0"/>
              <a:t>n alternative to data virtualization, “the data lake acts as…an operational data store. Such a data lake is used by business users, such as data scientists, directly and by the ETL processes that copy the data from the lake to the data warehouse. Replication or streaming technology is used to keep the data lake up to date. From a complete data history perspective and integration of data, this is an interesting alternative. However, it scores poorly on making real-time data available. “</a:t>
            </a:r>
            <a:endParaRPr lang="en-US" dirty="0" smtClean="0"/>
          </a:p>
          <a:p>
            <a:endParaRPr lang="en-US" dirty="0" smtClean="0"/>
          </a:p>
          <a:p>
            <a:r>
              <a:rPr lang="en-US" dirty="0" smtClean="0"/>
              <a:t>Denodo consistently ranks at the top of</a:t>
            </a:r>
            <a:r>
              <a:rPr lang="en-US" baseline="0" dirty="0" smtClean="0"/>
              <a:t> data virtualization providers, but the field is becoming more crowded and Denodo is by no means the only way to integrate data sources, via data virtualization or otherwise.  </a:t>
            </a:r>
          </a:p>
          <a:p>
            <a:endParaRPr lang="en-US" baseline="0" dirty="0" smtClean="0"/>
          </a:p>
          <a:p>
            <a:r>
              <a:rPr lang="en-US" sz="1200" b="0" i="0" kern="1200" dirty="0" smtClean="0">
                <a:solidFill>
                  <a:schemeClr val="tx1"/>
                </a:solidFill>
                <a:effectLst/>
                <a:latin typeface="+mn-lt"/>
                <a:ea typeface="+mn-ea"/>
                <a:cs typeface="+mn-cs"/>
              </a:rPr>
              <a:t>data virtualization can use the in-memory power of Spark to temporarily cash data and speed up queries. Or, Spark can serve as a data source to a data virtualization implementation. For example, data can be streamed with Kafka into Spark. That data can then be made available through data virtualization to support real-time BI dashboards. A data virtualization server can also act as a data source for Spark. </a:t>
            </a:r>
            <a:r>
              <a:rPr lang="en-US" sz="1200" b="0" i="0" kern="1200" smtClean="0">
                <a:solidFill>
                  <a:schemeClr val="tx1"/>
                </a:solidFill>
                <a:effectLst/>
                <a:latin typeface="+mn-lt"/>
                <a:ea typeface="+mn-ea"/>
                <a:cs typeface="+mn-cs"/>
              </a:rPr>
              <a:t>This would enable Spark to access even more data sources, and, maybe more importantly, it would enable Spark to execute distributed joins.</a:t>
            </a:r>
            <a:endParaRPr lang="en-US" baseline="0" dirty="0" smtClean="0"/>
          </a:p>
        </p:txBody>
      </p:sp>
      <p:sp>
        <p:nvSpPr>
          <p:cNvPr id="4" name="Slide Number Placeholder 3"/>
          <p:cNvSpPr>
            <a:spLocks noGrp="1"/>
          </p:cNvSpPr>
          <p:nvPr>
            <p:ph type="sldNum" sz="quarter" idx="10"/>
          </p:nvPr>
        </p:nvSpPr>
        <p:spPr/>
        <p:txBody>
          <a:bodyPr/>
          <a:lstStyle/>
          <a:p>
            <a:fld id="{09775B73-E243-4BDF-A529-B929FFCE18E6}" type="slidenum">
              <a:rPr lang="en-US" smtClean="0"/>
              <a:t>23</a:t>
            </a:fld>
            <a:endParaRPr lang="en-US"/>
          </a:p>
        </p:txBody>
      </p:sp>
    </p:spTree>
    <p:extLst>
      <p:ext uri="{BB962C8B-B14F-4D97-AF65-F5344CB8AC3E}">
        <p14:creationId xmlns:p14="http://schemas.microsoft.com/office/powerpoint/2010/main" val="2538293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775B73-E243-4BDF-A529-B929FFCE18E6}" type="slidenum">
              <a:rPr lang="en-US" smtClean="0"/>
              <a:t>7</a:t>
            </a:fld>
            <a:endParaRPr lang="en-US"/>
          </a:p>
        </p:txBody>
      </p:sp>
    </p:spTree>
    <p:extLst>
      <p:ext uri="{BB962C8B-B14F-4D97-AF65-F5344CB8AC3E}">
        <p14:creationId xmlns:p14="http://schemas.microsoft.com/office/powerpoint/2010/main" val="162589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New for 779: to glean data-driven insights into community needs and to access external data sources to facilitate access to community resources</a:t>
            </a:r>
            <a:endParaRPr lang="en-US" dirty="0"/>
          </a:p>
        </p:txBody>
      </p:sp>
      <p:sp>
        <p:nvSpPr>
          <p:cNvPr id="4" name="Slide Number Placeholder 3"/>
          <p:cNvSpPr>
            <a:spLocks noGrp="1"/>
          </p:cNvSpPr>
          <p:nvPr>
            <p:ph type="sldNum" sz="quarter" idx="10"/>
          </p:nvPr>
        </p:nvSpPr>
        <p:spPr/>
        <p:txBody>
          <a:bodyPr/>
          <a:lstStyle/>
          <a:p>
            <a:fld id="{09775B73-E243-4BDF-A529-B929FFCE18E6}" type="slidenum">
              <a:rPr lang="en-US" smtClean="0"/>
              <a:t>8</a:t>
            </a:fld>
            <a:endParaRPr lang="en-US"/>
          </a:p>
        </p:txBody>
      </p:sp>
    </p:spTree>
    <p:extLst>
      <p:ext uri="{BB962C8B-B14F-4D97-AF65-F5344CB8AC3E}">
        <p14:creationId xmlns:p14="http://schemas.microsoft.com/office/powerpoint/2010/main" val="137347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Martin, K. (2018, October 15). Church Management System: CS669 Term Project.</a:t>
            </a:r>
            <a:endParaRPr lang="en-US" altLang="en-US" sz="900" dirty="0" smtClean="0"/>
          </a:p>
          <a:p>
            <a:endParaRPr lang="en-US" dirty="0"/>
          </a:p>
        </p:txBody>
      </p:sp>
      <p:sp>
        <p:nvSpPr>
          <p:cNvPr id="4" name="Slide Number Placeholder 3"/>
          <p:cNvSpPr>
            <a:spLocks noGrp="1"/>
          </p:cNvSpPr>
          <p:nvPr>
            <p:ph type="sldNum" sz="quarter" idx="10"/>
          </p:nvPr>
        </p:nvSpPr>
        <p:spPr/>
        <p:txBody>
          <a:bodyPr/>
          <a:lstStyle/>
          <a:p>
            <a:fld id="{09775B73-E243-4BDF-A529-B929FFCE18E6}" type="slidenum">
              <a:rPr lang="en-US" smtClean="0"/>
              <a:t>9</a:t>
            </a:fld>
            <a:endParaRPr lang="en-US"/>
          </a:p>
        </p:txBody>
      </p:sp>
    </p:spTree>
    <p:extLst>
      <p:ext uri="{BB962C8B-B14F-4D97-AF65-F5344CB8AC3E}">
        <p14:creationId xmlns:p14="http://schemas.microsoft.com/office/powerpoint/2010/main" val="1069816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Interpolation variables are determined</a:t>
            </a:r>
            <a:r>
              <a:rPr lang="en-US" baseline="0" dirty="0" smtClean="0"/>
              <a:t> when a call is made to the API and can be passed explicitly or </a:t>
            </a:r>
            <a:endParaRPr lang="en-US" dirty="0"/>
          </a:p>
        </p:txBody>
      </p:sp>
      <p:sp>
        <p:nvSpPr>
          <p:cNvPr id="4" name="Slide Number Placeholder 3"/>
          <p:cNvSpPr>
            <a:spLocks noGrp="1"/>
          </p:cNvSpPr>
          <p:nvPr>
            <p:ph type="sldNum" sz="quarter" idx="10"/>
          </p:nvPr>
        </p:nvSpPr>
        <p:spPr/>
        <p:txBody>
          <a:bodyPr/>
          <a:lstStyle/>
          <a:p>
            <a:fld id="{09775B73-E243-4BDF-A529-B929FFCE18E6}" type="slidenum">
              <a:rPr lang="en-US" smtClean="0"/>
              <a:t>14</a:t>
            </a:fld>
            <a:endParaRPr lang="en-US"/>
          </a:p>
        </p:txBody>
      </p:sp>
    </p:spTree>
    <p:extLst>
      <p:ext uri="{BB962C8B-B14F-4D97-AF65-F5344CB8AC3E}">
        <p14:creationId xmlns:p14="http://schemas.microsoft.com/office/powerpoint/2010/main" val="872211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775B73-E243-4BDF-A529-B929FFCE18E6}" type="slidenum">
              <a:rPr lang="en-US" smtClean="0"/>
              <a:t>15</a:t>
            </a:fld>
            <a:endParaRPr lang="en-US"/>
          </a:p>
        </p:txBody>
      </p:sp>
    </p:spTree>
    <p:extLst>
      <p:ext uri="{BB962C8B-B14F-4D97-AF65-F5344CB8AC3E}">
        <p14:creationId xmlns:p14="http://schemas.microsoft.com/office/powerpoint/2010/main" val="142565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WIC is a government program providing</a:t>
            </a:r>
            <a:r>
              <a:rPr lang="en-US" baseline="0" dirty="0" smtClean="0"/>
              <a:t> supplemental nutrition vouchers to women of infants, and infants and children</a:t>
            </a:r>
            <a:endParaRPr lang="en-US" dirty="0"/>
          </a:p>
        </p:txBody>
      </p:sp>
      <p:sp>
        <p:nvSpPr>
          <p:cNvPr id="4" name="Slide Number Placeholder 3"/>
          <p:cNvSpPr>
            <a:spLocks noGrp="1"/>
          </p:cNvSpPr>
          <p:nvPr>
            <p:ph type="sldNum" sz="quarter" idx="10"/>
          </p:nvPr>
        </p:nvSpPr>
        <p:spPr/>
        <p:txBody>
          <a:bodyPr/>
          <a:lstStyle/>
          <a:p>
            <a:fld id="{09775B73-E243-4BDF-A529-B929FFCE18E6}" type="slidenum">
              <a:rPr lang="en-US" smtClean="0"/>
              <a:t>17</a:t>
            </a:fld>
            <a:endParaRPr lang="en-US"/>
          </a:p>
        </p:txBody>
      </p:sp>
    </p:spTree>
    <p:extLst>
      <p:ext uri="{BB962C8B-B14F-4D97-AF65-F5344CB8AC3E}">
        <p14:creationId xmlns:p14="http://schemas.microsoft.com/office/powerpoint/2010/main" val="3771333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775B73-E243-4BDF-A529-B929FFCE18E6}" type="slidenum">
              <a:rPr lang="en-US" smtClean="0"/>
              <a:t>19</a:t>
            </a:fld>
            <a:endParaRPr lang="en-US"/>
          </a:p>
        </p:txBody>
      </p:sp>
    </p:spTree>
    <p:extLst>
      <p:ext uri="{BB962C8B-B14F-4D97-AF65-F5344CB8AC3E}">
        <p14:creationId xmlns:p14="http://schemas.microsoft.com/office/powerpoint/2010/main" val="1847838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some “…older Oracle databases, it is not possible to transfer the previous database licenses 1:1 to a virtualized system since the charges refer to the “potential” performance of the system and now what it actually uses”</a:t>
            </a:r>
            <a:endParaRPr lang="en-US" dirty="0"/>
          </a:p>
        </p:txBody>
      </p:sp>
      <p:sp>
        <p:nvSpPr>
          <p:cNvPr id="4" name="Slide Number Placeholder 3"/>
          <p:cNvSpPr>
            <a:spLocks noGrp="1"/>
          </p:cNvSpPr>
          <p:nvPr>
            <p:ph type="sldNum" sz="quarter" idx="10"/>
          </p:nvPr>
        </p:nvSpPr>
        <p:spPr/>
        <p:txBody>
          <a:bodyPr/>
          <a:lstStyle/>
          <a:p>
            <a:fld id="{09775B73-E243-4BDF-A529-B929FFCE18E6}" type="slidenum">
              <a:rPr lang="en-US" smtClean="0"/>
              <a:t>22</a:t>
            </a:fld>
            <a:endParaRPr lang="en-US"/>
          </a:p>
        </p:txBody>
      </p:sp>
    </p:spTree>
    <p:extLst>
      <p:ext uri="{BB962C8B-B14F-4D97-AF65-F5344CB8AC3E}">
        <p14:creationId xmlns:p14="http://schemas.microsoft.com/office/powerpoint/2010/main" val="1620033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3/4/2020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3/4/2020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3/4/2020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3/4/2020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3/4/2020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3/4/2020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3/4/2020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3/4/2020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enodo.com/en/denodo-platform/denodo-expres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cs.microsoft.com/en-" TargetMode="External"/><Relationship Id="rId5" Type="http://schemas.openxmlformats.org/officeDocument/2006/relationships/hyperlink" Target="https://blog.gloo.us/big-data-for-" TargetMode="External"/><Relationship Id="rId4" Type="http://schemas.openxmlformats.org/officeDocument/2006/relationships/hyperlink" Target="https://community.denodo.com/docs/html/browse/7.0/platform/installation/preinstallation_tasks/hardware_requirements/hardware_requir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Data Virtualization:</a:t>
            </a:r>
            <a:br>
              <a:rPr lang="en-US" dirty="0" smtClean="0"/>
            </a:br>
            <a:r>
              <a:rPr lang="en-US" dirty="0" smtClean="0"/>
              <a:t>More </a:t>
            </a:r>
            <a:r>
              <a:rPr lang="en-US" dirty="0"/>
              <a:t>T</a:t>
            </a:r>
            <a:r>
              <a:rPr lang="en-US" dirty="0" smtClean="0"/>
              <a:t>han Just Hype?</a:t>
            </a:r>
            <a:endParaRPr lang="en-US" dirty="0"/>
          </a:p>
        </p:txBody>
      </p:sp>
      <p:sp>
        <p:nvSpPr>
          <p:cNvPr id="3" name="Subtitle 2"/>
          <p:cNvSpPr>
            <a:spLocks noGrp="1"/>
          </p:cNvSpPr>
          <p:nvPr>
            <p:ph type="subTitle" idx="1"/>
          </p:nvPr>
        </p:nvSpPr>
        <p:spPr>
          <a:xfrm>
            <a:off x="1759236" y="4178981"/>
            <a:ext cx="8673427" cy="1114913"/>
          </a:xfrm>
        </p:spPr>
        <p:txBody>
          <a:bodyPr>
            <a:normAutofit/>
          </a:bodyPr>
          <a:lstStyle/>
          <a:p>
            <a:pPr>
              <a:spcBef>
                <a:spcPts val="0"/>
              </a:spcBef>
            </a:pPr>
            <a:r>
              <a:rPr lang="en-US" dirty="0" smtClean="0"/>
              <a:t>A Practical Implementation of a Virtualized Database System</a:t>
            </a:r>
          </a:p>
          <a:p>
            <a:pPr>
              <a:spcBef>
                <a:spcPts val="0"/>
              </a:spcBef>
            </a:pPr>
            <a:r>
              <a:rPr lang="en-US" dirty="0" smtClean="0"/>
              <a:t>Using the Denodo Platform</a:t>
            </a:r>
          </a:p>
          <a:p>
            <a:endParaRPr lang="en-US" dirty="0"/>
          </a:p>
        </p:txBody>
      </p:sp>
    </p:spTree>
    <p:extLst>
      <p:ext uri="{BB962C8B-B14F-4D97-AF65-F5344CB8AC3E}">
        <p14:creationId xmlns:p14="http://schemas.microsoft.com/office/powerpoint/2010/main" val="4167538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Denodo</a:t>
            </a:r>
            <a:endParaRPr lang="en-US" dirty="0"/>
          </a:p>
        </p:txBody>
      </p:sp>
      <p:sp>
        <p:nvSpPr>
          <p:cNvPr id="3" name="Text Placeholder 2"/>
          <p:cNvSpPr>
            <a:spLocks noGrp="1"/>
          </p:cNvSpPr>
          <p:nvPr>
            <p:ph type="body" idx="1"/>
          </p:nvPr>
        </p:nvSpPr>
        <p:spPr/>
        <p:txBody>
          <a:bodyPr/>
          <a:lstStyle/>
          <a:p>
            <a:r>
              <a:rPr lang="en-US" dirty="0" smtClean="0"/>
              <a:t>Getting denodo</a:t>
            </a:r>
            <a:endParaRPr lang="en-US" dirty="0"/>
          </a:p>
        </p:txBody>
      </p:sp>
      <p:sp>
        <p:nvSpPr>
          <p:cNvPr id="5" name="Text Placeholder 4"/>
          <p:cNvSpPr>
            <a:spLocks noGrp="1"/>
          </p:cNvSpPr>
          <p:nvPr>
            <p:ph type="body" sz="quarter" idx="3"/>
          </p:nvPr>
        </p:nvSpPr>
        <p:spPr/>
        <p:txBody>
          <a:bodyPr/>
          <a:lstStyle/>
          <a:p>
            <a:r>
              <a:rPr lang="en-US" dirty="0" smtClean="0"/>
              <a:t>Launching </a:t>
            </a:r>
            <a:r>
              <a:rPr lang="en-US" dirty="0" err="1" smtClean="0"/>
              <a:t>Vdp</a:t>
            </a:r>
            <a:r>
              <a:rPr lang="en-US" dirty="0" smtClean="0"/>
              <a:t> from control center</a:t>
            </a:r>
            <a:endParaRPr lang="en-US" dirty="0"/>
          </a:p>
        </p:txBody>
      </p:sp>
      <p:sp>
        <p:nvSpPr>
          <p:cNvPr id="6" name="Content Placeholder 5"/>
          <p:cNvSpPr>
            <a:spLocks noGrp="1"/>
          </p:cNvSpPr>
          <p:nvPr>
            <p:ph sz="quarter" idx="4"/>
          </p:nvPr>
        </p:nvSpPr>
        <p:spPr/>
        <p:txBody>
          <a:bodyPr/>
          <a:lstStyle/>
          <a:p>
            <a:r>
              <a:rPr lang="en-US" dirty="0" smtClean="0"/>
              <a:t>Denodo Virtual </a:t>
            </a:r>
            <a:r>
              <a:rPr lang="en-US" dirty="0" err="1" smtClean="0"/>
              <a:t>DataPort</a:t>
            </a:r>
            <a:r>
              <a:rPr lang="en-US" dirty="0" smtClean="0"/>
              <a:t> (VDP) Server (JVM) connection must be running</a:t>
            </a:r>
          </a:p>
          <a:p>
            <a:r>
              <a:rPr lang="en-US" dirty="0" smtClean="0"/>
              <a:t>Launch data catalog, diagnostics as desired</a:t>
            </a:r>
          </a:p>
          <a:p>
            <a:r>
              <a:rPr lang="en-US" dirty="0" smtClean="0"/>
              <a:t>Launch Virtual </a:t>
            </a:r>
            <a:r>
              <a:rPr lang="en-US" dirty="0" err="1" smtClean="0"/>
              <a:t>DataPort</a:t>
            </a:r>
            <a:r>
              <a:rPr lang="en-US" dirty="0" smtClean="0"/>
              <a:t> Administration Tool</a:t>
            </a:r>
          </a:p>
        </p:txBody>
      </p:sp>
      <p:sp>
        <p:nvSpPr>
          <p:cNvPr id="8" name="Content Placeholder 7"/>
          <p:cNvSpPr>
            <a:spLocks noGrp="1"/>
          </p:cNvSpPr>
          <p:nvPr>
            <p:ph sz="half" idx="2"/>
          </p:nvPr>
        </p:nvSpPr>
        <p:spPr>
          <a:xfrm>
            <a:off x="5125305" y="1488985"/>
            <a:ext cx="6264350" cy="2176902"/>
          </a:xfrm>
        </p:spPr>
        <p:txBody>
          <a:bodyPr>
            <a:normAutofit fontScale="92500" lnSpcReduction="20000"/>
          </a:bodyPr>
          <a:lstStyle/>
          <a:p>
            <a:r>
              <a:rPr lang="en-US" dirty="0" smtClean="0"/>
              <a:t>Try the free version here: </a:t>
            </a:r>
            <a:r>
              <a:rPr lang="en-US" dirty="0">
                <a:hlinkClick r:id="rId2"/>
              </a:rPr>
              <a:t>https://</a:t>
            </a:r>
            <a:r>
              <a:rPr lang="en-US" dirty="0" smtClean="0">
                <a:hlinkClick r:id="rId2"/>
              </a:rPr>
              <a:t>www.denodo.com/en/denodo-platform/denodo-express</a:t>
            </a:r>
            <a:endParaRPr lang="en-US" dirty="0" smtClean="0"/>
          </a:p>
          <a:p>
            <a:r>
              <a:rPr lang="en-US" dirty="0" smtClean="0"/>
              <a:t>Implement paid, full-feature version with AWS, Azure, or local environment</a:t>
            </a:r>
          </a:p>
          <a:p>
            <a:r>
              <a:rPr lang="en-US" dirty="0" smtClean="0"/>
              <a:t>Straight-forward install, but note high memory requirements (16 GB recommended RAM)</a:t>
            </a:r>
            <a:endParaRPr lang="en-US" dirty="0"/>
          </a:p>
        </p:txBody>
      </p:sp>
    </p:spTree>
    <p:extLst>
      <p:ext uri="{BB962C8B-B14F-4D97-AF65-F5344CB8AC3E}">
        <p14:creationId xmlns:p14="http://schemas.microsoft.com/office/powerpoint/2010/main" val="3183887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Cache</a:t>
            </a:r>
            <a:endParaRPr lang="en-US" dirty="0"/>
          </a:p>
        </p:txBody>
      </p:sp>
      <p:pic>
        <p:nvPicPr>
          <p:cNvPr id="11" name="Content Placeholder 10"/>
          <p:cNvPicPr>
            <a:picLocks noGrp="1" noChangeAspect="1"/>
          </p:cNvPicPr>
          <p:nvPr>
            <p:ph sz="half" idx="2"/>
          </p:nvPr>
        </p:nvPicPr>
        <p:blipFill>
          <a:blip r:embed="rId2"/>
          <a:stretch>
            <a:fillRect/>
          </a:stretch>
        </p:blipFill>
        <p:spPr>
          <a:xfrm>
            <a:off x="4853456" y="310770"/>
            <a:ext cx="3748486" cy="4513642"/>
          </a:xfrm>
          <a:prstGeom prst="rect">
            <a:avLst/>
          </a:prstGeom>
          <a:ln>
            <a:solidFill>
              <a:schemeClr val="tx1"/>
            </a:solidFill>
          </a:ln>
        </p:spPr>
      </p:pic>
      <p:pic>
        <p:nvPicPr>
          <p:cNvPr id="12" name="Picture 11"/>
          <p:cNvPicPr>
            <a:picLocks noChangeAspect="1"/>
          </p:cNvPicPr>
          <p:nvPr/>
        </p:nvPicPr>
        <p:blipFill>
          <a:blip r:embed="rId3"/>
          <a:stretch>
            <a:fillRect/>
          </a:stretch>
        </p:blipFill>
        <p:spPr>
          <a:xfrm>
            <a:off x="8279186" y="2749802"/>
            <a:ext cx="3565342" cy="3527680"/>
          </a:xfrm>
          <a:prstGeom prst="rect">
            <a:avLst/>
          </a:prstGeom>
          <a:ln>
            <a:solidFill>
              <a:schemeClr val="tx1"/>
            </a:solidFill>
          </a:ln>
        </p:spPr>
      </p:pic>
    </p:spTree>
    <p:extLst>
      <p:ext uri="{BB962C8B-B14F-4D97-AF65-F5344CB8AC3E}">
        <p14:creationId xmlns:p14="http://schemas.microsoft.com/office/powerpoint/2010/main" val="801583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2787500"/>
            <a:ext cx="3501197" cy="1223298"/>
          </a:xfrm>
        </p:spPr>
        <p:txBody>
          <a:bodyPr/>
          <a:lstStyle/>
          <a:p>
            <a:r>
              <a:rPr lang="en-US" dirty="0" smtClean="0"/>
              <a:t>Selecting Data Sources</a:t>
            </a:r>
            <a:endParaRPr lang="en-US" dirty="0"/>
          </a:p>
        </p:txBody>
      </p:sp>
      <p:pic>
        <p:nvPicPr>
          <p:cNvPr id="10" name="Content Placeholder 9"/>
          <p:cNvPicPr>
            <a:picLocks noGrp="1" noChangeAspect="1"/>
          </p:cNvPicPr>
          <p:nvPr>
            <p:ph idx="1"/>
          </p:nvPr>
        </p:nvPicPr>
        <p:blipFill>
          <a:blip r:embed="rId2"/>
          <a:stretch>
            <a:fillRect/>
          </a:stretch>
        </p:blipFill>
        <p:spPr>
          <a:xfrm>
            <a:off x="5376672" y="199467"/>
            <a:ext cx="5961888" cy="6399364"/>
          </a:xfrm>
          <a:prstGeom prst="rect">
            <a:avLst/>
          </a:prstGeom>
        </p:spPr>
      </p:pic>
    </p:spTree>
    <p:extLst>
      <p:ext uri="{BB962C8B-B14F-4D97-AF65-F5344CB8AC3E}">
        <p14:creationId xmlns:p14="http://schemas.microsoft.com/office/powerpoint/2010/main" val="3037479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Data Sources (JDBC)</a:t>
            </a:r>
            <a:endParaRPr lang="en-US" dirty="0"/>
          </a:p>
        </p:txBody>
      </p:sp>
      <p:pic>
        <p:nvPicPr>
          <p:cNvPr id="6" name="Content Placeholder 5"/>
          <p:cNvPicPr>
            <a:picLocks noGrp="1" noChangeAspect="1"/>
          </p:cNvPicPr>
          <p:nvPr>
            <p:ph sz="half" idx="1"/>
          </p:nvPr>
        </p:nvPicPr>
        <p:blipFill rotWithShape="1">
          <a:blip r:embed="rId2"/>
          <a:srcRect r="38438"/>
          <a:stretch/>
        </p:blipFill>
        <p:spPr>
          <a:xfrm>
            <a:off x="4628374" y="961393"/>
            <a:ext cx="7215071" cy="4626854"/>
          </a:xfrm>
          <a:prstGeom prst="rect">
            <a:avLst/>
          </a:prstGeom>
          <a:ln>
            <a:solidFill>
              <a:schemeClr val="tx1"/>
            </a:solidFill>
          </a:ln>
        </p:spPr>
      </p:pic>
    </p:spTree>
    <p:extLst>
      <p:ext uri="{BB962C8B-B14F-4D97-AF65-F5344CB8AC3E}">
        <p14:creationId xmlns:p14="http://schemas.microsoft.com/office/powerpoint/2010/main" val="3074920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JSON/REST</a:t>
            </a:r>
            <a:br>
              <a:rPr lang="en-US" dirty="0" smtClean="0"/>
            </a:br>
            <a:r>
              <a:rPr lang="en-US" dirty="0" smtClean="0"/>
              <a:t>Data Sources</a:t>
            </a:r>
            <a:br>
              <a:rPr lang="en-US" dirty="0" smtClean="0"/>
            </a:br>
            <a:r>
              <a:rPr lang="en-US" sz="2000" dirty="0" smtClean="0"/>
              <a:t>Using Interpolation Variables &amp;</a:t>
            </a:r>
            <a:br>
              <a:rPr lang="en-US" sz="2000" dirty="0" smtClean="0"/>
            </a:br>
            <a:r>
              <a:rPr lang="en-US" sz="2000" dirty="0" smtClean="0"/>
              <a:t>Flattening arrays </a:t>
            </a:r>
            <a:endParaRPr lang="en-US" sz="2000" dirty="0"/>
          </a:p>
        </p:txBody>
      </p:sp>
      <p:sp>
        <p:nvSpPr>
          <p:cNvPr id="7" name="Text Placeholder 6"/>
          <p:cNvSpPr>
            <a:spLocks noGrp="1"/>
          </p:cNvSpPr>
          <p:nvPr>
            <p:ph type="body" idx="1"/>
          </p:nvPr>
        </p:nvSpPr>
        <p:spPr/>
        <p:txBody>
          <a:bodyPr/>
          <a:lstStyle/>
          <a:p>
            <a:r>
              <a:rPr lang="en-US" dirty="0" smtClean="0"/>
              <a:t>Connecting with interpolation variables</a:t>
            </a:r>
            <a:endParaRPr lang="en-US" dirty="0"/>
          </a:p>
        </p:txBody>
      </p:sp>
      <p:pic>
        <p:nvPicPr>
          <p:cNvPr id="6" name="Content Placeholder 5"/>
          <p:cNvPicPr>
            <a:picLocks noGrp="1" noChangeAspect="1"/>
          </p:cNvPicPr>
          <p:nvPr>
            <p:ph sz="half" idx="2"/>
          </p:nvPr>
        </p:nvPicPr>
        <p:blipFill>
          <a:blip r:embed="rId3"/>
          <a:stretch>
            <a:fillRect/>
          </a:stretch>
        </p:blipFill>
        <p:spPr>
          <a:xfrm>
            <a:off x="5125137" y="4389164"/>
            <a:ext cx="6311607" cy="1976912"/>
          </a:xfrm>
          <a:prstGeom prst="rect">
            <a:avLst/>
          </a:prstGeom>
          <a:ln>
            <a:solidFill>
              <a:schemeClr val="tx1"/>
            </a:solidFill>
          </a:ln>
        </p:spPr>
      </p:pic>
      <p:sp>
        <p:nvSpPr>
          <p:cNvPr id="8" name="Text Placeholder 7"/>
          <p:cNvSpPr>
            <a:spLocks noGrp="1"/>
          </p:cNvSpPr>
          <p:nvPr>
            <p:ph type="body" sz="quarter" idx="3"/>
          </p:nvPr>
        </p:nvSpPr>
        <p:spPr/>
        <p:txBody>
          <a:bodyPr/>
          <a:lstStyle/>
          <a:p>
            <a:r>
              <a:rPr lang="en-US" dirty="0" smtClean="0"/>
              <a:t>Flattening to create base view</a:t>
            </a:r>
            <a:endParaRPr lang="en-US" dirty="0"/>
          </a:p>
        </p:txBody>
      </p:sp>
      <p:pic>
        <p:nvPicPr>
          <p:cNvPr id="5" name="Content Placeholder 4"/>
          <p:cNvPicPr>
            <a:picLocks noGrp="1" noChangeAspect="1"/>
          </p:cNvPicPr>
          <p:nvPr>
            <p:ph sz="half" idx="4294967295"/>
          </p:nvPr>
        </p:nvPicPr>
        <p:blipFill>
          <a:blip r:embed="rId4"/>
          <a:stretch>
            <a:fillRect/>
          </a:stretch>
        </p:blipFill>
        <p:spPr>
          <a:xfrm>
            <a:off x="5125137" y="1488985"/>
            <a:ext cx="6269037" cy="2201862"/>
          </a:xfrm>
          <a:prstGeom prst="rect">
            <a:avLst/>
          </a:prstGeom>
          <a:ln>
            <a:solidFill>
              <a:schemeClr val="tx1"/>
            </a:solidFill>
          </a:ln>
        </p:spPr>
      </p:pic>
    </p:spTree>
    <p:extLst>
      <p:ext uri="{BB962C8B-B14F-4D97-AF65-F5344CB8AC3E}">
        <p14:creationId xmlns:p14="http://schemas.microsoft.com/office/powerpoint/2010/main" val="4236458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Base Views, Indexes &amp; Associations</a:t>
            </a:r>
            <a:endParaRPr lang="en-US" dirty="0"/>
          </a:p>
        </p:txBody>
      </p:sp>
      <p:pic>
        <p:nvPicPr>
          <p:cNvPr id="8" name="Content Placeholder 7"/>
          <p:cNvPicPr>
            <a:picLocks noGrp="1" noChangeAspect="1"/>
          </p:cNvPicPr>
          <p:nvPr>
            <p:ph sz="half" idx="2"/>
          </p:nvPr>
        </p:nvPicPr>
        <p:blipFill>
          <a:blip r:embed="rId3"/>
          <a:stretch>
            <a:fillRect/>
          </a:stretch>
        </p:blipFill>
        <p:spPr>
          <a:xfrm>
            <a:off x="4727947" y="447443"/>
            <a:ext cx="2984999" cy="5528897"/>
          </a:xfrm>
          <a:prstGeom prst="rect">
            <a:avLst/>
          </a:prstGeom>
          <a:ln>
            <a:solidFill>
              <a:schemeClr val="tx1"/>
            </a:solidFill>
          </a:ln>
        </p:spPr>
      </p:pic>
      <p:pic>
        <p:nvPicPr>
          <p:cNvPr id="7" name="Content Placeholder 6"/>
          <p:cNvPicPr>
            <a:picLocks noGrp="1" noChangeAspect="1"/>
          </p:cNvPicPr>
          <p:nvPr>
            <p:ph sz="half" idx="1"/>
          </p:nvPr>
        </p:nvPicPr>
        <p:blipFill rotWithShape="1">
          <a:blip r:embed="rId4"/>
          <a:srcRect b="12116"/>
          <a:stretch/>
        </p:blipFill>
        <p:spPr>
          <a:xfrm>
            <a:off x="6891576" y="1100037"/>
            <a:ext cx="5153017" cy="2188991"/>
          </a:xfrm>
          <a:prstGeom prst="rect">
            <a:avLst/>
          </a:prstGeom>
          <a:ln>
            <a:solidFill>
              <a:schemeClr val="tx1"/>
            </a:solidFill>
          </a:ln>
        </p:spPr>
      </p:pic>
      <p:pic>
        <p:nvPicPr>
          <p:cNvPr id="9" name="Picture 8"/>
          <p:cNvPicPr>
            <a:picLocks noChangeAspect="1"/>
          </p:cNvPicPr>
          <p:nvPr/>
        </p:nvPicPr>
        <p:blipFill rotWithShape="1">
          <a:blip r:embed="rId5"/>
          <a:srcRect b="35461"/>
          <a:stretch/>
        </p:blipFill>
        <p:spPr>
          <a:xfrm>
            <a:off x="6870265" y="3583835"/>
            <a:ext cx="5195640" cy="2675185"/>
          </a:xfrm>
          <a:prstGeom prst="rect">
            <a:avLst/>
          </a:prstGeom>
          <a:ln>
            <a:solidFill>
              <a:schemeClr val="tx1"/>
            </a:solidFill>
          </a:ln>
        </p:spPr>
      </p:pic>
    </p:spTree>
    <p:extLst>
      <p:ext uri="{BB962C8B-B14F-4D97-AF65-F5344CB8AC3E}">
        <p14:creationId xmlns:p14="http://schemas.microsoft.com/office/powerpoint/2010/main" val="2467817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Derived Views</a:t>
            </a:r>
            <a:endParaRPr lang="en-US" dirty="0"/>
          </a:p>
        </p:txBody>
      </p:sp>
      <p:sp>
        <p:nvSpPr>
          <p:cNvPr id="15" name="Content Placeholder 14"/>
          <p:cNvSpPr>
            <a:spLocks noGrp="1"/>
          </p:cNvSpPr>
          <p:nvPr>
            <p:ph sz="half" idx="1"/>
          </p:nvPr>
        </p:nvSpPr>
        <p:spPr>
          <a:xfrm>
            <a:off x="5066014" y="3857283"/>
            <a:ext cx="6269591" cy="2382651"/>
          </a:xfrm>
        </p:spPr>
        <p:txBody>
          <a:bodyPr>
            <a:normAutofit/>
          </a:bodyPr>
          <a:lstStyle/>
          <a:p>
            <a:r>
              <a:rPr lang="en-US" dirty="0" smtClean="0"/>
              <a:t>Customizable from GUI or VQL query</a:t>
            </a:r>
          </a:p>
          <a:p>
            <a:r>
              <a:rPr lang="en-US" dirty="0" smtClean="0"/>
              <a:t>Ability to selecting and altering fields including:</a:t>
            </a:r>
          </a:p>
          <a:p>
            <a:pPr lvl="1"/>
            <a:r>
              <a:rPr lang="en-US" dirty="0" smtClean="0"/>
              <a:t>adding expressions, functions</a:t>
            </a:r>
          </a:p>
          <a:p>
            <a:pPr lvl="1"/>
            <a:r>
              <a:rPr lang="en-US" dirty="0" smtClean="0"/>
              <a:t>Aggregations</a:t>
            </a:r>
          </a:p>
          <a:p>
            <a:pPr lvl="1"/>
            <a:r>
              <a:rPr lang="en-US" dirty="0" smtClean="0"/>
              <a:t>Arithmetic calculations (either through denodo or delegated to data source)</a:t>
            </a:r>
          </a:p>
          <a:p>
            <a:pPr lvl="1"/>
            <a:endParaRPr lang="en-US" dirty="0" smtClean="0"/>
          </a:p>
        </p:txBody>
      </p:sp>
      <p:pic>
        <p:nvPicPr>
          <p:cNvPr id="3" name="Picture 2"/>
          <p:cNvPicPr>
            <a:picLocks noChangeAspect="1"/>
          </p:cNvPicPr>
          <p:nvPr/>
        </p:nvPicPr>
        <p:blipFill>
          <a:blip r:embed="rId2"/>
          <a:stretch>
            <a:fillRect/>
          </a:stretch>
        </p:blipFill>
        <p:spPr>
          <a:xfrm>
            <a:off x="5066014" y="1344894"/>
            <a:ext cx="6612573" cy="1989550"/>
          </a:xfrm>
          <a:prstGeom prst="rect">
            <a:avLst/>
          </a:prstGeom>
          <a:ln>
            <a:solidFill>
              <a:schemeClr val="tx1"/>
            </a:solidFill>
          </a:ln>
        </p:spPr>
      </p:pic>
    </p:spTree>
    <p:extLst>
      <p:ext uri="{BB962C8B-B14F-4D97-AF65-F5344CB8AC3E}">
        <p14:creationId xmlns:p14="http://schemas.microsoft.com/office/powerpoint/2010/main" val="3260293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1974655"/>
            <a:ext cx="3501197" cy="1223298"/>
          </a:xfrm>
        </p:spPr>
        <p:txBody>
          <a:bodyPr/>
          <a:lstStyle/>
          <a:p>
            <a:r>
              <a:rPr lang="en-US" dirty="0" smtClean="0"/>
              <a:t>Query Testing</a:t>
            </a:r>
            <a:endParaRPr lang="en-US" dirty="0"/>
          </a:p>
        </p:txBody>
      </p:sp>
      <p:sp>
        <p:nvSpPr>
          <p:cNvPr id="3" name="Content Placeholder 2"/>
          <p:cNvSpPr>
            <a:spLocks noGrp="1"/>
          </p:cNvSpPr>
          <p:nvPr>
            <p:ph idx="1"/>
          </p:nvPr>
        </p:nvSpPr>
        <p:spPr/>
        <p:txBody>
          <a:bodyPr>
            <a:normAutofit/>
          </a:bodyPr>
          <a:lstStyle/>
          <a:p>
            <a:pPr lvl="1"/>
            <a:r>
              <a:rPr lang="en-US" sz="2000" dirty="0" smtClean="0"/>
              <a:t>JDBC (RDBMS) and REST Web Services (imported as .JSON) as base data sources</a:t>
            </a:r>
          </a:p>
          <a:p>
            <a:pPr lvl="1"/>
            <a:r>
              <a:rPr lang="en-US" sz="2000" dirty="0" smtClean="0"/>
              <a:t>Tuning Consisted of:</a:t>
            </a:r>
          </a:p>
          <a:p>
            <a:pPr lvl="2"/>
            <a:r>
              <a:rPr lang="en-US" sz="1800" dirty="0" smtClean="0"/>
              <a:t>Indexes</a:t>
            </a:r>
          </a:p>
          <a:p>
            <a:pPr lvl="2"/>
            <a:r>
              <a:rPr lang="en-US" sz="1800" dirty="0" smtClean="0"/>
              <a:t>Adjust native optimizer (set to “on” by default) and query simplifiers (set to “on” by default)</a:t>
            </a:r>
          </a:p>
          <a:p>
            <a:pPr lvl="2"/>
            <a:r>
              <a:rPr lang="en-US" sz="1800" dirty="0" smtClean="0"/>
              <a:t>Cache inclusion and cache indexes</a:t>
            </a:r>
          </a:p>
          <a:p>
            <a:pPr lvl="2"/>
            <a:r>
              <a:rPr lang="en-US" sz="1800" dirty="0" smtClean="0"/>
              <a:t>Specifying execution plans</a:t>
            </a:r>
          </a:p>
          <a:p>
            <a:pPr lvl="2"/>
            <a:r>
              <a:rPr lang="en-US" sz="1800" dirty="0" smtClean="0"/>
              <a:t>Adjusting memory allocation</a:t>
            </a:r>
          </a:p>
        </p:txBody>
      </p:sp>
      <p:sp>
        <p:nvSpPr>
          <p:cNvPr id="7" name="Text Placeholder 6"/>
          <p:cNvSpPr>
            <a:spLocks noGrp="1"/>
          </p:cNvSpPr>
          <p:nvPr>
            <p:ph type="body" sz="half" idx="2"/>
          </p:nvPr>
        </p:nvSpPr>
        <p:spPr/>
        <p:txBody>
          <a:bodyPr/>
          <a:lstStyle/>
          <a:p>
            <a:r>
              <a:rPr lang="en-US" dirty="0"/>
              <a:t>Current authorized WIC retailers within a 5 mi radius of a member’s home zip </a:t>
            </a:r>
            <a:r>
              <a:rPr lang="en-US" dirty="0" smtClean="0"/>
              <a:t>code</a:t>
            </a:r>
            <a:endParaRPr lang="en-US" dirty="0"/>
          </a:p>
        </p:txBody>
      </p:sp>
    </p:spTree>
    <p:extLst>
      <p:ext uri="{BB962C8B-B14F-4D97-AF65-F5344CB8AC3E}">
        <p14:creationId xmlns:p14="http://schemas.microsoft.com/office/powerpoint/2010/main" val="3964669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3285" b="4449"/>
          <a:stretch/>
        </p:blipFill>
        <p:spPr>
          <a:xfrm>
            <a:off x="9262188" y="4653525"/>
            <a:ext cx="2929812" cy="2204475"/>
          </a:xfrm>
          <a:prstGeom prst="rect">
            <a:avLst/>
          </a:prstGeom>
        </p:spPr>
      </p:pic>
      <p:pic>
        <p:nvPicPr>
          <p:cNvPr id="5" name="Picture 4"/>
          <p:cNvPicPr>
            <a:picLocks noChangeAspect="1"/>
          </p:cNvPicPr>
          <p:nvPr/>
        </p:nvPicPr>
        <p:blipFill rotWithShape="1">
          <a:blip r:embed="rId2"/>
          <a:srcRect r="3285" b="4449"/>
          <a:stretch/>
        </p:blipFill>
        <p:spPr>
          <a:xfrm rot="10800000">
            <a:off x="0" y="2662"/>
            <a:ext cx="2929812" cy="2204475"/>
          </a:xfrm>
          <a:prstGeom prst="rect">
            <a:avLst/>
          </a:prstGeom>
        </p:spPr>
      </p:pic>
      <p:pic>
        <p:nvPicPr>
          <p:cNvPr id="4" name="Picture 3"/>
          <p:cNvPicPr>
            <a:picLocks noChangeAspect="1"/>
          </p:cNvPicPr>
          <p:nvPr/>
        </p:nvPicPr>
        <p:blipFill>
          <a:blip r:embed="rId3"/>
          <a:stretch>
            <a:fillRect/>
          </a:stretch>
        </p:blipFill>
        <p:spPr>
          <a:xfrm>
            <a:off x="1464905" y="1104900"/>
            <a:ext cx="9340949" cy="5373688"/>
          </a:xfrm>
          <a:prstGeom prst="rect">
            <a:avLst/>
          </a:prstGeom>
          <a:ln>
            <a:solidFill>
              <a:schemeClr val="tx1"/>
            </a:solidFill>
          </a:ln>
        </p:spPr>
      </p:pic>
      <p:grpSp>
        <p:nvGrpSpPr>
          <p:cNvPr id="15" name="Group 14"/>
          <p:cNvGrpSpPr/>
          <p:nvPr/>
        </p:nvGrpSpPr>
        <p:grpSpPr>
          <a:xfrm>
            <a:off x="4691471" y="313175"/>
            <a:ext cx="2980964" cy="661567"/>
            <a:chOff x="4514569" y="443333"/>
            <a:chExt cx="2980964" cy="661567"/>
          </a:xfrm>
        </p:grpSpPr>
        <p:grpSp>
          <p:nvGrpSpPr>
            <p:cNvPr id="16" name="Group 15"/>
            <p:cNvGrpSpPr/>
            <p:nvPr/>
          </p:nvGrpSpPr>
          <p:grpSpPr>
            <a:xfrm>
              <a:off x="4514569" y="444758"/>
              <a:ext cx="2980963" cy="660142"/>
              <a:chOff x="8819869" y="795946"/>
              <a:chExt cx="2980963" cy="660142"/>
            </a:xfrm>
          </p:grpSpPr>
          <p:pic>
            <p:nvPicPr>
              <p:cNvPr id="18" name="Picture 17"/>
              <p:cNvPicPr>
                <a:picLocks noChangeAspect="1"/>
              </p:cNvPicPr>
              <p:nvPr/>
            </p:nvPicPr>
            <p:blipFill rotWithShape="1">
              <a:blip r:embed="rId4"/>
              <a:srcRect t="6121" b="70776"/>
              <a:stretch/>
            </p:blipFill>
            <p:spPr>
              <a:xfrm>
                <a:off x="8819869" y="795946"/>
                <a:ext cx="2980963" cy="635979"/>
              </a:xfrm>
              <a:prstGeom prst="rect">
                <a:avLst/>
              </a:prstGeom>
            </p:spPr>
          </p:pic>
          <p:sp>
            <p:nvSpPr>
              <p:cNvPr id="19" name="Rectangle 18"/>
              <p:cNvSpPr/>
              <p:nvPr/>
            </p:nvSpPr>
            <p:spPr>
              <a:xfrm>
                <a:off x="8819869" y="1148113"/>
                <a:ext cx="1368425" cy="307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4514569" y="443333"/>
              <a:ext cx="2980964"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dirty="0" smtClean="0"/>
                <a:t>Before Tuning</a:t>
              </a:r>
            </a:p>
          </p:txBody>
        </p:sp>
      </p:grpSp>
    </p:spTree>
    <p:extLst>
      <p:ext uri="{BB962C8B-B14F-4D97-AF65-F5344CB8AC3E}">
        <p14:creationId xmlns:p14="http://schemas.microsoft.com/office/powerpoint/2010/main" val="3777250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r="3285" b="4449"/>
          <a:stretch/>
        </p:blipFill>
        <p:spPr>
          <a:xfrm>
            <a:off x="9262188" y="4653525"/>
            <a:ext cx="2929812" cy="2204475"/>
          </a:xfrm>
          <a:prstGeom prst="rect">
            <a:avLst/>
          </a:prstGeom>
        </p:spPr>
      </p:pic>
      <p:pic>
        <p:nvPicPr>
          <p:cNvPr id="5" name="Picture 4"/>
          <p:cNvPicPr>
            <a:picLocks noChangeAspect="1"/>
          </p:cNvPicPr>
          <p:nvPr/>
        </p:nvPicPr>
        <p:blipFill rotWithShape="1">
          <a:blip r:embed="rId3"/>
          <a:srcRect r="3285" b="4449"/>
          <a:stretch/>
        </p:blipFill>
        <p:spPr>
          <a:xfrm rot="10800000">
            <a:off x="0" y="2662"/>
            <a:ext cx="2929812" cy="2204475"/>
          </a:xfrm>
          <a:prstGeom prst="rect">
            <a:avLst/>
          </a:prstGeom>
        </p:spPr>
      </p:pic>
      <p:grpSp>
        <p:nvGrpSpPr>
          <p:cNvPr id="14" name="Group 13"/>
          <p:cNvGrpSpPr/>
          <p:nvPr/>
        </p:nvGrpSpPr>
        <p:grpSpPr>
          <a:xfrm>
            <a:off x="4514567" y="443333"/>
            <a:ext cx="2980964" cy="661567"/>
            <a:chOff x="4514569" y="443333"/>
            <a:chExt cx="2980964" cy="661567"/>
          </a:xfrm>
        </p:grpSpPr>
        <p:grpSp>
          <p:nvGrpSpPr>
            <p:cNvPr id="13" name="Group 12"/>
            <p:cNvGrpSpPr/>
            <p:nvPr/>
          </p:nvGrpSpPr>
          <p:grpSpPr>
            <a:xfrm>
              <a:off x="4514569" y="444758"/>
              <a:ext cx="2980963" cy="660142"/>
              <a:chOff x="8819869" y="795946"/>
              <a:chExt cx="2980963" cy="660142"/>
            </a:xfrm>
          </p:grpSpPr>
          <p:pic>
            <p:nvPicPr>
              <p:cNvPr id="10" name="Picture 9"/>
              <p:cNvPicPr>
                <a:picLocks noChangeAspect="1"/>
              </p:cNvPicPr>
              <p:nvPr/>
            </p:nvPicPr>
            <p:blipFill rotWithShape="1">
              <a:blip r:embed="rId4"/>
              <a:srcRect t="6121" b="70776"/>
              <a:stretch/>
            </p:blipFill>
            <p:spPr>
              <a:xfrm>
                <a:off x="8819869" y="795946"/>
                <a:ext cx="2980963" cy="635979"/>
              </a:xfrm>
              <a:prstGeom prst="rect">
                <a:avLst/>
              </a:prstGeom>
            </p:spPr>
          </p:pic>
          <p:sp>
            <p:nvSpPr>
              <p:cNvPr id="12" name="Rectangle 11"/>
              <p:cNvSpPr/>
              <p:nvPr/>
            </p:nvSpPr>
            <p:spPr>
              <a:xfrm>
                <a:off x="8819869" y="1148113"/>
                <a:ext cx="1368425" cy="307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4514569" y="443333"/>
              <a:ext cx="2980964" cy="64633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dirty="0" smtClean="0"/>
                <a:t>Cost Based Optimizer Off</a:t>
              </a:r>
            </a:p>
          </p:txBody>
        </p:sp>
      </p:grpSp>
      <p:pic>
        <p:nvPicPr>
          <p:cNvPr id="8" name="Picture 7"/>
          <p:cNvPicPr>
            <a:picLocks noChangeAspect="1"/>
          </p:cNvPicPr>
          <p:nvPr/>
        </p:nvPicPr>
        <p:blipFill>
          <a:blip r:embed="rId5"/>
          <a:stretch>
            <a:fillRect/>
          </a:stretch>
        </p:blipFill>
        <p:spPr>
          <a:xfrm>
            <a:off x="952035" y="1432904"/>
            <a:ext cx="10106025" cy="4867275"/>
          </a:xfrm>
          <a:prstGeom prst="rect">
            <a:avLst/>
          </a:prstGeom>
          <a:ln>
            <a:solidFill>
              <a:schemeClr val="tx1"/>
            </a:solidFill>
          </a:ln>
        </p:spPr>
      </p:pic>
    </p:spTree>
    <p:extLst>
      <p:ext uri="{BB962C8B-B14F-4D97-AF65-F5344CB8AC3E}">
        <p14:creationId xmlns:p14="http://schemas.microsoft.com/office/powerpoint/2010/main" val="670254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“If </a:t>
            </a:r>
            <a:r>
              <a:rPr lang="en-US" sz="2400" dirty="0"/>
              <a:t>you ask for a cup of </a:t>
            </a:r>
            <a:r>
              <a:rPr lang="en-US" sz="2400" dirty="0" smtClean="0"/>
              <a:t>water,</a:t>
            </a:r>
            <a:br>
              <a:rPr lang="en-US" sz="2400" dirty="0" smtClean="0"/>
            </a:br>
            <a:r>
              <a:rPr lang="en-US" sz="2400" dirty="0" smtClean="0"/>
              <a:t>is </a:t>
            </a:r>
            <a:r>
              <a:rPr lang="en-US" sz="2400" dirty="0"/>
              <a:t>it more </a:t>
            </a:r>
            <a:r>
              <a:rPr lang="en-US" sz="2400" dirty="0" smtClean="0"/>
              <a:t>efficient</a:t>
            </a:r>
            <a:br>
              <a:rPr lang="en-US" sz="2400" dirty="0" smtClean="0"/>
            </a:br>
            <a:r>
              <a:rPr lang="en-US" sz="2400" dirty="0" smtClean="0"/>
              <a:t>to </a:t>
            </a:r>
            <a:r>
              <a:rPr lang="en-US" sz="2400" dirty="0"/>
              <a:t>bring the whole </a:t>
            </a:r>
            <a:r>
              <a:rPr lang="en-US" sz="2400" dirty="0" smtClean="0"/>
              <a:t>barrel</a:t>
            </a:r>
            <a:br>
              <a:rPr lang="en-US" sz="2400" dirty="0" smtClean="0"/>
            </a:br>
            <a:r>
              <a:rPr lang="en-US" sz="2400" dirty="0" smtClean="0"/>
              <a:t>and </a:t>
            </a:r>
            <a:r>
              <a:rPr lang="en-US" sz="2400" dirty="0"/>
              <a:t>give you a cup from </a:t>
            </a:r>
            <a:r>
              <a:rPr lang="en-US" sz="2400" dirty="0" smtClean="0"/>
              <a:t>it,</a:t>
            </a:r>
            <a:br>
              <a:rPr lang="en-US" sz="2400" dirty="0" smtClean="0"/>
            </a:br>
            <a:r>
              <a:rPr lang="en-US" sz="2400" dirty="0" smtClean="0"/>
              <a:t>or </a:t>
            </a:r>
            <a:r>
              <a:rPr lang="en-US" sz="2400" dirty="0"/>
              <a:t>to </a:t>
            </a:r>
            <a:r>
              <a:rPr lang="en-US" sz="2400" dirty="0" smtClean="0"/>
              <a:t>just go fetch</a:t>
            </a:r>
            <a:br>
              <a:rPr lang="en-US" sz="2400" dirty="0" smtClean="0"/>
            </a:br>
            <a:r>
              <a:rPr lang="en-US" sz="2400" dirty="0" smtClean="0"/>
              <a:t>a </a:t>
            </a:r>
            <a:r>
              <a:rPr lang="en-US" sz="2400" dirty="0"/>
              <a:t>cup of water</a:t>
            </a:r>
            <a:r>
              <a:rPr lang="en-US" sz="2400" dirty="0" smtClean="0"/>
              <a:t>?”</a:t>
            </a:r>
            <a:br>
              <a:rPr lang="en-US" sz="2400" dirty="0" smtClean="0"/>
            </a:br>
            <a:r>
              <a:rPr lang="en-US" sz="2400" dirty="0" smtClean="0"/>
              <a:t/>
            </a:r>
            <a:br>
              <a:rPr lang="en-US" sz="2400" dirty="0" smtClean="0"/>
            </a:br>
            <a:r>
              <a:rPr lang="en-US" sz="1400" dirty="0" smtClean="0"/>
              <a:t>Ravi Shankar, CMO at Denodo</a:t>
            </a:r>
            <a:endParaRPr lang="en-US" sz="1400" dirty="0"/>
          </a:p>
        </p:txBody>
      </p:sp>
      <p:sp>
        <p:nvSpPr>
          <p:cNvPr id="3" name="Text Placeholder 2"/>
          <p:cNvSpPr>
            <a:spLocks noGrp="1"/>
          </p:cNvSpPr>
          <p:nvPr>
            <p:ph type="body" idx="1"/>
          </p:nvPr>
        </p:nvSpPr>
        <p:spPr/>
        <p:txBody>
          <a:bodyPr/>
          <a:lstStyle/>
          <a:p>
            <a:r>
              <a:rPr lang="en-US" sz="2800" dirty="0" smtClean="0"/>
              <a:t>What is data virtualization?</a:t>
            </a:r>
            <a:endParaRPr lang="en-US" sz="2800" dirty="0"/>
          </a:p>
        </p:txBody>
      </p:sp>
      <p:sp>
        <p:nvSpPr>
          <p:cNvPr id="4" name="Content Placeholder 3"/>
          <p:cNvSpPr>
            <a:spLocks noGrp="1"/>
          </p:cNvSpPr>
          <p:nvPr>
            <p:ph sz="half" idx="2"/>
          </p:nvPr>
        </p:nvSpPr>
        <p:spPr>
          <a:xfrm>
            <a:off x="5125305" y="1488985"/>
            <a:ext cx="6264350" cy="4492715"/>
          </a:xfrm>
        </p:spPr>
        <p:txBody>
          <a:bodyPr>
            <a:normAutofit/>
          </a:bodyPr>
          <a:lstStyle/>
          <a:p>
            <a:r>
              <a:rPr lang="en-US" sz="2400" dirty="0" smtClean="0"/>
              <a:t>Connects heterogeneous data sources</a:t>
            </a:r>
          </a:p>
          <a:p>
            <a:r>
              <a:rPr lang="en-US" sz="2400" dirty="0" smtClean="0"/>
              <a:t>Abstraction layer to hide complexities of the data</a:t>
            </a:r>
          </a:p>
          <a:p>
            <a:r>
              <a:rPr lang="en-US" sz="2400" dirty="0" smtClean="0"/>
              <a:t>Replication is little to non-existent</a:t>
            </a:r>
          </a:p>
          <a:p>
            <a:r>
              <a:rPr lang="en-US" sz="2400" dirty="0" smtClean="0"/>
              <a:t>Real-time data access</a:t>
            </a:r>
          </a:p>
          <a:p>
            <a:r>
              <a:rPr lang="en-US" sz="2400" dirty="0" smtClean="0"/>
              <a:t>High scalability for big data sources</a:t>
            </a:r>
          </a:p>
          <a:p>
            <a:r>
              <a:rPr lang="en-US" sz="2400" dirty="0" smtClean="0"/>
              <a:t>Ability to create ad hoc queries without changing</a:t>
            </a:r>
          </a:p>
          <a:p>
            <a:endParaRPr lang="en-US" dirty="0"/>
          </a:p>
        </p:txBody>
      </p:sp>
    </p:spTree>
    <p:extLst>
      <p:ext uri="{BB962C8B-B14F-4D97-AF65-F5344CB8AC3E}">
        <p14:creationId xmlns:p14="http://schemas.microsoft.com/office/powerpoint/2010/main" val="1823026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3285" b="4449"/>
          <a:stretch/>
        </p:blipFill>
        <p:spPr>
          <a:xfrm>
            <a:off x="9262188" y="4653525"/>
            <a:ext cx="2929812" cy="2204475"/>
          </a:xfrm>
          <a:prstGeom prst="rect">
            <a:avLst/>
          </a:prstGeom>
        </p:spPr>
      </p:pic>
      <p:pic>
        <p:nvPicPr>
          <p:cNvPr id="5" name="Picture 4"/>
          <p:cNvPicPr>
            <a:picLocks noChangeAspect="1"/>
          </p:cNvPicPr>
          <p:nvPr/>
        </p:nvPicPr>
        <p:blipFill rotWithShape="1">
          <a:blip r:embed="rId2"/>
          <a:srcRect r="3285" b="4449"/>
          <a:stretch/>
        </p:blipFill>
        <p:spPr>
          <a:xfrm rot="10800000">
            <a:off x="0" y="2662"/>
            <a:ext cx="2929812" cy="2204475"/>
          </a:xfrm>
          <a:prstGeom prst="rect">
            <a:avLst/>
          </a:prstGeom>
        </p:spPr>
      </p:pic>
      <p:grpSp>
        <p:nvGrpSpPr>
          <p:cNvPr id="14" name="Group 13"/>
          <p:cNvGrpSpPr/>
          <p:nvPr/>
        </p:nvGrpSpPr>
        <p:grpSpPr>
          <a:xfrm>
            <a:off x="4514567" y="443333"/>
            <a:ext cx="2980964" cy="661567"/>
            <a:chOff x="4514569" y="443333"/>
            <a:chExt cx="2980964" cy="661567"/>
          </a:xfrm>
        </p:grpSpPr>
        <p:grpSp>
          <p:nvGrpSpPr>
            <p:cNvPr id="13" name="Group 12"/>
            <p:cNvGrpSpPr/>
            <p:nvPr/>
          </p:nvGrpSpPr>
          <p:grpSpPr>
            <a:xfrm>
              <a:off x="4514569" y="444758"/>
              <a:ext cx="2980963" cy="660142"/>
              <a:chOff x="8819869" y="795946"/>
              <a:chExt cx="2980963" cy="660142"/>
            </a:xfrm>
          </p:grpSpPr>
          <p:pic>
            <p:nvPicPr>
              <p:cNvPr id="10" name="Picture 9"/>
              <p:cNvPicPr>
                <a:picLocks noChangeAspect="1"/>
              </p:cNvPicPr>
              <p:nvPr/>
            </p:nvPicPr>
            <p:blipFill rotWithShape="1">
              <a:blip r:embed="rId3"/>
              <a:srcRect t="6121" b="70776"/>
              <a:stretch/>
            </p:blipFill>
            <p:spPr>
              <a:xfrm>
                <a:off x="8819869" y="795946"/>
                <a:ext cx="2980963" cy="635979"/>
              </a:xfrm>
              <a:prstGeom prst="rect">
                <a:avLst/>
              </a:prstGeom>
            </p:spPr>
          </p:pic>
          <p:sp>
            <p:nvSpPr>
              <p:cNvPr id="12" name="Rectangle 11"/>
              <p:cNvSpPr/>
              <p:nvPr/>
            </p:nvSpPr>
            <p:spPr>
              <a:xfrm>
                <a:off x="8819869" y="1148113"/>
                <a:ext cx="1368425" cy="307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4514569" y="443333"/>
              <a:ext cx="2980964" cy="64633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dirty="0" smtClean="0"/>
                <a:t>Specifying Execution Plan</a:t>
              </a:r>
            </a:p>
          </p:txBody>
        </p:sp>
      </p:grpSp>
      <p:pic>
        <p:nvPicPr>
          <p:cNvPr id="8" name="Picture 7"/>
          <p:cNvPicPr>
            <a:picLocks noChangeAspect="1"/>
          </p:cNvPicPr>
          <p:nvPr/>
        </p:nvPicPr>
        <p:blipFill>
          <a:blip r:embed="rId4"/>
          <a:stretch>
            <a:fillRect/>
          </a:stretch>
        </p:blipFill>
        <p:spPr>
          <a:xfrm>
            <a:off x="743365" y="1432904"/>
            <a:ext cx="10523366" cy="4099418"/>
          </a:xfrm>
          <a:prstGeom prst="rect">
            <a:avLst/>
          </a:prstGeom>
          <a:ln>
            <a:solidFill>
              <a:schemeClr val="tx1"/>
            </a:solidFill>
          </a:ln>
        </p:spPr>
      </p:pic>
    </p:spTree>
    <p:extLst>
      <p:ext uri="{BB962C8B-B14F-4D97-AF65-F5344CB8AC3E}">
        <p14:creationId xmlns:p14="http://schemas.microsoft.com/office/powerpoint/2010/main" val="989558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3285" b="4449"/>
          <a:stretch/>
        </p:blipFill>
        <p:spPr>
          <a:xfrm>
            <a:off x="9262188" y="4653525"/>
            <a:ext cx="2929812" cy="2204475"/>
          </a:xfrm>
          <a:prstGeom prst="rect">
            <a:avLst/>
          </a:prstGeom>
        </p:spPr>
      </p:pic>
      <p:pic>
        <p:nvPicPr>
          <p:cNvPr id="5" name="Picture 4"/>
          <p:cNvPicPr>
            <a:picLocks noChangeAspect="1"/>
          </p:cNvPicPr>
          <p:nvPr/>
        </p:nvPicPr>
        <p:blipFill rotWithShape="1">
          <a:blip r:embed="rId2"/>
          <a:srcRect r="3285" b="4449"/>
          <a:stretch/>
        </p:blipFill>
        <p:spPr>
          <a:xfrm rot="10800000">
            <a:off x="0" y="2662"/>
            <a:ext cx="2929812" cy="2204475"/>
          </a:xfrm>
          <a:prstGeom prst="rect">
            <a:avLst/>
          </a:prstGeom>
        </p:spPr>
      </p:pic>
      <p:grpSp>
        <p:nvGrpSpPr>
          <p:cNvPr id="14" name="Group 13"/>
          <p:cNvGrpSpPr/>
          <p:nvPr/>
        </p:nvGrpSpPr>
        <p:grpSpPr>
          <a:xfrm>
            <a:off x="4648666" y="709318"/>
            <a:ext cx="2980964" cy="661567"/>
            <a:chOff x="4514569" y="443333"/>
            <a:chExt cx="2980964" cy="661567"/>
          </a:xfrm>
        </p:grpSpPr>
        <p:grpSp>
          <p:nvGrpSpPr>
            <p:cNvPr id="13" name="Group 12"/>
            <p:cNvGrpSpPr/>
            <p:nvPr/>
          </p:nvGrpSpPr>
          <p:grpSpPr>
            <a:xfrm>
              <a:off x="4514569" y="444758"/>
              <a:ext cx="2980963" cy="660142"/>
              <a:chOff x="8819869" y="795946"/>
              <a:chExt cx="2980963" cy="660142"/>
            </a:xfrm>
          </p:grpSpPr>
          <p:pic>
            <p:nvPicPr>
              <p:cNvPr id="10" name="Picture 9"/>
              <p:cNvPicPr>
                <a:picLocks noChangeAspect="1"/>
              </p:cNvPicPr>
              <p:nvPr/>
            </p:nvPicPr>
            <p:blipFill rotWithShape="1">
              <a:blip r:embed="rId3"/>
              <a:srcRect t="6121" b="70776"/>
              <a:stretch/>
            </p:blipFill>
            <p:spPr>
              <a:xfrm>
                <a:off x="8819869" y="795946"/>
                <a:ext cx="2980963" cy="635979"/>
              </a:xfrm>
              <a:prstGeom prst="rect">
                <a:avLst/>
              </a:prstGeom>
            </p:spPr>
          </p:pic>
          <p:sp>
            <p:nvSpPr>
              <p:cNvPr id="12" name="Rectangle 11"/>
              <p:cNvSpPr/>
              <p:nvPr/>
            </p:nvSpPr>
            <p:spPr>
              <a:xfrm>
                <a:off x="8819869" y="1148113"/>
                <a:ext cx="1368425" cy="307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4514569" y="443333"/>
              <a:ext cx="2980964"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dirty="0" smtClean="0"/>
                <a:t>SQL Server Comparison</a:t>
              </a:r>
            </a:p>
          </p:txBody>
        </p:sp>
      </p:grpSp>
      <p:pic>
        <p:nvPicPr>
          <p:cNvPr id="4" name="Picture 3"/>
          <p:cNvPicPr>
            <a:picLocks noChangeAspect="1"/>
          </p:cNvPicPr>
          <p:nvPr/>
        </p:nvPicPr>
        <p:blipFill>
          <a:blip r:embed="rId4"/>
          <a:stretch>
            <a:fillRect/>
          </a:stretch>
        </p:blipFill>
        <p:spPr>
          <a:xfrm>
            <a:off x="641899" y="1674781"/>
            <a:ext cx="10994501" cy="3533946"/>
          </a:xfrm>
          <a:prstGeom prst="rect">
            <a:avLst/>
          </a:prstGeom>
        </p:spPr>
      </p:pic>
      <p:pic>
        <p:nvPicPr>
          <p:cNvPr id="6" name="Picture 5"/>
          <p:cNvPicPr>
            <a:picLocks noChangeAspect="1"/>
          </p:cNvPicPr>
          <p:nvPr/>
        </p:nvPicPr>
        <p:blipFill>
          <a:blip r:embed="rId5"/>
          <a:stretch>
            <a:fillRect/>
          </a:stretch>
        </p:blipFill>
        <p:spPr>
          <a:xfrm>
            <a:off x="590571" y="1472184"/>
            <a:ext cx="10959530" cy="3939140"/>
          </a:xfrm>
          <a:prstGeom prst="rect">
            <a:avLst/>
          </a:prstGeom>
          <a:ln>
            <a:solidFill>
              <a:schemeClr val="tx1"/>
            </a:solidFill>
          </a:ln>
        </p:spPr>
      </p:pic>
      <p:sp>
        <p:nvSpPr>
          <p:cNvPr id="15" name="Content Placeholder 14"/>
          <p:cNvSpPr txBox="1">
            <a:spLocks/>
          </p:cNvSpPr>
          <p:nvPr/>
        </p:nvSpPr>
        <p:spPr>
          <a:xfrm>
            <a:off x="3004353" y="5769420"/>
            <a:ext cx="6269591" cy="598603"/>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None/>
            </a:pPr>
            <a:r>
              <a:rPr lang="en-US" dirty="0" smtClean="0"/>
              <a:t>Note: data type interpretations in Denodo caused minor variation in distance calculation, resulting in slightly different result sets.</a:t>
            </a:r>
          </a:p>
        </p:txBody>
      </p:sp>
    </p:spTree>
    <p:extLst>
      <p:ext uri="{BB962C8B-B14F-4D97-AF65-F5344CB8AC3E}">
        <p14:creationId xmlns:p14="http://schemas.microsoft.com/office/powerpoint/2010/main" val="9172489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Worth It?</a:t>
            </a:r>
            <a:endParaRPr lang="en-US" dirty="0"/>
          </a:p>
        </p:txBody>
      </p:sp>
      <p:sp>
        <p:nvSpPr>
          <p:cNvPr id="3" name="Text Placeholder 2"/>
          <p:cNvSpPr>
            <a:spLocks noGrp="1"/>
          </p:cNvSpPr>
          <p:nvPr>
            <p:ph type="body" idx="1"/>
          </p:nvPr>
        </p:nvSpPr>
        <p:spPr>
          <a:xfrm>
            <a:off x="5117773" y="309699"/>
            <a:ext cx="6265088" cy="685800"/>
          </a:xfrm>
        </p:spPr>
        <p:txBody>
          <a:bodyPr/>
          <a:lstStyle/>
          <a:p>
            <a:r>
              <a:rPr lang="en-US" dirty="0" smtClean="0"/>
              <a:t>Reasons to implement</a:t>
            </a:r>
            <a:endParaRPr lang="en-US" dirty="0"/>
          </a:p>
        </p:txBody>
      </p:sp>
      <p:sp>
        <p:nvSpPr>
          <p:cNvPr id="4" name="Content Placeholder 3"/>
          <p:cNvSpPr>
            <a:spLocks noGrp="1"/>
          </p:cNvSpPr>
          <p:nvPr>
            <p:ph sz="half" idx="2"/>
          </p:nvPr>
        </p:nvSpPr>
        <p:spPr>
          <a:xfrm>
            <a:off x="5118511" y="1025973"/>
            <a:ext cx="6264350" cy="2845665"/>
          </a:xfrm>
        </p:spPr>
        <p:txBody>
          <a:bodyPr>
            <a:normAutofit lnSpcReduction="10000"/>
          </a:bodyPr>
          <a:lstStyle/>
          <a:p>
            <a:r>
              <a:rPr lang="en-US" dirty="0" smtClean="0"/>
              <a:t>Increased agility, decreased time-to-market</a:t>
            </a:r>
          </a:p>
          <a:p>
            <a:r>
              <a:rPr lang="en-US" dirty="0" smtClean="0"/>
              <a:t>Improved flexibility, productivity</a:t>
            </a:r>
          </a:p>
          <a:p>
            <a:r>
              <a:rPr lang="en-US" dirty="0" smtClean="0"/>
              <a:t>Delegate processing to data sources or process in Denodo JVM</a:t>
            </a:r>
          </a:p>
          <a:p>
            <a:r>
              <a:rPr lang="en-US" dirty="0" smtClean="0"/>
              <a:t>Simplified, more efficient query process </a:t>
            </a:r>
          </a:p>
          <a:p>
            <a:r>
              <a:rPr lang="en-US" dirty="0" smtClean="0"/>
              <a:t>Access to real-time heterogeneous data without knowledge of data source</a:t>
            </a:r>
          </a:p>
          <a:p>
            <a:endParaRPr lang="en-US" dirty="0"/>
          </a:p>
          <a:p>
            <a:endParaRPr lang="en-US" dirty="0"/>
          </a:p>
          <a:p>
            <a:endParaRPr lang="en-US" dirty="0"/>
          </a:p>
        </p:txBody>
      </p:sp>
      <p:sp>
        <p:nvSpPr>
          <p:cNvPr id="5" name="Text Placeholder 4"/>
          <p:cNvSpPr>
            <a:spLocks noGrp="1"/>
          </p:cNvSpPr>
          <p:nvPr>
            <p:ph type="body" sz="quarter" idx="3"/>
          </p:nvPr>
        </p:nvSpPr>
        <p:spPr>
          <a:xfrm>
            <a:off x="5118447" y="3871638"/>
            <a:ext cx="6264414" cy="685800"/>
          </a:xfrm>
        </p:spPr>
        <p:txBody>
          <a:bodyPr/>
          <a:lstStyle/>
          <a:p>
            <a:r>
              <a:rPr lang="en-US" dirty="0" smtClean="0"/>
              <a:t>Reasons not to implement</a:t>
            </a:r>
            <a:endParaRPr lang="en-US" dirty="0"/>
          </a:p>
        </p:txBody>
      </p:sp>
      <p:sp>
        <p:nvSpPr>
          <p:cNvPr id="6" name="Content Placeholder 5"/>
          <p:cNvSpPr>
            <a:spLocks noGrp="1"/>
          </p:cNvSpPr>
          <p:nvPr>
            <p:ph sz="quarter" idx="4"/>
          </p:nvPr>
        </p:nvSpPr>
        <p:spPr>
          <a:xfrm>
            <a:off x="5118447" y="4587912"/>
            <a:ext cx="6265588" cy="2136738"/>
          </a:xfrm>
        </p:spPr>
        <p:txBody>
          <a:bodyPr>
            <a:normAutofit/>
          </a:bodyPr>
          <a:lstStyle/>
          <a:p>
            <a:r>
              <a:rPr lang="en-US" dirty="0" smtClean="0"/>
              <a:t>System resources required (8 – 16 GB RAM)</a:t>
            </a:r>
          </a:p>
          <a:p>
            <a:r>
              <a:rPr lang="en-US" dirty="0" smtClean="0"/>
              <a:t>Licensing conflicts</a:t>
            </a:r>
          </a:p>
          <a:p>
            <a:r>
              <a:rPr lang="en-US" dirty="0" smtClean="0"/>
              <a:t>Implementation overhead</a:t>
            </a:r>
          </a:p>
          <a:p>
            <a:r>
              <a:rPr lang="en-US" dirty="0" smtClean="0"/>
              <a:t>Governance issues</a:t>
            </a:r>
          </a:p>
          <a:p>
            <a:endParaRPr lang="en-US" dirty="0" smtClean="0"/>
          </a:p>
          <a:p>
            <a:endParaRPr lang="en-US" dirty="0"/>
          </a:p>
        </p:txBody>
      </p:sp>
    </p:spTree>
    <p:extLst>
      <p:ext uri="{BB962C8B-B14F-4D97-AF65-F5344CB8AC3E}">
        <p14:creationId xmlns:p14="http://schemas.microsoft.com/office/powerpoint/2010/main" val="2454265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Denodo</a:t>
            </a:r>
            <a:endParaRPr lang="en-US" dirty="0"/>
          </a:p>
        </p:txBody>
      </p:sp>
      <p:pic>
        <p:nvPicPr>
          <p:cNvPr id="1030" name="Picture 6" descr="Image result for spark logo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9065" y="4414098"/>
            <a:ext cx="5959484" cy="310787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Image result for microsoft sql server integration services"/>
          <p:cNvSpPr>
            <a:spLocks noChangeAspect="1" noChangeArrowheads="1"/>
          </p:cNvSpPr>
          <p:nvPr/>
        </p:nvSpPr>
        <p:spPr bwMode="auto">
          <a:xfrm>
            <a:off x="1766661" y="98765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Image result for panda pyth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3195" y="1634879"/>
            <a:ext cx="3776618" cy="236038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3749" y="0"/>
            <a:ext cx="3603625" cy="180181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microsoft sql server integration servic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7454" y="1460483"/>
            <a:ext cx="3267755" cy="183811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Tibco Data Virtualization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6271" y="3717428"/>
            <a:ext cx="2950482"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4690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Questions?</a:t>
            </a:r>
            <a:endParaRPr lang="en-US" dirty="0"/>
          </a:p>
        </p:txBody>
      </p:sp>
    </p:spTree>
    <p:extLst>
      <p:ext uri="{BB962C8B-B14F-4D97-AF65-F5344CB8AC3E}">
        <p14:creationId xmlns:p14="http://schemas.microsoft.com/office/powerpoint/2010/main" val="3976461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3285" b="4449"/>
          <a:stretch/>
        </p:blipFill>
        <p:spPr>
          <a:xfrm>
            <a:off x="9262188" y="4653525"/>
            <a:ext cx="2929812" cy="2204475"/>
          </a:xfrm>
          <a:prstGeom prst="rect">
            <a:avLst/>
          </a:prstGeom>
        </p:spPr>
      </p:pic>
      <p:pic>
        <p:nvPicPr>
          <p:cNvPr id="5" name="Picture 4"/>
          <p:cNvPicPr>
            <a:picLocks noChangeAspect="1"/>
          </p:cNvPicPr>
          <p:nvPr/>
        </p:nvPicPr>
        <p:blipFill rotWithShape="1">
          <a:blip r:embed="rId2"/>
          <a:srcRect r="3285" b="4449"/>
          <a:stretch/>
        </p:blipFill>
        <p:spPr>
          <a:xfrm rot="10800000">
            <a:off x="0" y="2662"/>
            <a:ext cx="2929812" cy="2204475"/>
          </a:xfrm>
          <a:prstGeom prst="rect">
            <a:avLst/>
          </a:prstGeom>
        </p:spPr>
      </p:pic>
      <p:grpSp>
        <p:nvGrpSpPr>
          <p:cNvPr id="14" name="Group 13"/>
          <p:cNvGrpSpPr/>
          <p:nvPr/>
        </p:nvGrpSpPr>
        <p:grpSpPr>
          <a:xfrm>
            <a:off x="4479843" y="142391"/>
            <a:ext cx="2980964" cy="661567"/>
            <a:chOff x="4514569" y="443333"/>
            <a:chExt cx="2980964" cy="661567"/>
          </a:xfrm>
        </p:grpSpPr>
        <p:grpSp>
          <p:nvGrpSpPr>
            <p:cNvPr id="13" name="Group 12"/>
            <p:cNvGrpSpPr/>
            <p:nvPr/>
          </p:nvGrpSpPr>
          <p:grpSpPr>
            <a:xfrm>
              <a:off x="4514569" y="444758"/>
              <a:ext cx="2980963" cy="660142"/>
              <a:chOff x="8819869" y="795946"/>
              <a:chExt cx="2980963" cy="660142"/>
            </a:xfrm>
          </p:grpSpPr>
          <p:pic>
            <p:nvPicPr>
              <p:cNvPr id="10" name="Picture 9"/>
              <p:cNvPicPr>
                <a:picLocks noChangeAspect="1"/>
              </p:cNvPicPr>
              <p:nvPr/>
            </p:nvPicPr>
            <p:blipFill rotWithShape="1">
              <a:blip r:embed="rId3"/>
              <a:srcRect t="6121" b="70776"/>
              <a:stretch/>
            </p:blipFill>
            <p:spPr>
              <a:xfrm>
                <a:off x="8819869" y="795946"/>
                <a:ext cx="2980963" cy="635979"/>
              </a:xfrm>
              <a:prstGeom prst="rect">
                <a:avLst/>
              </a:prstGeom>
            </p:spPr>
          </p:pic>
          <p:sp>
            <p:nvSpPr>
              <p:cNvPr id="12" name="Rectangle 11"/>
              <p:cNvSpPr/>
              <p:nvPr/>
            </p:nvSpPr>
            <p:spPr>
              <a:xfrm>
                <a:off x="8819869" y="1148113"/>
                <a:ext cx="1368425" cy="307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4514569" y="443333"/>
              <a:ext cx="2980964"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smtClean="0"/>
                <a:t>References</a:t>
              </a:r>
              <a:endParaRPr lang="en-US" b="1" dirty="0" smtClean="0"/>
            </a:p>
          </p:txBody>
        </p:sp>
      </p:grpSp>
      <p:sp>
        <p:nvSpPr>
          <p:cNvPr id="6" name="TextBox 5"/>
          <p:cNvSpPr txBox="1"/>
          <p:nvPr/>
        </p:nvSpPr>
        <p:spPr>
          <a:xfrm>
            <a:off x="937550" y="1416112"/>
            <a:ext cx="10229807" cy="4339650"/>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latin typeface="Calibri" panose="020F0502020204030204" pitchFamily="34" charset="0"/>
                <a:ea typeface="Times New Roman" panose="02020603050405020304" pitchFamily="18" charset="0"/>
                <a:cs typeface="Calibri" panose="020F0502020204030204" pitchFamily="34" charset="0"/>
              </a:rPr>
              <a:t>Blomberg, B. (2015, June 11). </a:t>
            </a:r>
            <a:r>
              <a:rPr lang="en-US" altLang="en-US" sz="1200" i="1" dirty="0">
                <a:latin typeface="Calibri" panose="020F0502020204030204" pitchFamily="34" charset="0"/>
                <a:ea typeface="Times New Roman" panose="02020603050405020304" pitchFamily="18" charset="0"/>
                <a:cs typeface="Calibri" panose="020F0502020204030204" pitchFamily="34" charset="0"/>
              </a:rPr>
              <a:t>The Pros and Cons of Database Virtualization</a:t>
            </a:r>
            <a:r>
              <a:rPr lang="en-US" altLang="en-US" sz="1200" dirty="0">
                <a:latin typeface="Calibri" panose="020F0502020204030204" pitchFamily="34" charset="0"/>
                <a:ea typeface="Times New Roman" panose="02020603050405020304" pitchFamily="18" charset="0"/>
                <a:cs typeface="Calibri" panose="020F0502020204030204" pitchFamily="34" charset="0"/>
              </a:rPr>
              <a:t>. Retrieved from The Data Recovery Blog by </a:t>
            </a:r>
            <a:r>
              <a:rPr lang="en-US" altLang="en-US" sz="1200" dirty="0" err="1">
                <a:latin typeface="Calibri" panose="020F0502020204030204" pitchFamily="34" charset="0"/>
                <a:ea typeface="Times New Roman" panose="02020603050405020304" pitchFamily="18" charset="0"/>
                <a:cs typeface="Calibri" panose="020F0502020204030204" pitchFamily="34" charset="0"/>
              </a:rPr>
              <a:t>Ontrack</a:t>
            </a:r>
            <a:r>
              <a:rPr lang="en-US" altLang="en-US" sz="1200" dirty="0">
                <a:latin typeface="Calibri" panose="020F0502020204030204" pitchFamily="34" charset="0"/>
                <a:ea typeface="Times New Roman" panose="02020603050405020304" pitchFamily="18" charset="0"/>
                <a:cs typeface="Calibri" panose="020F0502020204030204" pitchFamily="34" charset="0"/>
              </a:rPr>
              <a:t>: </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  	https</a:t>
            </a:r>
            <a:r>
              <a:rPr lang="en-US" altLang="en-US" sz="1200" dirty="0">
                <a:latin typeface="Calibri" panose="020F0502020204030204" pitchFamily="34" charset="0"/>
                <a:ea typeface="Times New Roman" panose="02020603050405020304" pitchFamily="18" charset="0"/>
                <a:cs typeface="Calibri" panose="020F0502020204030204" pitchFamily="34" charset="0"/>
              </a:rPr>
              <a:t>://www.ontrack.com/blog/2015/06/11/pros-cons-database-virtualization/</a:t>
            </a:r>
            <a:endParaRPr lang="en-US" altLang="en-US" sz="900" dirty="0"/>
          </a:p>
          <a:p>
            <a:pPr lvl="0" defTabSz="914400" eaLnBrk="0" fontAlgn="base" hangingPunct="0">
              <a:spcBef>
                <a:spcPct val="0"/>
              </a:spcBef>
              <a:spcAft>
                <a:spcPct val="0"/>
              </a:spcAft>
            </a:pPr>
            <a:r>
              <a:rPr lang="en-US" altLang="en-US" sz="1200" dirty="0">
                <a:latin typeface="Calibri" panose="020F0502020204030204" pitchFamily="34" charset="0"/>
                <a:ea typeface="Times New Roman" panose="02020603050405020304" pitchFamily="18" charset="0"/>
                <a:cs typeface="Calibri" panose="020F0502020204030204" pitchFamily="34" charset="0"/>
              </a:rPr>
              <a:t>Denodo Community. (</a:t>
            </a:r>
            <a:r>
              <a:rPr lang="en-US" altLang="en-US" sz="1200" dirty="0" err="1">
                <a:latin typeface="Calibri" panose="020F0502020204030204" pitchFamily="34" charset="0"/>
                <a:ea typeface="Times New Roman" panose="02020603050405020304" pitchFamily="18" charset="0"/>
                <a:cs typeface="Calibri" panose="020F0502020204030204" pitchFamily="34" charset="0"/>
              </a:rPr>
              <a:t>n.d.</a:t>
            </a:r>
            <a:r>
              <a:rPr lang="en-US" altLang="en-US" sz="1200" dirty="0">
                <a:latin typeface="Calibri" panose="020F0502020204030204" pitchFamily="34" charset="0"/>
                <a:ea typeface="Times New Roman" panose="02020603050405020304" pitchFamily="18" charset="0"/>
                <a:cs typeface="Calibri" panose="020F0502020204030204" pitchFamily="34" charset="0"/>
              </a:rPr>
              <a:t>). </a:t>
            </a:r>
            <a:r>
              <a:rPr lang="en-US" altLang="en-US" sz="1200" i="1" dirty="0">
                <a:latin typeface="Calibri" panose="020F0502020204030204" pitchFamily="34" charset="0"/>
                <a:ea typeface="Times New Roman" panose="02020603050405020304" pitchFamily="18" charset="0"/>
                <a:cs typeface="Calibri" panose="020F0502020204030204" pitchFamily="34" charset="0"/>
              </a:rPr>
              <a:t>General Architecture</a:t>
            </a:r>
            <a:r>
              <a:rPr lang="en-US" altLang="en-US" sz="1200" dirty="0">
                <a:latin typeface="Calibri" panose="020F0502020204030204" pitchFamily="34" charset="0"/>
                <a:ea typeface="Times New Roman" panose="02020603050405020304" pitchFamily="18" charset="0"/>
                <a:cs typeface="Calibri" panose="020F0502020204030204" pitchFamily="34" charset="0"/>
              </a:rPr>
              <a:t>. Retrieved from Denodo.com: https://www.denodo.com/en/data-virtualization/how-it-works</a:t>
            </a:r>
            <a:endParaRPr lang="en-US" altLang="en-US" sz="900" dirty="0"/>
          </a:p>
          <a:p>
            <a:pPr lvl="0" defTabSz="914400" eaLnBrk="0" fontAlgn="base" hangingPunct="0">
              <a:spcBef>
                <a:spcPct val="0"/>
              </a:spcBef>
              <a:spcAft>
                <a:spcPct val="0"/>
              </a:spcAft>
            </a:pPr>
            <a:r>
              <a:rPr lang="en-US" altLang="en-US" sz="1200" dirty="0">
                <a:latin typeface="Calibri" panose="020F0502020204030204" pitchFamily="34" charset="0"/>
                <a:ea typeface="Times New Roman" panose="02020603050405020304" pitchFamily="18" charset="0"/>
                <a:cs typeface="Calibri" panose="020F0502020204030204" pitchFamily="34" charset="0"/>
              </a:rPr>
              <a:t>Denodo Community. (</a:t>
            </a:r>
            <a:r>
              <a:rPr lang="en-US" altLang="en-US" sz="1200" dirty="0" err="1">
                <a:latin typeface="Calibri" panose="020F0502020204030204" pitchFamily="34" charset="0"/>
                <a:ea typeface="Times New Roman" panose="02020603050405020304" pitchFamily="18" charset="0"/>
                <a:cs typeface="Calibri" panose="020F0502020204030204" pitchFamily="34" charset="0"/>
              </a:rPr>
              <a:t>n.d.</a:t>
            </a:r>
            <a:r>
              <a:rPr lang="en-US" altLang="en-US" sz="1200" dirty="0">
                <a:latin typeface="Calibri" panose="020F0502020204030204" pitchFamily="34" charset="0"/>
                <a:ea typeface="Times New Roman" panose="02020603050405020304" pitchFamily="18" charset="0"/>
                <a:cs typeface="Calibri" panose="020F0502020204030204" pitchFamily="34" charset="0"/>
              </a:rPr>
              <a:t>). </a:t>
            </a:r>
            <a:r>
              <a:rPr lang="en-US" altLang="en-US" sz="1200" i="1" dirty="0">
                <a:latin typeface="Calibri" panose="020F0502020204030204" pitchFamily="34" charset="0"/>
                <a:ea typeface="Times New Roman" panose="02020603050405020304" pitchFamily="18" charset="0"/>
                <a:cs typeface="Calibri" panose="020F0502020204030204" pitchFamily="34" charset="0"/>
              </a:rPr>
              <a:t>Hardware Requirements</a:t>
            </a:r>
            <a:r>
              <a:rPr lang="en-US" altLang="en-US" sz="1200" dirty="0">
                <a:latin typeface="Calibri" panose="020F0502020204030204" pitchFamily="34" charset="0"/>
                <a:ea typeface="Times New Roman" panose="02020603050405020304" pitchFamily="18" charset="0"/>
                <a:cs typeface="Calibri" panose="020F0502020204030204" pitchFamily="34" charset="0"/>
              </a:rPr>
              <a:t>. Retrieved from Denodo Platform </a:t>
            </a:r>
            <a:r>
              <a:rPr lang="en-US" altLang="en-US" sz="1200" dirty="0" err="1">
                <a:latin typeface="Calibri" panose="020F0502020204030204" pitchFamily="34" charset="0"/>
                <a:ea typeface="Times New Roman" panose="02020603050405020304" pitchFamily="18" charset="0"/>
                <a:cs typeface="Calibri" panose="020F0502020204030204" pitchFamily="34" charset="0"/>
              </a:rPr>
              <a:t>Installataion</a:t>
            </a:r>
            <a:r>
              <a:rPr lang="en-US" altLang="en-US" sz="1200" dirty="0">
                <a:latin typeface="Calibri" panose="020F0502020204030204" pitchFamily="34" charset="0"/>
                <a:ea typeface="Times New Roman" panose="02020603050405020304" pitchFamily="18" charset="0"/>
                <a:cs typeface="Calibri" panose="020F0502020204030204" pitchFamily="34" charset="0"/>
              </a:rPr>
              <a:t> Guide:  </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   	</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hlinkClick r:id="rId4"/>
              </a:rPr>
              <a:t>https</a:t>
            </a:r>
            <a:r>
              <a:rPr lang="en-US" altLang="en-US" sz="1200" dirty="0">
                <a:latin typeface="Calibri" panose="020F0502020204030204" pitchFamily="34" charset="0"/>
                <a:ea typeface="Times New Roman" panose="02020603050405020304" pitchFamily="18" charset="0"/>
                <a:cs typeface="Calibri" panose="020F0502020204030204" pitchFamily="34" charset="0"/>
                <a:hlinkClick r:id="rId4"/>
              </a:rPr>
              <a:t>://</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hlinkClick r:id="rId4"/>
              </a:rPr>
              <a:t>community.denodo.com/docs/html/browse/7.0/platform/installation/preinstallation_tasks/hardware_requirements/hardware_require</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	</a:t>
            </a:r>
            <a:r>
              <a:rPr lang="en-US" altLang="en-US" sz="1200" dirty="0" err="1" smtClean="0">
                <a:latin typeface="Calibri" panose="020F0502020204030204" pitchFamily="34" charset="0"/>
                <a:ea typeface="Times New Roman" panose="02020603050405020304" pitchFamily="18" charset="0"/>
                <a:cs typeface="Calibri" panose="020F0502020204030204" pitchFamily="34" charset="0"/>
              </a:rPr>
              <a:t>ments</a:t>
            </a:r>
            <a:endParaRPr lang="en-US" altLang="en-US" sz="900" dirty="0"/>
          </a:p>
          <a:p>
            <a:pPr lvl="0" defTabSz="914400" eaLnBrk="0" fontAlgn="base" hangingPunct="0">
              <a:spcBef>
                <a:spcPct val="0"/>
              </a:spcBef>
              <a:spcAft>
                <a:spcPct val="0"/>
              </a:spcAft>
            </a:pPr>
            <a:r>
              <a:rPr lang="en-US" altLang="en-US" sz="1200" dirty="0">
                <a:latin typeface="Calibri" panose="020F0502020204030204" pitchFamily="34" charset="0"/>
                <a:ea typeface="Times New Roman" panose="02020603050405020304" pitchFamily="18" charset="0"/>
                <a:cs typeface="Calibri" panose="020F0502020204030204" pitchFamily="34" charset="0"/>
              </a:rPr>
              <a:t>Denodo Solutions. (</a:t>
            </a:r>
            <a:r>
              <a:rPr lang="en-US" altLang="en-US" sz="1200" dirty="0" err="1">
                <a:latin typeface="Calibri" panose="020F0502020204030204" pitchFamily="34" charset="0"/>
                <a:ea typeface="Times New Roman" panose="02020603050405020304" pitchFamily="18" charset="0"/>
                <a:cs typeface="Calibri" panose="020F0502020204030204" pitchFamily="34" charset="0"/>
              </a:rPr>
              <a:t>n.d.</a:t>
            </a:r>
            <a:r>
              <a:rPr lang="en-US" altLang="en-US" sz="1200" dirty="0">
                <a:latin typeface="Calibri" panose="020F0502020204030204" pitchFamily="34" charset="0"/>
                <a:ea typeface="Times New Roman" panose="02020603050405020304" pitchFamily="18" charset="0"/>
                <a:cs typeface="Calibri" panose="020F0502020204030204" pitchFamily="34" charset="0"/>
              </a:rPr>
              <a:t>). </a:t>
            </a:r>
            <a:r>
              <a:rPr lang="en-US" altLang="en-US" sz="1200" i="1" dirty="0">
                <a:latin typeface="Calibri" panose="020F0502020204030204" pitchFamily="34" charset="0"/>
                <a:ea typeface="Times New Roman" panose="02020603050405020304" pitchFamily="18" charset="0"/>
                <a:cs typeface="Calibri" panose="020F0502020204030204" pitchFamily="34" charset="0"/>
              </a:rPr>
              <a:t>Solutions By Use Case: Big Data</a:t>
            </a:r>
            <a:r>
              <a:rPr lang="en-US" altLang="en-US" sz="1200" dirty="0">
                <a:latin typeface="Calibri" panose="020F0502020204030204" pitchFamily="34" charset="0"/>
                <a:ea typeface="Times New Roman" panose="02020603050405020304" pitchFamily="18" charset="0"/>
                <a:cs typeface="Calibri" panose="020F0502020204030204" pitchFamily="34" charset="0"/>
              </a:rPr>
              <a:t>. Retrieved from Denodo.com: https://www.denodo.com/en/solutions/by-use-case/big-data</a:t>
            </a:r>
            <a:endParaRPr lang="en-US" altLang="en-US" sz="900" dirty="0"/>
          </a:p>
          <a:p>
            <a:pPr lvl="0" defTabSz="914400" eaLnBrk="0" fontAlgn="base" hangingPunct="0">
              <a:spcBef>
                <a:spcPct val="0"/>
              </a:spcBef>
              <a:spcAft>
                <a:spcPct val="0"/>
              </a:spcAft>
            </a:pPr>
            <a:r>
              <a:rPr lang="en-US" altLang="en-US" sz="1200" dirty="0">
                <a:latin typeface="Calibri" panose="020F0502020204030204" pitchFamily="34" charset="0"/>
                <a:ea typeface="Times New Roman" panose="02020603050405020304" pitchFamily="18" charset="0"/>
                <a:cs typeface="Calibri" panose="020F0502020204030204" pitchFamily="34" charset="0"/>
              </a:rPr>
              <a:t>Engel, M. (2019, February 20). </a:t>
            </a:r>
            <a:r>
              <a:rPr lang="en-US" altLang="en-US" sz="1200" i="1" dirty="0">
                <a:latin typeface="Calibri" panose="020F0502020204030204" pitchFamily="34" charset="0"/>
                <a:ea typeface="Times New Roman" panose="02020603050405020304" pitchFamily="18" charset="0"/>
                <a:cs typeface="Calibri" panose="020F0502020204030204" pitchFamily="34" charset="0"/>
              </a:rPr>
              <a:t>Use Big Data to Engage Your People and Grow Your Church</a:t>
            </a:r>
            <a:r>
              <a:rPr lang="en-US" altLang="en-US" sz="1200" dirty="0">
                <a:latin typeface="Calibri" panose="020F0502020204030204" pitchFamily="34" charset="0"/>
                <a:ea typeface="Times New Roman" panose="02020603050405020304" pitchFamily="18" charset="0"/>
                <a:cs typeface="Calibri" panose="020F0502020204030204" pitchFamily="34" charset="0"/>
              </a:rPr>
              <a:t>. Retrieved from </a:t>
            </a:r>
            <a:r>
              <a:rPr lang="en-US" altLang="en-US" sz="1200" dirty="0" err="1">
                <a:latin typeface="Calibri" panose="020F0502020204030204" pitchFamily="34" charset="0"/>
                <a:ea typeface="Times New Roman" panose="02020603050405020304" pitchFamily="18" charset="0"/>
                <a:cs typeface="Calibri" panose="020F0502020204030204" pitchFamily="34" charset="0"/>
              </a:rPr>
              <a:t>Gloo</a:t>
            </a:r>
            <a:r>
              <a:rPr lang="en-US" altLang="en-US" sz="1200" dirty="0">
                <a:latin typeface="Calibri" panose="020F0502020204030204" pitchFamily="34" charset="0"/>
                <a:ea typeface="Times New Roman" panose="02020603050405020304" pitchFamily="18" charset="0"/>
                <a:cs typeface="Calibri" panose="020F0502020204030204" pitchFamily="34" charset="0"/>
              </a:rPr>
              <a:t> Blog: </a:t>
            </a:r>
            <a:r>
              <a:rPr lang="en-US" altLang="en-US" sz="1200" dirty="0">
                <a:latin typeface="Calibri" panose="020F0502020204030204" pitchFamily="34" charset="0"/>
                <a:ea typeface="Times New Roman" panose="02020603050405020304" pitchFamily="18" charset="0"/>
                <a:cs typeface="Calibri" panose="020F0502020204030204" pitchFamily="34" charset="0"/>
                <a:hlinkClick r:id="rId5"/>
              </a:rPr>
              <a:t>https://</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hlinkClick r:id="rId5"/>
              </a:rPr>
              <a:t>blog.gloo.us/big-data-for-</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	churches-introduction</a:t>
            </a:r>
            <a:endParaRPr lang="en-US" altLang="en-US" sz="900" dirty="0"/>
          </a:p>
          <a:p>
            <a:pPr lvl="0" defTabSz="914400" eaLnBrk="0" fontAlgn="base" hangingPunct="0">
              <a:spcBef>
                <a:spcPct val="0"/>
              </a:spcBef>
              <a:spcAft>
                <a:spcPct val="0"/>
              </a:spcAft>
            </a:pP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Martin, K. (2018, October 15). Church Management System: CS669 Term Project.</a:t>
            </a:r>
            <a:endParaRPr lang="en-US" altLang="en-US" sz="900" dirty="0" smtClean="0"/>
          </a:p>
          <a:p>
            <a:pPr lvl="0" defTabSz="914400" eaLnBrk="0" fontAlgn="base" hangingPunct="0">
              <a:spcBef>
                <a:spcPct val="0"/>
              </a:spcBef>
              <a:spcAft>
                <a:spcPct val="0"/>
              </a:spcAft>
            </a:pP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Microsoft </a:t>
            </a:r>
            <a:r>
              <a:rPr lang="en-US" altLang="en-US" sz="1200" dirty="0">
                <a:latin typeface="Calibri" panose="020F0502020204030204" pitchFamily="34" charset="0"/>
                <a:ea typeface="Times New Roman" panose="02020603050405020304" pitchFamily="18" charset="0"/>
                <a:cs typeface="Calibri" panose="020F0502020204030204" pitchFamily="34" charset="0"/>
              </a:rPr>
              <a:t>Community. (2019, August 12). </a:t>
            </a:r>
            <a:r>
              <a:rPr lang="en-US" altLang="en-US" sz="1200" i="1" dirty="0">
                <a:latin typeface="Calibri" panose="020F0502020204030204" pitchFamily="34" charset="0"/>
                <a:ea typeface="Times New Roman" panose="02020603050405020304" pitchFamily="18" charset="0"/>
                <a:cs typeface="Calibri" panose="020F0502020204030204" pitchFamily="34" charset="0"/>
              </a:rPr>
              <a:t>Microsoft JDBC Driver for SQL Server</a:t>
            </a:r>
            <a:r>
              <a:rPr lang="en-US" altLang="en-US" sz="1200" dirty="0">
                <a:latin typeface="Calibri" panose="020F0502020204030204" pitchFamily="34" charset="0"/>
                <a:ea typeface="Times New Roman" panose="02020603050405020304" pitchFamily="18" charset="0"/>
                <a:cs typeface="Calibri" panose="020F0502020204030204" pitchFamily="34" charset="0"/>
              </a:rPr>
              <a:t>. Retrieved from Microsoft SQL Docs: </a:t>
            </a:r>
            <a:r>
              <a:rPr lang="en-US" altLang="en-US" sz="1200" dirty="0">
                <a:latin typeface="Calibri" panose="020F0502020204030204" pitchFamily="34" charset="0"/>
                <a:ea typeface="Times New Roman" panose="02020603050405020304" pitchFamily="18" charset="0"/>
                <a:cs typeface="Calibri" panose="020F0502020204030204" pitchFamily="34" charset="0"/>
                <a:hlinkClick r:id="rId6"/>
              </a:rPr>
              <a:t>https://</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hlinkClick r:id="rId6"/>
              </a:rPr>
              <a:t>docs.microsoft.com/en-</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	us/</a:t>
            </a:r>
            <a:r>
              <a:rPr lang="en-US" altLang="en-US" sz="1200" dirty="0" err="1" smtClean="0">
                <a:latin typeface="Calibri" panose="020F0502020204030204" pitchFamily="34" charset="0"/>
                <a:ea typeface="Times New Roman" panose="02020603050405020304" pitchFamily="18" charset="0"/>
                <a:cs typeface="Calibri" panose="020F0502020204030204" pitchFamily="34" charset="0"/>
              </a:rPr>
              <a:t>sql</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/connect/</a:t>
            </a:r>
            <a:r>
              <a:rPr lang="en-US" altLang="en-US" sz="1200" dirty="0" err="1" smtClean="0">
                <a:latin typeface="Calibri" panose="020F0502020204030204" pitchFamily="34" charset="0"/>
                <a:ea typeface="Times New Roman" panose="02020603050405020304" pitchFamily="18" charset="0"/>
                <a:cs typeface="Calibri" panose="020F0502020204030204" pitchFamily="34" charset="0"/>
              </a:rPr>
              <a:t>jdbc</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a:t>
            </a:r>
            <a:r>
              <a:rPr lang="en-US" altLang="en-US" sz="1200" dirty="0" err="1" smtClean="0">
                <a:latin typeface="Calibri" panose="020F0502020204030204" pitchFamily="34" charset="0"/>
                <a:ea typeface="Times New Roman" panose="02020603050405020304" pitchFamily="18" charset="0"/>
                <a:cs typeface="Calibri" panose="020F0502020204030204" pitchFamily="34" charset="0"/>
              </a:rPr>
              <a:t>microsoft-jdbc-driver-for-sql-server?view</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=sql-server-ver15</a:t>
            </a:r>
            <a:endParaRPr lang="en-US" altLang="en-US" sz="900" dirty="0"/>
          </a:p>
          <a:p>
            <a:pPr lvl="0" defTabSz="914400" eaLnBrk="0" fontAlgn="base" hangingPunct="0">
              <a:spcBef>
                <a:spcPct val="0"/>
              </a:spcBef>
              <a:spcAft>
                <a:spcPct val="0"/>
              </a:spcAft>
            </a:pPr>
            <a:r>
              <a:rPr lang="en-US" altLang="en-US" sz="1200" dirty="0">
                <a:latin typeface="Calibri" panose="020F0502020204030204" pitchFamily="34" charset="0"/>
                <a:ea typeface="Times New Roman" panose="02020603050405020304" pitchFamily="18" charset="0"/>
                <a:cs typeface="Calibri" panose="020F0502020204030204" pitchFamily="34" charset="0"/>
              </a:rPr>
              <a:t>Polnar, J., &amp; </a:t>
            </a:r>
            <a:r>
              <a:rPr lang="en-US" altLang="en-US" sz="1200" dirty="0" err="1">
                <a:latin typeface="Calibri" panose="020F0502020204030204" pitchFamily="34" charset="0"/>
                <a:ea typeface="Times New Roman" panose="02020603050405020304" pitchFamily="18" charset="0"/>
                <a:cs typeface="Calibri" panose="020F0502020204030204" pitchFamily="34" charset="0"/>
              </a:rPr>
              <a:t>Schudy</a:t>
            </a:r>
            <a:r>
              <a:rPr lang="en-US" altLang="en-US" sz="1200" dirty="0">
                <a:latin typeface="Calibri" panose="020F0502020204030204" pitchFamily="34" charset="0"/>
                <a:ea typeface="Times New Roman" panose="02020603050405020304" pitchFamily="18" charset="0"/>
                <a:cs typeface="Calibri" panose="020F0502020204030204" pitchFamily="34" charset="0"/>
              </a:rPr>
              <a:t>, R. (2019). Module 4. </a:t>
            </a:r>
            <a:r>
              <a:rPr lang="en-US" altLang="en-US" sz="1200" i="1" dirty="0">
                <a:latin typeface="Calibri" panose="020F0502020204030204" pitchFamily="34" charset="0"/>
                <a:ea typeface="Times New Roman" panose="02020603050405020304" pitchFamily="18" charset="0"/>
                <a:cs typeface="Calibri" panose="020F0502020204030204" pitchFamily="34" charset="0"/>
              </a:rPr>
              <a:t>Advanced Database Management (MET CS 779)</a:t>
            </a:r>
            <a:r>
              <a:rPr lang="en-US" altLang="en-US" sz="1200" dirty="0">
                <a:latin typeface="Calibri" panose="020F0502020204030204" pitchFamily="34" charset="0"/>
                <a:ea typeface="Times New Roman" panose="02020603050405020304" pitchFamily="18" charset="0"/>
                <a:cs typeface="Calibri" panose="020F0502020204030204" pitchFamily="34" charset="0"/>
              </a:rPr>
              <a:t>. Boston, Massachusetts: Boston University Metropolitan College.</a:t>
            </a:r>
            <a:endParaRPr lang="en-US" altLang="en-US" sz="900" dirty="0"/>
          </a:p>
          <a:p>
            <a:pPr lvl="0" defTabSz="914400" eaLnBrk="0" fontAlgn="base" hangingPunct="0">
              <a:spcBef>
                <a:spcPct val="0"/>
              </a:spcBef>
              <a:spcAft>
                <a:spcPct val="0"/>
              </a:spcAft>
            </a:pPr>
            <a:r>
              <a:rPr lang="en-US" altLang="en-US" sz="1200" dirty="0" err="1">
                <a:latin typeface="Calibri" panose="020F0502020204030204" pitchFamily="34" charset="0"/>
                <a:ea typeface="Times New Roman" panose="02020603050405020304" pitchFamily="18" charset="0"/>
                <a:cs typeface="Calibri" panose="020F0502020204030204" pitchFamily="34" charset="0"/>
              </a:rPr>
              <a:t>Pushpay</a:t>
            </a:r>
            <a:r>
              <a:rPr lang="en-US" altLang="en-US" sz="1200" dirty="0">
                <a:latin typeface="Calibri" panose="020F0502020204030204" pitchFamily="34" charset="0"/>
                <a:ea typeface="Times New Roman" panose="02020603050405020304" pitchFamily="18" charset="0"/>
                <a:cs typeface="Calibri" panose="020F0502020204030204" pitchFamily="34" charset="0"/>
              </a:rPr>
              <a:t>. (2018, July 30). </a:t>
            </a:r>
            <a:r>
              <a:rPr lang="en-US" altLang="en-US" sz="1200" i="1" dirty="0">
                <a:latin typeface="Calibri" panose="020F0502020204030204" pitchFamily="34" charset="0"/>
                <a:ea typeface="Times New Roman" panose="02020603050405020304" pitchFamily="18" charset="0"/>
                <a:cs typeface="Calibri" panose="020F0502020204030204" pitchFamily="34" charset="0"/>
              </a:rPr>
              <a:t>The Crucial Church Metric You’re (Probably) Not Measuring—But Should!</a:t>
            </a:r>
            <a:r>
              <a:rPr lang="en-US" altLang="en-US" sz="1200" dirty="0">
                <a:latin typeface="Calibri" panose="020F0502020204030204" pitchFamily="34" charset="0"/>
                <a:ea typeface="Times New Roman" panose="02020603050405020304" pitchFamily="18" charset="0"/>
                <a:cs typeface="Calibri" panose="020F0502020204030204" pitchFamily="34" charset="0"/>
              </a:rPr>
              <a:t> Retrieved February 22, 2020, from </a:t>
            </a:r>
            <a:r>
              <a:rPr lang="en-US" altLang="en-US" sz="1200" dirty="0" err="1">
                <a:latin typeface="Calibri" panose="020F0502020204030204" pitchFamily="34" charset="0"/>
                <a:ea typeface="Times New Roman" panose="02020603050405020304" pitchFamily="18" charset="0"/>
                <a:cs typeface="Calibri" panose="020F0502020204030204" pitchFamily="34" charset="0"/>
              </a:rPr>
              <a:t>Pushpay</a:t>
            </a:r>
            <a:r>
              <a:rPr lang="en-US" altLang="en-US" sz="1200" dirty="0">
                <a:latin typeface="Calibri" panose="020F0502020204030204" pitchFamily="34" charset="0"/>
                <a:ea typeface="Times New Roman" panose="02020603050405020304" pitchFamily="18" charset="0"/>
                <a:cs typeface="Calibri" panose="020F0502020204030204" pitchFamily="34" charset="0"/>
              </a:rPr>
              <a:t>: </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	https</a:t>
            </a:r>
            <a:r>
              <a:rPr lang="en-US" altLang="en-US" sz="1200" dirty="0">
                <a:latin typeface="Calibri" panose="020F0502020204030204" pitchFamily="34" charset="0"/>
                <a:ea typeface="Times New Roman" panose="02020603050405020304" pitchFamily="18" charset="0"/>
                <a:cs typeface="Calibri" panose="020F0502020204030204" pitchFamily="34" charset="0"/>
              </a:rPr>
              <a:t>://www.vanderbloemen.com/blog/church-metric-not-measuring</a:t>
            </a:r>
            <a:endParaRPr lang="en-US" altLang="en-US" sz="900" dirty="0"/>
          </a:p>
          <a:p>
            <a:pPr lvl="0" defTabSz="914400" eaLnBrk="0" fontAlgn="base" hangingPunct="0">
              <a:spcBef>
                <a:spcPct val="0"/>
              </a:spcBef>
              <a:spcAft>
                <a:spcPct val="0"/>
              </a:spcAft>
            </a:pPr>
            <a:r>
              <a:rPr lang="en-US" altLang="en-US" sz="1200" i="1" dirty="0">
                <a:latin typeface="Calibri" panose="020F0502020204030204" pitchFamily="34" charset="0"/>
                <a:ea typeface="Times New Roman" panose="02020603050405020304" pitchFamily="18" charset="0"/>
                <a:cs typeface="Calibri" panose="020F0502020204030204" pitchFamily="34" charset="0"/>
              </a:rPr>
              <a:t>Rapid API Developer Dashboard</a:t>
            </a:r>
            <a:r>
              <a:rPr lang="en-US" altLang="en-US" sz="1200" dirty="0">
                <a:latin typeface="Calibri" panose="020F0502020204030204" pitchFamily="34" charset="0"/>
                <a:ea typeface="Times New Roman" panose="02020603050405020304" pitchFamily="18" charset="0"/>
                <a:cs typeface="Calibri" panose="020F0502020204030204" pitchFamily="34" charset="0"/>
              </a:rPr>
              <a:t>. (2020, March 4). Retrieved from Rapid API: https://rapidapi.com/developer/dashboard</a:t>
            </a:r>
            <a:endParaRPr lang="en-US" altLang="en-US" sz="900" dirty="0"/>
          </a:p>
          <a:p>
            <a:pPr lvl="0" defTabSz="914400" eaLnBrk="0" fontAlgn="base" hangingPunct="0">
              <a:spcBef>
                <a:spcPct val="0"/>
              </a:spcBef>
              <a:spcAft>
                <a:spcPct val="0"/>
              </a:spcAft>
            </a:pPr>
            <a:r>
              <a:rPr lang="en-US" altLang="en-US" sz="1200" dirty="0">
                <a:latin typeface="Calibri" panose="020F0502020204030204" pitchFamily="34" charset="0"/>
                <a:ea typeface="Times New Roman" panose="02020603050405020304" pitchFamily="18" charset="0"/>
                <a:cs typeface="Calibri" panose="020F0502020204030204" pitchFamily="34" charset="0"/>
              </a:rPr>
              <a:t>van der </a:t>
            </a:r>
            <a:r>
              <a:rPr lang="en-US" altLang="en-US" sz="1200" dirty="0" err="1">
                <a:latin typeface="Calibri" panose="020F0502020204030204" pitchFamily="34" charset="0"/>
                <a:ea typeface="Times New Roman" panose="02020603050405020304" pitchFamily="18" charset="0"/>
                <a:cs typeface="Calibri" panose="020F0502020204030204" pitchFamily="34" charset="0"/>
              </a:rPr>
              <a:t>Lans</a:t>
            </a:r>
            <a:r>
              <a:rPr lang="en-US" altLang="en-US" sz="1200" dirty="0">
                <a:latin typeface="Calibri" panose="020F0502020204030204" pitchFamily="34" charset="0"/>
                <a:ea typeface="Times New Roman" panose="02020603050405020304" pitchFamily="18" charset="0"/>
                <a:cs typeface="Calibri" panose="020F0502020204030204" pitchFamily="34" charset="0"/>
              </a:rPr>
              <a:t>, R. (2019). </a:t>
            </a:r>
            <a:r>
              <a:rPr lang="en-US" altLang="en-US" sz="1200" i="1" dirty="0">
                <a:latin typeface="Calibri" panose="020F0502020204030204" pitchFamily="34" charset="0"/>
                <a:ea typeface="Times New Roman" panose="02020603050405020304" pitchFamily="18" charset="0"/>
                <a:cs typeface="Calibri" panose="020F0502020204030204" pitchFamily="34" charset="0"/>
              </a:rPr>
              <a:t>Data </a:t>
            </a:r>
            <a:r>
              <a:rPr lang="en-US" altLang="en-US" sz="1200" i="1" dirty="0" err="1">
                <a:latin typeface="Calibri" panose="020F0502020204030204" pitchFamily="34" charset="0"/>
                <a:ea typeface="Times New Roman" panose="02020603050405020304" pitchFamily="18" charset="0"/>
                <a:cs typeface="Calibri" panose="020F0502020204030204" pitchFamily="34" charset="0"/>
              </a:rPr>
              <a:t>Virtualization:Selected</a:t>
            </a:r>
            <a:r>
              <a:rPr lang="en-US" altLang="en-US" sz="1200" i="1" dirty="0">
                <a:latin typeface="Calibri" panose="020F0502020204030204" pitchFamily="34" charset="0"/>
                <a:ea typeface="Times New Roman" panose="02020603050405020304" pitchFamily="18" charset="0"/>
                <a:cs typeface="Calibri" panose="020F0502020204030204" pitchFamily="34" charset="0"/>
              </a:rPr>
              <a:t> Writings.</a:t>
            </a:r>
            <a:r>
              <a:rPr lang="en-US" altLang="en-US" sz="1200" dirty="0">
                <a:latin typeface="Calibri" panose="020F0502020204030204" pitchFamily="34" charset="0"/>
                <a:ea typeface="Times New Roman" panose="02020603050405020304" pitchFamily="18" charset="0"/>
                <a:cs typeface="Calibri" panose="020F0502020204030204" pitchFamily="34" charset="0"/>
              </a:rPr>
              <a:t> Lulu.com.</a:t>
            </a:r>
            <a:endParaRPr lang="en-US" altLang="en-US" sz="900" dirty="0"/>
          </a:p>
          <a:p>
            <a:pPr lvl="0" defTabSz="914400" eaLnBrk="0" fontAlgn="base" hangingPunct="0">
              <a:spcBef>
                <a:spcPct val="0"/>
              </a:spcBef>
              <a:spcAft>
                <a:spcPct val="0"/>
              </a:spcAft>
            </a:pPr>
            <a:r>
              <a:rPr lang="en-US" altLang="en-US" sz="1200" dirty="0">
                <a:latin typeface="Calibri" panose="020F0502020204030204" pitchFamily="34" charset="0"/>
                <a:ea typeface="Times New Roman" panose="02020603050405020304" pitchFamily="18" charset="0"/>
                <a:cs typeface="Calibri" panose="020F0502020204030204" pitchFamily="34" charset="0"/>
              </a:rPr>
              <a:t>van der </a:t>
            </a:r>
            <a:r>
              <a:rPr lang="en-US" altLang="en-US" sz="1200" dirty="0" err="1">
                <a:latin typeface="Calibri" panose="020F0502020204030204" pitchFamily="34" charset="0"/>
                <a:ea typeface="Times New Roman" panose="02020603050405020304" pitchFamily="18" charset="0"/>
                <a:cs typeface="Calibri" panose="020F0502020204030204" pitchFamily="34" charset="0"/>
              </a:rPr>
              <a:t>Lans</a:t>
            </a:r>
            <a:r>
              <a:rPr lang="en-US" altLang="en-US" sz="1200" dirty="0">
                <a:latin typeface="Calibri" panose="020F0502020204030204" pitchFamily="34" charset="0"/>
                <a:ea typeface="Times New Roman" panose="02020603050405020304" pitchFamily="18" charset="0"/>
                <a:cs typeface="Calibri" panose="020F0502020204030204" pitchFamily="34" charset="0"/>
              </a:rPr>
              <a:t>, R. (2019, October). </a:t>
            </a:r>
            <a:r>
              <a:rPr lang="en-US" altLang="en-US" sz="1200" i="1" dirty="0">
                <a:latin typeface="Calibri" panose="020F0502020204030204" pitchFamily="34" charset="0"/>
                <a:ea typeface="Times New Roman" panose="02020603050405020304" pitchFamily="18" charset="0"/>
                <a:cs typeface="Calibri" panose="020F0502020204030204" pitchFamily="34" charset="0"/>
              </a:rPr>
              <a:t>Modernizing Data Architectures for a Digital Age Using Data Virtualization.</a:t>
            </a:r>
            <a:r>
              <a:rPr lang="en-US" altLang="en-US" sz="1200" dirty="0">
                <a:latin typeface="Calibri" panose="020F0502020204030204" pitchFamily="34" charset="0"/>
                <a:ea typeface="Times New Roman" panose="02020603050405020304" pitchFamily="18" charset="0"/>
                <a:cs typeface="Calibri" panose="020F0502020204030204" pitchFamily="34" charset="0"/>
              </a:rPr>
              <a:t> Retrieved from R20/Consultancy: </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	https</a:t>
            </a:r>
            <a:r>
              <a:rPr lang="en-US" altLang="en-US" sz="1200" dirty="0">
                <a:latin typeface="Calibri" panose="020F0502020204030204" pitchFamily="34" charset="0"/>
                <a:ea typeface="Times New Roman" panose="02020603050405020304" pitchFamily="18" charset="0"/>
                <a:cs typeface="Calibri" panose="020F0502020204030204" pitchFamily="34" charset="0"/>
              </a:rPr>
              <a:t>://www.denodo.com/en/document/analyst-report/modernizing-data-architectures-digital-age-using-data-virtualization</a:t>
            </a:r>
            <a:endParaRPr lang="en-US" altLang="en-US" sz="900" dirty="0"/>
          </a:p>
          <a:p>
            <a:pPr lvl="0" defTabSz="914400" eaLnBrk="0" fontAlgn="base" hangingPunct="0">
              <a:spcBef>
                <a:spcPct val="0"/>
              </a:spcBef>
              <a:spcAft>
                <a:spcPct val="0"/>
              </a:spcAft>
            </a:pPr>
            <a:r>
              <a:rPr lang="en-US" altLang="en-US" sz="1200" dirty="0">
                <a:latin typeface="Calibri" panose="020F0502020204030204" pitchFamily="34" charset="0"/>
                <a:ea typeface="Times New Roman" panose="02020603050405020304" pitchFamily="18" charset="0"/>
                <a:cs typeface="Calibri" panose="020F0502020204030204" pitchFamily="34" charset="0"/>
              </a:rPr>
              <a:t>Van Der </a:t>
            </a:r>
            <a:r>
              <a:rPr lang="en-US" altLang="en-US" sz="1200" dirty="0" err="1">
                <a:latin typeface="Calibri" panose="020F0502020204030204" pitchFamily="34" charset="0"/>
                <a:ea typeface="Times New Roman" panose="02020603050405020304" pitchFamily="18" charset="0"/>
                <a:cs typeface="Calibri" panose="020F0502020204030204" pitchFamily="34" charset="0"/>
              </a:rPr>
              <a:t>Lans</a:t>
            </a:r>
            <a:r>
              <a:rPr lang="en-US" altLang="en-US" sz="1200" dirty="0">
                <a:latin typeface="Calibri" panose="020F0502020204030204" pitchFamily="34" charset="0"/>
                <a:ea typeface="Times New Roman" panose="02020603050405020304" pitchFamily="18" charset="0"/>
                <a:cs typeface="Calibri" panose="020F0502020204030204" pitchFamily="34" charset="0"/>
              </a:rPr>
              <a:t>, R. F. (2019, October 24). </a:t>
            </a:r>
            <a:r>
              <a:rPr lang="en-US" altLang="en-US" sz="1200" i="1" dirty="0">
                <a:latin typeface="Calibri" panose="020F0502020204030204" pitchFamily="34" charset="0"/>
                <a:ea typeface="Times New Roman" panose="02020603050405020304" pitchFamily="18" charset="0"/>
                <a:cs typeface="Calibri" panose="020F0502020204030204" pitchFamily="34" charset="0"/>
              </a:rPr>
              <a:t>Spark and Data Virtualization: Competitors or Cooperators?</a:t>
            </a:r>
            <a:r>
              <a:rPr lang="en-US" altLang="en-US" sz="1200" dirty="0">
                <a:latin typeface="Calibri" panose="020F0502020204030204" pitchFamily="34" charset="0"/>
                <a:ea typeface="Times New Roman" panose="02020603050405020304" pitchFamily="18" charset="0"/>
                <a:cs typeface="Calibri" panose="020F0502020204030204" pitchFamily="34" charset="0"/>
              </a:rPr>
              <a:t> Retrieved from Data Virtualization Blog: </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	http</a:t>
            </a:r>
            <a:r>
              <a:rPr lang="en-US" altLang="en-US" sz="1200" dirty="0">
                <a:latin typeface="Calibri" panose="020F0502020204030204" pitchFamily="34" charset="0"/>
                <a:ea typeface="Times New Roman" panose="02020603050405020304" pitchFamily="18" charset="0"/>
                <a:cs typeface="Calibri" panose="020F0502020204030204" pitchFamily="34" charset="0"/>
              </a:rPr>
              <a:t>://www.datavirtualizationblog.com/spark-and-data-virtualization-competitors-or-cooperators/</a:t>
            </a:r>
            <a:endParaRPr lang="en-US" altLang="en-US" sz="900" dirty="0"/>
          </a:p>
          <a:p>
            <a:pPr lvl="0" defTabSz="914400" eaLnBrk="0" fontAlgn="base" hangingPunct="0">
              <a:spcBef>
                <a:spcPct val="0"/>
              </a:spcBef>
              <a:spcAft>
                <a:spcPct val="0"/>
              </a:spcAft>
            </a:pPr>
            <a:r>
              <a:rPr lang="en-US" altLang="en-US" sz="1200" dirty="0" err="1">
                <a:latin typeface="Calibri" panose="020F0502020204030204" pitchFamily="34" charset="0"/>
                <a:ea typeface="Times New Roman" panose="02020603050405020304" pitchFamily="18" charset="0"/>
                <a:cs typeface="Calibri" panose="020F0502020204030204" pitchFamily="34" charset="0"/>
              </a:rPr>
              <a:t>Wayana</a:t>
            </a:r>
            <a:r>
              <a:rPr lang="en-US" altLang="en-US" sz="1200" dirty="0">
                <a:latin typeface="Calibri" panose="020F0502020204030204" pitchFamily="34" charset="0"/>
                <a:ea typeface="Times New Roman" panose="02020603050405020304" pitchFamily="18" charset="0"/>
                <a:cs typeface="Calibri" panose="020F0502020204030204" pitchFamily="34" charset="0"/>
              </a:rPr>
              <a:t> Software. (2015). </a:t>
            </a:r>
            <a:r>
              <a:rPr lang="en-US" altLang="en-US" sz="1200" i="1" dirty="0">
                <a:latin typeface="Calibri" panose="020F0502020204030204" pitchFamily="34" charset="0"/>
                <a:ea typeface="Times New Roman" panose="02020603050405020304" pitchFamily="18" charset="0"/>
                <a:cs typeface="Calibri" panose="020F0502020204030204" pitchFamily="34" charset="0"/>
              </a:rPr>
              <a:t>Great Circle Distance Calculator</a:t>
            </a:r>
            <a:r>
              <a:rPr lang="en-US" altLang="en-US" sz="1200" dirty="0">
                <a:latin typeface="Calibri" panose="020F0502020204030204" pitchFamily="34" charset="0"/>
                <a:ea typeface="Times New Roman" panose="02020603050405020304" pitchFamily="18" charset="0"/>
                <a:cs typeface="Calibri" panose="020F0502020204030204" pitchFamily="34" charset="0"/>
              </a:rPr>
              <a:t>. Retrieved from Geosats.com: http://www.geosats.com/0x2circ.html</a:t>
            </a:r>
            <a:endParaRPr lang="en-US" altLang="en-US" sz="900" dirty="0"/>
          </a:p>
          <a:p>
            <a:pPr lvl="0" defTabSz="914400" eaLnBrk="0" fontAlgn="base" hangingPunct="0">
              <a:spcBef>
                <a:spcPct val="0"/>
              </a:spcBef>
              <a:spcAft>
                <a:spcPct val="0"/>
              </a:spcAft>
            </a:pPr>
            <a:r>
              <a:rPr lang="en-US" altLang="en-US" sz="1200" i="1" dirty="0">
                <a:latin typeface="Calibri" panose="020F0502020204030204" pitchFamily="34" charset="0"/>
                <a:ea typeface="Times New Roman" panose="02020603050405020304" pitchFamily="18" charset="0"/>
                <a:cs typeface="Calibri" panose="020F0502020204030204" pitchFamily="34" charset="0"/>
              </a:rPr>
              <a:t>WIC Authorized Vendors</a:t>
            </a:r>
            <a:r>
              <a:rPr lang="en-US" altLang="en-US" sz="1200" dirty="0">
                <a:latin typeface="Calibri" panose="020F0502020204030204" pitchFamily="34" charset="0"/>
                <a:ea typeface="Times New Roman" panose="02020603050405020304" pitchFamily="18" charset="0"/>
                <a:cs typeface="Calibri" panose="020F0502020204030204" pitchFamily="34" charset="0"/>
              </a:rPr>
              <a:t>. (</a:t>
            </a:r>
            <a:r>
              <a:rPr lang="en-US" altLang="en-US" sz="1200" dirty="0" err="1">
                <a:latin typeface="Calibri" panose="020F0502020204030204" pitchFamily="34" charset="0"/>
                <a:ea typeface="Times New Roman" panose="02020603050405020304" pitchFamily="18" charset="0"/>
                <a:cs typeface="Calibri" panose="020F0502020204030204" pitchFamily="34" charset="0"/>
              </a:rPr>
              <a:t>n.d.</a:t>
            </a:r>
            <a:r>
              <a:rPr lang="en-US" altLang="en-US" sz="1200" dirty="0">
                <a:latin typeface="Calibri" panose="020F0502020204030204" pitchFamily="34" charset="0"/>
                <a:ea typeface="Times New Roman" panose="02020603050405020304" pitchFamily="18" charset="0"/>
                <a:cs typeface="Calibri" panose="020F0502020204030204" pitchFamily="34" charset="0"/>
              </a:rPr>
              <a:t>). Retrieved from Connecticut Data: https://</a:t>
            </a:r>
            <a:r>
              <a:rPr lang="en-US" altLang="en-US" sz="1200" dirty="0" smtClean="0">
                <a:latin typeface="Calibri" panose="020F0502020204030204" pitchFamily="34" charset="0"/>
                <a:ea typeface="Times New Roman" panose="02020603050405020304" pitchFamily="18" charset="0"/>
                <a:cs typeface="Calibri" panose="020F0502020204030204" pitchFamily="34" charset="0"/>
              </a:rPr>
              <a:t>data.ct.gov/Health-and-Human-Services/WIC-Authorized-Vendors/jk32-cd4i</a:t>
            </a:r>
            <a:endParaRPr lang="en-US" altLang="en-US" sz="900" dirty="0"/>
          </a:p>
        </p:txBody>
      </p:sp>
    </p:spTree>
    <p:extLst>
      <p:ext uri="{BB962C8B-B14F-4D97-AF65-F5344CB8AC3E}">
        <p14:creationId xmlns:p14="http://schemas.microsoft.com/office/powerpoint/2010/main" val="1776904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8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r="3285" b="4449"/>
          <a:stretch/>
        </p:blipFill>
        <p:spPr>
          <a:xfrm rot="10800000">
            <a:off x="0" y="2662"/>
            <a:ext cx="2929812" cy="2204475"/>
          </a:xfrm>
          <a:prstGeom prst="rect">
            <a:avLst/>
          </a:prstGeom>
        </p:spPr>
      </p:pic>
      <p:pic>
        <p:nvPicPr>
          <p:cNvPr id="2" name="Picture 1"/>
          <p:cNvPicPr>
            <a:picLocks noChangeAspect="1"/>
          </p:cNvPicPr>
          <p:nvPr/>
        </p:nvPicPr>
        <p:blipFill rotWithShape="1">
          <a:blip r:embed="rId2"/>
          <a:srcRect r="3285" b="4449"/>
          <a:stretch/>
        </p:blipFill>
        <p:spPr>
          <a:xfrm>
            <a:off x="9262188" y="4653525"/>
            <a:ext cx="2929812" cy="2204475"/>
          </a:xfrm>
          <a:prstGeom prst="rect">
            <a:avLst/>
          </a:prstGeom>
        </p:spPr>
      </p:pic>
      <p:pic>
        <p:nvPicPr>
          <p:cNvPr id="3" name="Picture 2"/>
          <p:cNvPicPr>
            <a:picLocks noChangeAspect="1"/>
          </p:cNvPicPr>
          <p:nvPr/>
        </p:nvPicPr>
        <p:blipFill>
          <a:blip r:embed="rId3"/>
          <a:stretch>
            <a:fillRect/>
          </a:stretch>
        </p:blipFill>
        <p:spPr>
          <a:xfrm>
            <a:off x="1681965" y="950912"/>
            <a:ext cx="8646168" cy="5528953"/>
          </a:xfrm>
          <a:prstGeom prst="rect">
            <a:avLst/>
          </a:prstGeom>
        </p:spPr>
      </p:pic>
      <p:grpSp>
        <p:nvGrpSpPr>
          <p:cNvPr id="14" name="Group 13"/>
          <p:cNvGrpSpPr/>
          <p:nvPr/>
        </p:nvGrpSpPr>
        <p:grpSpPr>
          <a:xfrm>
            <a:off x="4514567" y="443333"/>
            <a:ext cx="2980964" cy="661567"/>
            <a:chOff x="4514569" y="443333"/>
            <a:chExt cx="2980964" cy="661567"/>
          </a:xfrm>
        </p:grpSpPr>
        <p:grpSp>
          <p:nvGrpSpPr>
            <p:cNvPr id="13" name="Group 12"/>
            <p:cNvGrpSpPr/>
            <p:nvPr/>
          </p:nvGrpSpPr>
          <p:grpSpPr>
            <a:xfrm>
              <a:off x="4514569" y="444758"/>
              <a:ext cx="2980963" cy="660142"/>
              <a:chOff x="8819869" y="795946"/>
              <a:chExt cx="2980963" cy="660142"/>
            </a:xfrm>
          </p:grpSpPr>
          <p:pic>
            <p:nvPicPr>
              <p:cNvPr id="10" name="Picture 9"/>
              <p:cNvPicPr>
                <a:picLocks noChangeAspect="1"/>
              </p:cNvPicPr>
              <p:nvPr/>
            </p:nvPicPr>
            <p:blipFill rotWithShape="1">
              <a:blip r:embed="rId4"/>
              <a:srcRect t="6121" b="70776"/>
              <a:stretch/>
            </p:blipFill>
            <p:spPr>
              <a:xfrm>
                <a:off x="8819869" y="795946"/>
                <a:ext cx="2980963" cy="635979"/>
              </a:xfrm>
              <a:prstGeom prst="rect">
                <a:avLst/>
              </a:prstGeom>
            </p:spPr>
          </p:pic>
          <p:sp>
            <p:nvSpPr>
              <p:cNvPr id="12" name="Rectangle 11"/>
              <p:cNvSpPr/>
              <p:nvPr/>
            </p:nvSpPr>
            <p:spPr>
              <a:xfrm>
                <a:off x="8819869" y="1148113"/>
                <a:ext cx="1368425" cy="307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4514569" y="443333"/>
              <a:ext cx="2980964"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smtClean="0"/>
                <a:t>Before Data Virtualization</a:t>
              </a:r>
            </a:p>
          </p:txBody>
        </p:sp>
      </p:grpSp>
    </p:spTree>
    <p:extLst>
      <p:ext uri="{BB962C8B-B14F-4D97-AF65-F5344CB8AC3E}">
        <p14:creationId xmlns:p14="http://schemas.microsoft.com/office/powerpoint/2010/main" val="1743923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Denodo Technologies</a:t>
            </a:r>
            <a:endParaRPr lang="en-US" dirty="0"/>
          </a:p>
        </p:txBody>
      </p:sp>
      <p:sp>
        <p:nvSpPr>
          <p:cNvPr id="3" name="Text Placeholder 2"/>
          <p:cNvSpPr>
            <a:spLocks noGrp="1"/>
          </p:cNvSpPr>
          <p:nvPr>
            <p:ph type="body" idx="1"/>
          </p:nvPr>
        </p:nvSpPr>
        <p:spPr/>
        <p:txBody>
          <a:bodyPr/>
          <a:lstStyle/>
          <a:p>
            <a:r>
              <a:rPr lang="en-US" dirty="0" smtClean="0"/>
              <a:t>What does denodo do?</a:t>
            </a:r>
            <a:endParaRPr lang="en-US" dirty="0"/>
          </a:p>
        </p:txBody>
      </p:sp>
      <p:sp>
        <p:nvSpPr>
          <p:cNvPr id="4" name="Content Placeholder 3"/>
          <p:cNvSpPr>
            <a:spLocks noGrp="1"/>
          </p:cNvSpPr>
          <p:nvPr>
            <p:ph sz="half" idx="2"/>
          </p:nvPr>
        </p:nvSpPr>
        <p:spPr>
          <a:xfrm>
            <a:off x="5125305" y="1488985"/>
            <a:ext cx="6264350" cy="2176902"/>
          </a:xfrm>
        </p:spPr>
        <p:txBody>
          <a:bodyPr>
            <a:normAutofit/>
          </a:bodyPr>
          <a:lstStyle/>
          <a:p>
            <a:r>
              <a:rPr lang="en-US" dirty="0" smtClean="0"/>
              <a:t>Virtual </a:t>
            </a:r>
            <a:r>
              <a:rPr lang="en-US" dirty="0" err="1" smtClean="0"/>
              <a:t>DataPort</a:t>
            </a:r>
            <a:r>
              <a:rPr lang="en-US" dirty="0" smtClean="0"/>
              <a:t> allows integration of virtually any data source</a:t>
            </a:r>
          </a:p>
          <a:p>
            <a:r>
              <a:rPr lang="en-US" dirty="0" smtClean="0"/>
              <a:t>Custom wrappers are built dynamically</a:t>
            </a:r>
          </a:p>
          <a:p>
            <a:r>
              <a:rPr lang="en-US" dirty="0" smtClean="0"/>
              <a:t>Read and write access as permitted by user/data source</a:t>
            </a:r>
            <a:endParaRPr lang="en-US" dirty="0"/>
          </a:p>
        </p:txBody>
      </p:sp>
      <p:sp>
        <p:nvSpPr>
          <p:cNvPr id="5" name="Text Placeholder 4"/>
          <p:cNvSpPr>
            <a:spLocks noGrp="1"/>
          </p:cNvSpPr>
          <p:nvPr>
            <p:ph type="body" sz="quarter" idx="3"/>
          </p:nvPr>
        </p:nvSpPr>
        <p:spPr/>
        <p:txBody>
          <a:bodyPr/>
          <a:lstStyle/>
          <a:p>
            <a:r>
              <a:rPr lang="en-US" dirty="0" smtClean="0"/>
              <a:t>What sets denodo apart?</a:t>
            </a:r>
            <a:endParaRPr lang="en-US" dirty="0"/>
          </a:p>
        </p:txBody>
      </p:sp>
      <p:sp>
        <p:nvSpPr>
          <p:cNvPr id="6" name="Content Placeholder 5"/>
          <p:cNvSpPr>
            <a:spLocks noGrp="1"/>
          </p:cNvSpPr>
          <p:nvPr>
            <p:ph sz="quarter" idx="4"/>
          </p:nvPr>
        </p:nvSpPr>
        <p:spPr/>
        <p:txBody>
          <a:bodyPr>
            <a:normAutofit/>
          </a:bodyPr>
          <a:lstStyle/>
          <a:p>
            <a:r>
              <a:rPr lang="en-US" dirty="0" smtClean="0"/>
              <a:t>Completeness of data sources supported</a:t>
            </a:r>
          </a:p>
          <a:p>
            <a:r>
              <a:rPr lang="en-US" dirty="0" err="1" smtClean="0"/>
              <a:t>ITPilot</a:t>
            </a:r>
            <a:r>
              <a:rPr lang="en-US" dirty="0" smtClean="0"/>
              <a:t> for Big Data applications/queries</a:t>
            </a:r>
          </a:p>
          <a:p>
            <a:r>
              <a:rPr lang="en-US" dirty="0" smtClean="0"/>
              <a:t>Comprehensive documentation with tutorials, support, development forums</a:t>
            </a:r>
            <a:endParaRPr lang="en-US" dirty="0"/>
          </a:p>
        </p:txBody>
      </p:sp>
    </p:spTree>
    <p:extLst>
      <p:ext uri="{BB962C8B-B14F-4D97-AF65-F5344CB8AC3E}">
        <p14:creationId xmlns:p14="http://schemas.microsoft.com/office/powerpoint/2010/main" val="1773134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3285" b="4449"/>
          <a:stretch/>
        </p:blipFill>
        <p:spPr>
          <a:xfrm>
            <a:off x="9262188" y="4653525"/>
            <a:ext cx="2929812" cy="2204475"/>
          </a:xfrm>
          <a:prstGeom prst="rect">
            <a:avLst/>
          </a:prstGeom>
        </p:spPr>
      </p:pic>
      <p:pic>
        <p:nvPicPr>
          <p:cNvPr id="5" name="Picture 4"/>
          <p:cNvPicPr>
            <a:picLocks noChangeAspect="1"/>
          </p:cNvPicPr>
          <p:nvPr/>
        </p:nvPicPr>
        <p:blipFill rotWithShape="1">
          <a:blip r:embed="rId2"/>
          <a:srcRect r="3285" b="4449"/>
          <a:stretch/>
        </p:blipFill>
        <p:spPr>
          <a:xfrm rot="10800000">
            <a:off x="0" y="2662"/>
            <a:ext cx="2929812" cy="2204475"/>
          </a:xfrm>
          <a:prstGeom prst="rect">
            <a:avLst/>
          </a:prstGeom>
        </p:spPr>
      </p:pic>
      <p:pic>
        <p:nvPicPr>
          <p:cNvPr id="4" name="Picture 3"/>
          <p:cNvPicPr>
            <a:picLocks noChangeAspect="1"/>
          </p:cNvPicPr>
          <p:nvPr/>
        </p:nvPicPr>
        <p:blipFill>
          <a:blip r:embed="rId3"/>
          <a:stretch>
            <a:fillRect/>
          </a:stretch>
        </p:blipFill>
        <p:spPr>
          <a:xfrm>
            <a:off x="2063466" y="1080737"/>
            <a:ext cx="8287034" cy="5638966"/>
          </a:xfrm>
          <a:prstGeom prst="rect">
            <a:avLst/>
          </a:prstGeom>
        </p:spPr>
      </p:pic>
      <p:grpSp>
        <p:nvGrpSpPr>
          <p:cNvPr id="14" name="Group 13"/>
          <p:cNvGrpSpPr/>
          <p:nvPr/>
        </p:nvGrpSpPr>
        <p:grpSpPr>
          <a:xfrm>
            <a:off x="4514567" y="443333"/>
            <a:ext cx="2980964" cy="661567"/>
            <a:chOff x="4514569" y="443333"/>
            <a:chExt cx="2980964" cy="661567"/>
          </a:xfrm>
        </p:grpSpPr>
        <p:grpSp>
          <p:nvGrpSpPr>
            <p:cNvPr id="13" name="Group 12"/>
            <p:cNvGrpSpPr/>
            <p:nvPr/>
          </p:nvGrpSpPr>
          <p:grpSpPr>
            <a:xfrm>
              <a:off x="4514569" y="444758"/>
              <a:ext cx="2980963" cy="660142"/>
              <a:chOff x="8819869" y="795946"/>
              <a:chExt cx="2980963" cy="660142"/>
            </a:xfrm>
          </p:grpSpPr>
          <p:pic>
            <p:nvPicPr>
              <p:cNvPr id="10" name="Picture 9"/>
              <p:cNvPicPr>
                <a:picLocks noChangeAspect="1"/>
              </p:cNvPicPr>
              <p:nvPr/>
            </p:nvPicPr>
            <p:blipFill rotWithShape="1">
              <a:blip r:embed="rId4"/>
              <a:srcRect t="6121" b="70776"/>
              <a:stretch/>
            </p:blipFill>
            <p:spPr>
              <a:xfrm>
                <a:off x="8819869" y="795946"/>
                <a:ext cx="2980963" cy="635979"/>
              </a:xfrm>
              <a:prstGeom prst="rect">
                <a:avLst/>
              </a:prstGeom>
            </p:spPr>
          </p:pic>
          <p:sp>
            <p:nvSpPr>
              <p:cNvPr id="12" name="Rectangle 11"/>
              <p:cNvSpPr/>
              <p:nvPr/>
            </p:nvSpPr>
            <p:spPr>
              <a:xfrm>
                <a:off x="8819869" y="1148113"/>
                <a:ext cx="1368425" cy="307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4514569" y="443333"/>
              <a:ext cx="2980964"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dirty="0" smtClean="0"/>
                <a:t>With Denodo</a:t>
              </a:r>
            </a:p>
          </p:txBody>
        </p:sp>
      </p:grpSp>
    </p:spTree>
    <p:extLst>
      <p:ext uri="{BB962C8B-B14F-4D97-AF65-F5344CB8AC3E}">
        <p14:creationId xmlns:p14="http://schemas.microsoft.com/office/powerpoint/2010/main" val="3091048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818129"/>
            <a:ext cx="3501197" cy="1223298"/>
          </a:xfrm>
        </p:spPr>
        <p:txBody>
          <a:bodyPr/>
          <a:lstStyle/>
          <a:p>
            <a:r>
              <a:rPr lang="en-US" dirty="0" smtClean="0"/>
              <a:t>Denodo</a:t>
            </a:r>
            <a:br>
              <a:rPr lang="en-US" dirty="0" smtClean="0"/>
            </a:br>
            <a:r>
              <a:rPr lang="en-US" dirty="0" smtClean="0"/>
              <a:t>Under the Hood</a:t>
            </a:r>
            <a:endParaRPr lang="en-US" dirty="0"/>
          </a:p>
        </p:txBody>
      </p:sp>
      <p:pic>
        <p:nvPicPr>
          <p:cNvPr id="7" name="Content Placeholder 6"/>
          <p:cNvPicPr>
            <a:picLocks noGrp="1" noChangeAspect="1"/>
          </p:cNvPicPr>
          <p:nvPr>
            <p:ph idx="1"/>
          </p:nvPr>
        </p:nvPicPr>
        <p:blipFill>
          <a:blip r:embed="rId2"/>
          <a:stretch>
            <a:fillRect/>
          </a:stretch>
        </p:blipFill>
        <p:spPr>
          <a:xfrm>
            <a:off x="5156199" y="1557"/>
            <a:ext cx="6197601" cy="6856443"/>
          </a:xfrm>
          <a:prstGeom prst="rect">
            <a:avLst/>
          </a:prstGeom>
        </p:spPr>
      </p:pic>
    </p:spTree>
    <p:extLst>
      <p:ext uri="{BB962C8B-B14F-4D97-AF65-F5344CB8AC3E}">
        <p14:creationId xmlns:p14="http://schemas.microsoft.com/office/powerpoint/2010/main" val="2475784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818129"/>
            <a:ext cx="3501197" cy="1223298"/>
          </a:xfrm>
        </p:spPr>
        <p:txBody>
          <a:bodyPr/>
          <a:lstStyle/>
          <a:p>
            <a:r>
              <a:rPr lang="en-US" dirty="0" smtClean="0"/>
              <a:t>Denodo</a:t>
            </a:r>
            <a:br>
              <a:rPr lang="en-US" dirty="0" smtClean="0"/>
            </a:br>
            <a:r>
              <a:rPr lang="en-US" dirty="0" smtClean="0"/>
              <a:t>Under the Hood</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162508" y="297146"/>
            <a:ext cx="5367839" cy="6265264"/>
          </a:xfrm>
          <a:prstGeom prst="rect">
            <a:avLst/>
          </a:prstGeom>
        </p:spPr>
      </p:pic>
    </p:spTree>
    <p:extLst>
      <p:ext uri="{BB962C8B-B14F-4D97-AF65-F5344CB8AC3E}">
        <p14:creationId xmlns:p14="http://schemas.microsoft.com/office/powerpoint/2010/main" val="490549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the </a:t>
            </a:r>
            <a:r>
              <a:rPr lang="en-US" dirty="0" err="1" smtClean="0"/>
              <a:t>ChMS</a:t>
            </a:r>
            <a:r>
              <a:rPr lang="en-US" dirty="0" smtClean="0"/>
              <a:t> App</a:t>
            </a:r>
            <a:endParaRPr lang="en-US" dirty="0"/>
          </a:p>
        </p:txBody>
      </p:sp>
      <p:sp>
        <p:nvSpPr>
          <p:cNvPr id="3" name="Text Placeholder 2"/>
          <p:cNvSpPr>
            <a:spLocks noGrp="1"/>
          </p:cNvSpPr>
          <p:nvPr>
            <p:ph type="body" idx="1"/>
          </p:nvPr>
        </p:nvSpPr>
        <p:spPr/>
        <p:txBody>
          <a:bodyPr/>
          <a:lstStyle/>
          <a:p>
            <a:r>
              <a:rPr lang="en-US" dirty="0" smtClean="0"/>
              <a:t>Typical client profile</a:t>
            </a:r>
            <a:endParaRPr lang="en-US" dirty="0"/>
          </a:p>
        </p:txBody>
      </p:sp>
      <p:sp>
        <p:nvSpPr>
          <p:cNvPr id="4" name="Content Placeholder 3"/>
          <p:cNvSpPr>
            <a:spLocks noGrp="1"/>
          </p:cNvSpPr>
          <p:nvPr>
            <p:ph sz="half" idx="2"/>
          </p:nvPr>
        </p:nvSpPr>
        <p:spPr>
          <a:xfrm>
            <a:off x="5125305" y="1488985"/>
            <a:ext cx="6264350" cy="4674071"/>
          </a:xfrm>
        </p:spPr>
        <p:txBody>
          <a:bodyPr>
            <a:normAutofit lnSpcReduction="10000"/>
          </a:bodyPr>
          <a:lstStyle/>
          <a:p>
            <a:r>
              <a:rPr lang="en-US" dirty="0" smtClean="0"/>
              <a:t>OLTP and CRM built in CS 669</a:t>
            </a:r>
          </a:p>
          <a:p>
            <a:r>
              <a:rPr lang="en-US" dirty="0"/>
              <a:t>P</a:t>
            </a:r>
            <a:r>
              <a:rPr lang="en-US" dirty="0" smtClean="0"/>
              <a:t>artial back-end application built in CS 521</a:t>
            </a:r>
          </a:p>
          <a:p>
            <a:r>
              <a:rPr lang="en-US" dirty="0" smtClean="0"/>
              <a:t>Mission is to provide an application that improves operational outcomes and leverages data to improve community services and better serve population</a:t>
            </a:r>
          </a:p>
          <a:p>
            <a:r>
              <a:rPr lang="en-US" dirty="0" smtClean="0"/>
              <a:t>Typical (fictional) client profile:</a:t>
            </a:r>
          </a:p>
          <a:p>
            <a:pPr lvl="1"/>
            <a:r>
              <a:rPr lang="en-US" dirty="0" smtClean="0"/>
              <a:t>Places of worship, member-based organizations and community-based groups</a:t>
            </a:r>
          </a:p>
          <a:p>
            <a:pPr lvl="1"/>
            <a:r>
              <a:rPr lang="en-US" dirty="0" smtClean="0"/>
              <a:t>Strong desire to leverage technology but lack resources for implementation</a:t>
            </a:r>
          </a:p>
          <a:p>
            <a:pPr lvl="1"/>
            <a:r>
              <a:rPr lang="en-US" dirty="0" smtClean="0"/>
              <a:t>Finances often limited and/or strictly governed</a:t>
            </a:r>
            <a:endParaRPr lang="en-US" dirty="0"/>
          </a:p>
          <a:p>
            <a:pPr lvl="1"/>
            <a:r>
              <a:rPr lang="en-US" dirty="0" smtClean="0"/>
              <a:t>Staff is often unskilled</a:t>
            </a:r>
            <a:r>
              <a:rPr lang="en-US" dirty="0"/>
              <a:t> </a:t>
            </a:r>
            <a:r>
              <a:rPr lang="en-US" dirty="0" smtClean="0"/>
              <a:t>and/or limited, often volunteer-based</a:t>
            </a:r>
          </a:p>
          <a:p>
            <a:endParaRPr lang="en-US" dirty="0"/>
          </a:p>
        </p:txBody>
      </p:sp>
    </p:spTree>
    <p:extLst>
      <p:ext uri="{BB962C8B-B14F-4D97-AF65-F5344CB8AC3E}">
        <p14:creationId xmlns:p14="http://schemas.microsoft.com/office/powerpoint/2010/main" val="651617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r="3285" b="4449"/>
          <a:stretch/>
        </p:blipFill>
        <p:spPr>
          <a:xfrm>
            <a:off x="9262188" y="4653525"/>
            <a:ext cx="2929812" cy="2204475"/>
          </a:xfrm>
          <a:prstGeom prst="rect">
            <a:avLst/>
          </a:prstGeom>
        </p:spPr>
      </p:pic>
      <p:pic>
        <p:nvPicPr>
          <p:cNvPr id="5" name="Picture 4"/>
          <p:cNvPicPr>
            <a:picLocks noChangeAspect="1"/>
          </p:cNvPicPr>
          <p:nvPr/>
        </p:nvPicPr>
        <p:blipFill rotWithShape="1">
          <a:blip r:embed="rId3"/>
          <a:srcRect r="3285" b="4449"/>
          <a:stretch/>
        </p:blipFill>
        <p:spPr>
          <a:xfrm rot="10800000">
            <a:off x="0" y="2662"/>
            <a:ext cx="2929812" cy="2204475"/>
          </a:xfrm>
          <a:prstGeom prst="rect">
            <a:avLst/>
          </a:prstGeom>
        </p:spPr>
      </p:pic>
      <p:grpSp>
        <p:nvGrpSpPr>
          <p:cNvPr id="14" name="Group 13"/>
          <p:cNvGrpSpPr/>
          <p:nvPr/>
        </p:nvGrpSpPr>
        <p:grpSpPr>
          <a:xfrm>
            <a:off x="1992210" y="269482"/>
            <a:ext cx="2980964" cy="661567"/>
            <a:chOff x="4514569" y="443333"/>
            <a:chExt cx="2980964" cy="661567"/>
          </a:xfrm>
        </p:grpSpPr>
        <p:grpSp>
          <p:nvGrpSpPr>
            <p:cNvPr id="13" name="Group 12"/>
            <p:cNvGrpSpPr/>
            <p:nvPr/>
          </p:nvGrpSpPr>
          <p:grpSpPr>
            <a:xfrm>
              <a:off x="4514569" y="444758"/>
              <a:ext cx="2980963" cy="660142"/>
              <a:chOff x="8819869" y="795946"/>
              <a:chExt cx="2980963" cy="660142"/>
            </a:xfrm>
          </p:grpSpPr>
          <p:pic>
            <p:nvPicPr>
              <p:cNvPr id="10" name="Picture 9"/>
              <p:cNvPicPr>
                <a:picLocks noChangeAspect="1"/>
              </p:cNvPicPr>
              <p:nvPr/>
            </p:nvPicPr>
            <p:blipFill rotWithShape="1">
              <a:blip r:embed="rId4"/>
              <a:srcRect t="6121" b="70776"/>
              <a:stretch/>
            </p:blipFill>
            <p:spPr>
              <a:xfrm>
                <a:off x="8819869" y="795946"/>
                <a:ext cx="2980963" cy="635979"/>
              </a:xfrm>
              <a:prstGeom prst="rect">
                <a:avLst/>
              </a:prstGeom>
            </p:spPr>
          </p:pic>
          <p:sp>
            <p:nvSpPr>
              <p:cNvPr id="12" name="Rectangle 11"/>
              <p:cNvSpPr/>
              <p:nvPr/>
            </p:nvSpPr>
            <p:spPr>
              <a:xfrm>
                <a:off x="8819869" y="1148113"/>
                <a:ext cx="1368425" cy="307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4514569" y="443333"/>
              <a:ext cx="2980964"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err="1" smtClean="0">
                  <a:latin typeface="+mj-lt"/>
                </a:rPr>
                <a:t>ChMS</a:t>
              </a:r>
              <a:r>
                <a:rPr lang="en-US" dirty="0" smtClean="0">
                  <a:latin typeface="+mj-lt"/>
                </a:rPr>
                <a:t> ERD</a:t>
              </a:r>
            </a:p>
          </p:txBody>
        </p:sp>
      </p:gr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27052" t="6388"/>
          <a:stretch/>
        </p:blipFill>
        <p:spPr>
          <a:xfrm>
            <a:off x="2643160" y="269482"/>
            <a:ext cx="7643839" cy="6419850"/>
          </a:xfrm>
          <a:prstGeom prst="rect">
            <a:avLst/>
          </a:prstGeom>
        </p:spPr>
      </p:pic>
    </p:spTree>
    <p:extLst>
      <p:ext uri="{BB962C8B-B14F-4D97-AF65-F5344CB8AC3E}">
        <p14:creationId xmlns:p14="http://schemas.microsoft.com/office/powerpoint/2010/main" val="1632779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3573</TotalTime>
  <Words>1318</Words>
  <Application>Microsoft Office PowerPoint</Application>
  <PresentationFormat>Widescreen</PresentationFormat>
  <Paragraphs>122</Paragraphs>
  <Slides>26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Rockwell</vt:lpstr>
      <vt:lpstr>Times New Roman</vt:lpstr>
      <vt:lpstr>Wingdings</vt:lpstr>
      <vt:lpstr>Atlas</vt:lpstr>
      <vt:lpstr>Data Virtualization: More Than Just Hype?</vt:lpstr>
      <vt:lpstr>“If you ask for a cup of water, is it more efficient to bring the whole barrel and give you a cup from it, or to just go fetch a cup of water?”  Ravi Shankar, CMO at Denodo</vt:lpstr>
      <vt:lpstr>PowerPoint Presentation</vt:lpstr>
      <vt:lpstr>Denodo Technologies</vt:lpstr>
      <vt:lpstr>PowerPoint Presentation</vt:lpstr>
      <vt:lpstr>Denodo Under the Hood</vt:lpstr>
      <vt:lpstr>Denodo Under the Hood</vt:lpstr>
      <vt:lpstr>Introduction to the ChMS App</vt:lpstr>
      <vt:lpstr>PowerPoint Presentation</vt:lpstr>
      <vt:lpstr>Getting Started with Denodo</vt:lpstr>
      <vt:lpstr>Setting Up Cache</vt:lpstr>
      <vt:lpstr>Selecting Data Sources</vt:lpstr>
      <vt:lpstr>Importing Data Sources (JDBC)</vt:lpstr>
      <vt:lpstr>JSON/REST Data Sources Using Interpolation Variables &amp; Flattening arrays </vt:lpstr>
      <vt:lpstr>Base Views, Indexes &amp; Associations</vt:lpstr>
      <vt:lpstr>Creating Derived Views</vt:lpstr>
      <vt:lpstr>Query Testing</vt:lpstr>
      <vt:lpstr>PowerPoint Presentation</vt:lpstr>
      <vt:lpstr>PowerPoint Presentation</vt:lpstr>
      <vt:lpstr>PowerPoint Presentation</vt:lpstr>
      <vt:lpstr>PowerPoint Presentation</vt:lpstr>
      <vt:lpstr>Is It Worth It?</vt:lpstr>
      <vt:lpstr>Alternatives to Denodo</vt:lpstr>
      <vt:lpstr>Questions?</vt:lpstr>
      <vt:lpstr>PowerPoint Presentation</vt:lpstr>
      <vt:lpstr>PowerPoint Presentation</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Virtualization</dc:title>
  <dc:creator>Kristin Martin</dc:creator>
  <cp:lastModifiedBy>Kristin Martin</cp:lastModifiedBy>
  <cp:revision>96</cp:revision>
  <dcterms:created xsi:type="dcterms:W3CDTF">2020-03-01T02:38:02Z</dcterms:created>
  <dcterms:modified xsi:type="dcterms:W3CDTF">2020-03-05T03:51:08Z</dcterms:modified>
</cp:coreProperties>
</file>