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0" r:id="rId1"/>
  </p:sldMasterIdLst>
  <p:notesMasterIdLst>
    <p:notesMasterId r:id="rId18"/>
  </p:notesMasterIdLst>
  <p:sldIdLst>
    <p:sldId id="256" r:id="rId2"/>
    <p:sldId id="257" r:id="rId3"/>
    <p:sldId id="260" r:id="rId4"/>
    <p:sldId id="262" r:id="rId5"/>
    <p:sldId id="283" r:id="rId6"/>
    <p:sldId id="278" r:id="rId7"/>
    <p:sldId id="279" r:id="rId8"/>
    <p:sldId id="280" r:id="rId9"/>
    <p:sldId id="259" r:id="rId10"/>
    <p:sldId id="264" r:id="rId11"/>
    <p:sldId id="266" r:id="rId12"/>
    <p:sldId id="281" r:id="rId13"/>
    <p:sldId id="282" r:id="rId14"/>
    <p:sldId id="269" r:id="rId15"/>
    <p:sldId id="275" r:id="rId16"/>
    <p:sldId id="276"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053DB30A-B8C9-7E48-AE7C-AF727BF0B45A}">
          <p14:sldIdLst>
            <p14:sldId id="256"/>
            <p14:sldId id="257"/>
            <p14:sldId id="260"/>
            <p14:sldId id="262"/>
            <p14:sldId id="283"/>
            <p14:sldId id="278"/>
            <p14:sldId id="279"/>
            <p14:sldId id="280"/>
          </p14:sldIdLst>
        </p14:section>
        <p14:section name="Microsoft Azure" id="{6680163A-2F54-0A40-8529-487E5D5E3C8E}">
          <p14:sldIdLst>
            <p14:sldId id="259"/>
            <p14:sldId id="264"/>
            <p14:sldId id="266"/>
            <p14:sldId id="281"/>
            <p14:sldId id="282"/>
            <p14:sldId id="269"/>
            <p14:sldId id="275"/>
            <p14:sldId id="27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060" autoAdjust="0"/>
    <p:restoredTop sz="86818" autoAdjust="0"/>
  </p:normalViewPr>
  <p:slideViewPr>
    <p:cSldViewPr snapToGrid="0">
      <p:cViewPr varScale="1">
        <p:scale>
          <a:sx n="113" d="100"/>
          <a:sy n="113" d="100"/>
        </p:scale>
        <p:origin x="840" y="176"/>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viewProps" Target="viewProps.xml"/><Relationship Id="rId21" Type="http://schemas.openxmlformats.org/officeDocument/2006/relationships/theme" Target="theme/theme1.xml"/><Relationship Id="rId2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notesMaster" Target="notesMasters/notesMaster1.xml"/><Relationship Id="rId19" Type="http://schemas.openxmlformats.org/officeDocument/2006/relationships/presProps" Target="pres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5CA586-3557-4985-BCD4-35EF5AC8B4A4}" type="datetimeFigureOut">
              <a:rPr lang="en-US" smtClean="0"/>
              <a:t>10/11/15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60BE34-BC89-4C98-A56B-79B7A098D024}" type="slidenum">
              <a:rPr lang="en-US" smtClean="0"/>
              <a:t>‹#›</a:t>
            </a:fld>
            <a:endParaRPr lang="en-US"/>
          </a:p>
        </p:txBody>
      </p:sp>
    </p:spTree>
    <p:extLst>
      <p:ext uri="{BB962C8B-B14F-4D97-AF65-F5344CB8AC3E}">
        <p14:creationId xmlns:p14="http://schemas.microsoft.com/office/powerpoint/2010/main" val="3333935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Most researchers won’t care about cost; they will care about scaling their research or “pushing through a huge amount of analysis before a conference;” most researchers do not see the costs because it’s paid for through a grant; business examples are not relevant to most researchers; mention collaboration; as in “the cloud makes it easier for researchers to collaborate”</a:t>
            </a: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t>4</a:t>
            </a:fld>
            <a:endParaRPr lang="en-US"/>
          </a:p>
        </p:txBody>
      </p:sp>
    </p:spTree>
    <p:extLst>
      <p:ext uri="{BB962C8B-B14F-4D97-AF65-F5344CB8AC3E}">
        <p14:creationId xmlns:p14="http://schemas.microsoft.com/office/powerpoint/2010/main" val="2069739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Monitoring is huge because NOAA weather service only does 700 locations nationally.</a:t>
            </a:r>
          </a:p>
          <a:p>
            <a:r>
              <a:rPr lang="en-US" dirty="0" smtClean="0"/>
              <a:t>Additionally,</a:t>
            </a:r>
            <a:r>
              <a:rPr lang="en-US" baseline="0" dirty="0" smtClean="0"/>
              <a:t> this project went to Azure because of enhanced collaboration. All researchers across the US could access the virtual machines instead of being held by a single university.</a:t>
            </a:r>
            <a:r>
              <a:rPr lang="en-US" dirty="0" smtClean="0"/>
              <a:t> </a:t>
            </a: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t>6</a:t>
            </a:fld>
            <a:endParaRPr lang="en-US"/>
          </a:p>
        </p:txBody>
      </p:sp>
    </p:spTree>
    <p:extLst>
      <p:ext uri="{BB962C8B-B14F-4D97-AF65-F5344CB8AC3E}">
        <p14:creationId xmlns:p14="http://schemas.microsoft.com/office/powerpoint/2010/main" val="20891127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web</a:t>
            </a:r>
            <a:r>
              <a:rPr lang="en-US" baseline="0" dirty="0" smtClean="0"/>
              <a:t> service is released into the Azure Market place so others can benefit. A real example of SaaS!</a:t>
            </a: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t>8</a:t>
            </a:fld>
            <a:endParaRPr lang="en-US"/>
          </a:p>
        </p:txBody>
      </p:sp>
    </p:spTree>
    <p:extLst>
      <p:ext uri="{BB962C8B-B14F-4D97-AF65-F5344CB8AC3E}">
        <p14:creationId xmlns:p14="http://schemas.microsoft.com/office/powerpoint/2010/main" val="12992637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smtClean="0"/>
              <a:t>Prepare to be asked about U.S. jurisdiction over international data centers; compare to Gmail if they “get grumpy” and don’t want to use Azure for this reason</a:t>
            </a:r>
          </a:p>
          <a:p>
            <a:endParaRPr lang="en-US" b="0" dirty="0" smtClean="0"/>
          </a:p>
          <a:p>
            <a:r>
              <a:rPr lang="en-US" b="0" dirty="0" smtClean="0"/>
              <a:t>Maybe a brief overview of security on the "world" slide. People think that the cloud is publicly visible (naïve users). Others might need to protect the IP of the companies they do research with (e.g., agricultural research funded by Monsanto). Talk about HIPAA compliance and/or government security compliance.</a:t>
            </a:r>
            <a:endParaRPr lang="en-US" b="0" dirty="0"/>
          </a:p>
        </p:txBody>
      </p:sp>
      <p:sp>
        <p:nvSpPr>
          <p:cNvPr id="4" name="Slide Number Placeholder 3"/>
          <p:cNvSpPr>
            <a:spLocks noGrp="1"/>
          </p:cNvSpPr>
          <p:nvPr>
            <p:ph type="sldNum" sz="quarter" idx="10"/>
          </p:nvPr>
        </p:nvSpPr>
        <p:spPr/>
        <p:txBody>
          <a:bodyPr/>
          <a:lstStyle/>
          <a:p>
            <a:fld id="{BC60BE34-BC89-4C98-A56B-79B7A098D024}" type="slidenum">
              <a:rPr lang="en-US" smtClean="0"/>
              <a:t>10</a:t>
            </a:fld>
            <a:endParaRPr lang="en-US"/>
          </a:p>
        </p:txBody>
      </p:sp>
    </p:spTree>
    <p:extLst>
      <p:ext uri="{BB962C8B-B14F-4D97-AF65-F5344CB8AC3E}">
        <p14:creationId xmlns:p14="http://schemas.microsoft.com/office/powerpoint/2010/main" val="18501878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t>11</a:t>
            </a:fld>
            <a:endParaRPr lang="en-US"/>
          </a:p>
        </p:txBody>
      </p:sp>
    </p:spTree>
    <p:extLst>
      <p:ext uri="{BB962C8B-B14F-4D97-AF65-F5344CB8AC3E}">
        <p14:creationId xmlns:p14="http://schemas.microsoft.com/office/powerpoint/2010/main" val="13908192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t>12</a:t>
            </a:fld>
            <a:endParaRPr lang="en-US"/>
          </a:p>
        </p:txBody>
      </p:sp>
    </p:spTree>
    <p:extLst>
      <p:ext uri="{BB962C8B-B14F-4D97-AF65-F5344CB8AC3E}">
        <p14:creationId xmlns:p14="http://schemas.microsoft.com/office/powerpoint/2010/main" val="6097641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t>13</a:t>
            </a:fld>
            <a:endParaRPr lang="en-US"/>
          </a:p>
        </p:txBody>
      </p:sp>
    </p:spTree>
    <p:extLst>
      <p:ext uri="{BB962C8B-B14F-4D97-AF65-F5344CB8AC3E}">
        <p14:creationId xmlns:p14="http://schemas.microsoft.com/office/powerpoint/2010/main" val="24439646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 Id="rId3"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 Id="rId3" Type="http://schemas.openxmlformats.org/officeDocument/2006/relationships/image" Target="../media/image5.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7.jpg"/><Relationship Id="rId4" Type="http://schemas.openxmlformats.org/officeDocument/2006/relationships/image" Target="../media/image8.png"/><Relationship Id="rId1" Type="http://schemas.openxmlformats.org/officeDocument/2006/relationships/slideMaster" Target="../slideMasters/slideMaster1.xml"/><Relationship Id="rId2" Type="http://schemas.openxmlformats.org/officeDocument/2006/relationships/image" Target="../media/image6.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50" y="2234114"/>
            <a:ext cx="8375702" cy="1359196"/>
          </a:xfrm>
        </p:spPr>
        <p:txBody>
          <a:bodyPr anchor="ctr" anchorCtr="0">
            <a:noAutofit/>
          </a:bodyPr>
          <a:lstStyle>
            <a:lvl1pPr>
              <a:lnSpc>
                <a:spcPct val="90000"/>
              </a:lnSpc>
              <a:defRPr sz="6598"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250" y="4612344"/>
            <a:ext cx="5455754" cy="1144929"/>
          </a:xfrm>
        </p:spPr>
        <p:txBody>
          <a:bodyPr/>
          <a:lstStyle>
            <a:lvl1pPr marL="0" indent="0">
              <a:buFont typeface="Arial" pitchFamily="34" charset="0"/>
              <a:buNone/>
              <a:defRPr sz="2399">
                <a:solidFill>
                  <a:schemeClr val="bg1">
                    <a:alpha val="98000"/>
                  </a:schemeClr>
                </a:solidFill>
                <a:latin typeface="+mj-lt"/>
              </a:defRPr>
            </a:lvl1pPr>
            <a:lvl2pPr marL="460237" indent="0">
              <a:buFont typeface="Arial" pitchFamily="34" charset="0"/>
              <a:buNone/>
              <a:defRPr/>
            </a:lvl2pPr>
            <a:lvl3pPr marL="855406" indent="0">
              <a:buFont typeface="Arial" pitchFamily="34" charset="0"/>
              <a:buNone/>
              <a:defRPr/>
            </a:lvl3pPr>
            <a:lvl4pPr marL="1258510" indent="0">
              <a:buFont typeface="Arial" pitchFamily="34" charset="0"/>
              <a:buNone/>
              <a:defRPr/>
            </a:lvl4pPr>
            <a:lvl5pPr marL="1604482"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5" name="图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7888" y="98759"/>
            <a:ext cx="2498400" cy="574733"/>
          </a:xfrm>
          <a:prstGeom prst="rect">
            <a:avLst/>
          </a:prstGeom>
        </p:spPr>
      </p:pic>
    </p:spTree>
    <p:extLst>
      <p:ext uri="{BB962C8B-B14F-4D97-AF65-F5344CB8AC3E}">
        <p14:creationId xmlns:p14="http://schemas.microsoft.com/office/powerpoint/2010/main" val="3186390474"/>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3901391518"/>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621"/>
            <a:endParaRPr lang="en-US" sz="2399">
              <a:solidFill>
                <a:srgbClr val="292929"/>
              </a:solidFill>
            </a:endParaRPr>
          </a:p>
        </p:txBody>
      </p:sp>
    </p:spTree>
    <p:extLst>
      <p:ext uri="{BB962C8B-B14F-4D97-AF65-F5344CB8AC3E}">
        <p14:creationId xmlns:p14="http://schemas.microsoft.com/office/powerpoint/2010/main" val="363244931"/>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grpSp>
    </p:spTree>
    <p:extLst>
      <p:ext uri="{BB962C8B-B14F-4D97-AF65-F5344CB8AC3E}">
        <p14:creationId xmlns:p14="http://schemas.microsoft.com/office/powerpoint/2010/main" val="1708617612"/>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5674"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586258622"/>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8885073"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412208517"/>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3467676"/>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797"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00965" y="6205154"/>
            <a:ext cx="2505601" cy="576390"/>
          </a:xfrm>
          <a:prstGeom prst="rect">
            <a:avLst/>
          </a:prstGeom>
        </p:spPr>
      </p:pic>
    </p:spTree>
    <p:extLst>
      <p:ext uri="{BB962C8B-B14F-4D97-AF65-F5344CB8AC3E}">
        <p14:creationId xmlns:p14="http://schemas.microsoft.com/office/powerpoint/2010/main" val="3806414743"/>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randing">
    <p:bg>
      <p:bgRef idx="1001">
        <a:schemeClr val="bg1"/>
      </p:bgRef>
    </p:bg>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724517" y="3169190"/>
            <a:ext cx="2436488" cy="51962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grpSp>
      <p:sp>
        <p:nvSpPr>
          <p:cNvPr id="10" name="Text Box 3"/>
          <p:cNvSpPr txBox="1">
            <a:spLocks noChangeArrowheads="1"/>
          </p:cNvSpPr>
          <p:nvPr userDrawn="1"/>
        </p:nvSpPr>
        <p:spPr bwMode="blackWhite">
          <a:xfrm>
            <a:off x="1527293" y="4024007"/>
            <a:ext cx="8927142" cy="720585"/>
          </a:xfrm>
          <a:prstGeom prst="rect">
            <a:avLst/>
          </a:prstGeom>
          <a:noFill/>
          <a:ln w="12700">
            <a:noFill/>
            <a:miter lim="800000"/>
            <a:headEnd type="none" w="sm" len="sm"/>
            <a:tailEnd type="none" w="sm" len="sm"/>
          </a:ln>
          <a:effectLst/>
        </p:spPr>
        <p:txBody>
          <a:bodyPr vert="horz" wrap="square" lIns="179263" tIns="143411" rIns="179263" bIns="143411" numCol="1" anchor="t" anchorCtr="0" compatLnSpc="1">
            <a:prstTxWarp prst="textNoShape">
              <a:avLst/>
            </a:prstTxWarp>
            <a:spAutoFit/>
          </a:bodyPr>
          <a:lstStyle/>
          <a:p>
            <a:pPr defTabSz="913836" eaLnBrk="0" hangingPunct="0"/>
            <a:r>
              <a:rPr lang="en-US" sz="700" dirty="0">
                <a:gradFill>
                  <a:gsLst>
                    <a:gs pos="0">
                      <a:srgbClr val="292929"/>
                    </a:gs>
                    <a:gs pos="100000">
                      <a:srgbClr val="292929"/>
                    </a:gs>
                  </a:gsLst>
                  <a:lin ang="5400000" scaled="0"/>
                </a:gradFill>
                <a:cs typeface="Segoe UI" pitchFamily="34" charset="0"/>
              </a:rPr>
              <a:t>© </a:t>
            </a:r>
            <a:r>
              <a:rPr lang="en-US" sz="700" dirty="0" smtClean="0">
                <a:gradFill>
                  <a:gsLst>
                    <a:gs pos="0">
                      <a:srgbClr val="292929"/>
                    </a:gs>
                    <a:gs pos="100000">
                      <a:srgbClr val="292929"/>
                    </a:gs>
                  </a:gsLst>
                  <a:lin ang="5400000" scaled="0"/>
                </a:gradFill>
                <a:cs typeface="Segoe UI" pitchFamily="34" charset="0"/>
              </a:rPr>
              <a:t>201</a:t>
            </a:r>
            <a:r>
              <a:rPr lang="en-US" altLang="zh-CN" sz="700" dirty="0" smtClean="0">
                <a:gradFill>
                  <a:gsLst>
                    <a:gs pos="0">
                      <a:srgbClr val="292929"/>
                    </a:gs>
                    <a:gs pos="100000">
                      <a:srgbClr val="292929"/>
                    </a:gs>
                  </a:gsLst>
                  <a:lin ang="5400000" scaled="0"/>
                </a:gradFill>
                <a:cs typeface="Segoe UI" pitchFamily="34" charset="0"/>
              </a:rPr>
              <a:t>5</a:t>
            </a:r>
            <a:r>
              <a:rPr lang="en-US" sz="700" dirty="0" smtClean="0">
                <a:gradFill>
                  <a:gsLst>
                    <a:gs pos="0">
                      <a:srgbClr val="292929"/>
                    </a:gs>
                    <a:gs pos="100000">
                      <a:srgbClr val="292929"/>
                    </a:gs>
                  </a:gsLst>
                  <a:lin ang="5400000" scaled="0"/>
                </a:gradFill>
                <a:cs typeface="Segoe UI" pitchFamily="34" charset="0"/>
              </a:rPr>
              <a:t> </a:t>
            </a:r>
            <a:r>
              <a:rPr lang="en-US" sz="700" dirty="0">
                <a:gradFill>
                  <a:gsLst>
                    <a:gs pos="0">
                      <a:srgbClr val="292929"/>
                    </a:gs>
                    <a:gs pos="100000">
                      <a:srgbClr val="292929"/>
                    </a:gs>
                  </a:gsLst>
                  <a:lin ang="5400000" scaled="0"/>
                </a:gradFill>
                <a:cs typeface="Segoe UI" pitchFamily="34" charset="0"/>
              </a:rPr>
              <a:t>Microsoft Corporation. All rights reserved. Microsoft, Windows, Windows Vista and other product names are or may be registered trademarks and/or trademarks in the U.S. and/or other countries.</a:t>
            </a:r>
          </a:p>
          <a:p>
            <a:pPr defTabSz="913836" eaLnBrk="0" hangingPunct="0"/>
            <a:r>
              <a:rPr lang="en-US" sz="700" dirty="0">
                <a:gradFill>
                  <a:gsLst>
                    <a:gs pos="0">
                      <a:srgbClr val="292929"/>
                    </a:gs>
                    <a:gs pos="100000">
                      <a:srgbClr val="292929"/>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197744684"/>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00211007"/>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9"/>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3092383018"/>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a:solidFill>
                  <a:schemeClr val="tx1">
                    <a:alpha val="99000"/>
                  </a:schemeClr>
                </a:soli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buFont typeface="Wingdings" pitchFamily="2" charset="2"/>
              <a:buNone/>
              <a:defRPr sz="3999">
                <a:solidFill>
                  <a:schemeClr val="tx1">
                    <a:alpha val="99000"/>
                  </a:schemeClr>
                </a:solidFill>
              </a:defRPr>
            </a:lvl1pPr>
            <a:lvl2pPr marL="284077" marR="0" indent="0" algn="l" defTabSz="914089" rtl="0" eaLnBrk="1" fontAlgn="auto" latinLnBrk="0" hangingPunct="1">
              <a:lnSpc>
                <a:spcPct val="90000"/>
              </a:lnSpc>
              <a:spcBef>
                <a:spcPct val="20000"/>
              </a:spcBef>
              <a:spcAft>
                <a:spcPts val="0"/>
              </a:spcAft>
              <a:buClrTx/>
              <a:buSzPct val="90000"/>
              <a:buFont typeface="Wingdings" pitchFamily="2" charset="2"/>
              <a:buNone/>
              <a:tabLst/>
              <a:defRPr lang="en-US" sz="2399" kern="1200" spc="0" baseline="0" dirty="0" smtClean="0">
                <a:solidFill>
                  <a:schemeClr val="tx1">
                    <a:alpha val="99000"/>
                  </a:schemeClr>
                </a:solidFill>
                <a:latin typeface="+mn-lt"/>
                <a:ea typeface="+mn-ea"/>
                <a:cs typeface="+mn-cs"/>
              </a:defRPr>
            </a:lvl2pPr>
            <a:lvl3pPr marL="517370" indent="0">
              <a:buFont typeface="Wingdings" pitchFamily="2" charset="2"/>
              <a:buNone/>
              <a:tabLst/>
              <a:defRPr>
                <a:solidFill>
                  <a:schemeClr val="tx1">
                    <a:alpha val="99000"/>
                  </a:schemeClr>
                </a:solidFill>
                <a:latin typeface="+mn-lt"/>
              </a:defRPr>
            </a:lvl3pPr>
            <a:lvl4pPr marL="741140" indent="0">
              <a:buFont typeface="Wingdings" pitchFamily="2" charset="2"/>
              <a:buNone/>
              <a:defRPr>
                <a:solidFill>
                  <a:schemeClr val="tx1">
                    <a:alpha val="99000"/>
                  </a:schemeClr>
                </a:solidFill>
                <a:latin typeface="+mn-lt"/>
              </a:defRPr>
            </a:lvl4pPr>
            <a:lvl5pPr marL="914126" indent="0">
              <a:buFont typeface="Wingdings" pitchFamily="2" charset="2"/>
              <a:buNone/>
              <a:tabLst/>
              <a:defRPr>
                <a:solidFill>
                  <a:schemeClr val="tx1">
                    <a:alpha val="99000"/>
                  </a:schemeClr>
                </a:solidFill>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6282003"/>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145515381"/>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Speaker Title</a:t>
            </a:r>
            <a:endParaRPr lang="en-US" dirty="0"/>
          </a:p>
        </p:txBody>
      </p:sp>
    </p:spTree>
    <p:extLst>
      <p:ext uri="{BB962C8B-B14F-4D97-AF65-F5344CB8AC3E}">
        <p14:creationId xmlns:p14="http://schemas.microsoft.com/office/powerpoint/2010/main" val="294729641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A4R Pitch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4311650"/>
          </a:xfrm>
          <a:prstGeom prst="rect">
            <a:avLst/>
          </a:prstGeom>
        </p:spPr>
      </p:pic>
      <p:sp>
        <p:nvSpPr>
          <p:cNvPr id="4" name="TextBox 3"/>
          <p:cNvSpPr txBox="1"/>
          <p:nvPr userDrawn="1"/>
        </p:nvSpPr>
        <p:spPr>
          <a:xfrm>
            <a:off x="376663" y="260594"/>
            <a:ext cx="7185672" cy="1526572"/>
          </a:xfrm>
          <a:prstGeom prst="rect">
            <a:avLst/>
          </a:prstGeom>
          <a:noFill/>
        </p:spPr>
        <p:txBody>
          <a:bodyPr wrap="square" lIns="0" tIns="0" rIns="0" bIns="0" rtlCol="0">
            <a:spAutoFit/>
          </a:bodyPr>
          <a:lstStyle/>
          <a:p>
            <a:r>
              <a:rPr lang="en-US" sz="4000" dirty="0" smtClean="0">
                <a:solidFill>
                  <a:schemeClr val="bg1"/>
                </a:solidFill>
                <a:latin typeface="Segoe UI Light" panose="020B0502040204020203" pitchFamily="34" charset="0"/>
              </a:rPr>
              <a:t>Microsoft Azure </a:t>
            </a:r>
            <a:r>
              <a:rPr lang="en-US" sz="4000" dirty="0">
                <a:solidFill>
                  <a:schemeClr val="bg1"/>
                </a:solidFill>
                <a:latin typeface="Segoe UI Light" panose="020B0502040204020203" pitchFamily="34" charset="0"/>
              </a:rPr>
              <a:t>for Research </a:t>
            </a:r>
          </a:p>
          <a:p>
            <a:r>
              <a:rPr lang="en-US" sz="2400" dirty="0">
                <a:solidFill>
                  <a:schemeClr val="bg1"/>
                </a:solidFill>
              </a:rPr>
              <a:t>Accelerate the Speed of Scientific Discovery </a:t>
            </a:r>
          </a:p>
          <a:p>
            <a:pPr>
              <a:lnSpc>
                <a:spcPct val="90000"/>
              </a:lnSpc>
              <a:spcBef>
                <a:spcPct val="20000"/>
              </a:spcBef>
              <a:buClr>
                <a:srgbClr val="4E90CD"/>
              </a:buClr>
              <a:buSzPct val="120000"/>
            </a:pPr>
            <a:endParaRPr lang="en-US" sz="3200" dirty="0" err="1">
              <a:solidFill>
                <a:schemeClr val="bg1"/>
              </a:solidFill>
              <a:latin typeface="Segoe UI Light" pitchFamily="34" charset="0"/>
            </a:endParaRPr>
          </a:p>
        </p:txBody>
      </p:sp>
      <p:sp>
        <p:nvSpPr>
          <p:cNvPr id="5" name="Rectangle 4"/>
          <p:cNvSpPr/>
          <p:nvPr userDrawn="1"/>
        </p:nvSpPr>
        <p:spPr>
          <a:xfrm>
            <a:off x="279908" y="1455951"/>
            <a:ext cx="5800280" cy="917971"/>
          </a:xfrm>
          <a:prstGeom prst="rect">
            <a:avLst/>
          </a:prstGeom>
        </p:spPr>
        <p:txBody>
          <a:bodyPr wrap="square">
            <a:spAutoFit/>
          </a:bodyPr>
          <a:lstStyle/>
          <a:p>
            <a:r>
              <a:rPr lang="en-US" altLang="zh-CN" sz="2000" kern="1800" baseline="30000"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Microsoft A</a:t>
            </a:r>
            <a:r>
              <a:rPr lang="en-US" sz="2000" kern="1800" baseline="30000"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zure </a:t>
            </a:r>
            <a:r>
              <a:rPr lang="en-US" sz="2000" kern="18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provides researchers with the power and scalability of cloud computing for collaboration, computation, and data-intensive processing. This open and flexible global cloud platform supports any language, tool, or framework. </a:t>
            </a:r>
            <a:r>
              <a:rPr lang="en-US" kern="18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r>
              <a:rPr lang="en-US" kern="16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p>
        </p:txBody>
      </p:sp>
      <p:sp>
        <p:nvSpPr>
          <p:cNvPr id="6" name="Rectangle 5"/>
          <p:cNvSpPr/>
          <p:nvPr userDrawn="1"/>
        </p:nvSpPr>
        <p:spPr>
          <a:xfrm>
            <a:off x="279908" y="4484641"/>
            <a:ext cx="5800280" cy="420628"/>
          </a:xfrm>
          <a:prstGeom prst="rect">
            <a:avLst/>
          </a:prstGeom>
        </p:spPr>
        <p:txBody>
          <a:bodyPr wrap="square">
            <a:spAutoFit/>
          </a:bodyPr>
          <a:lstStyle/>
          <a:p>
            <a:r>
              <a:rPr lang="en-US" sz="3200" baseline="30000" dirty="0">
                <a:solidFill>
                  <a:srgbClr val="C60651"/>
                </a:solidFill>
                <a:latin typeface="Segoe UI Semibold" panose="020B0702040204020203" pitchFamily="34" charset="0"/>
              </a:rPr>
              <a:t>The </a:t>
            </a:r>
            <a:r>
              <a:rPr lang="en-US" sz="3200" baseline="30000" dirty="0" smtClean="0">
                <a:solidFill>
                  <a:srgbClr val="C60651"/>
                </a:solidFill>
                <a:latin typeface="Segoe UI Semibold" panose="020B0702040204020203" pitchFamily="34" charset="0"/>
              </a:rPr>
              <a:t>Microsoft Azure </a:t>
            </a:r>
            <a:r>
              <a:rPr lang="en-US" sz="3200" baseline="30000" dirty="0">
                <a:solidFill>
                  <a:srgbClr val="C60651"/>
                </a:solidFill>
                <a:latin typeface="Segoe UI Semibold" panose="020B0702040204020203" pitchFamily="34" charset="0"/>
              </a:rPr>
              <a:t>for Research program:</a:t>
            </a:r>
            <a:endParaRPr lang="en-US" sz="3200" baseline="30000" dirty="0">
              <a:solidFill>
                <a:srgbClr val="C60651"/>
              </a:solidFill>
              <a:latin typeface="Segoe UI Light" panose="020B0502040204020203" pitchFamily="34" charset="0"/>
            </a:endParaRPr>
          </a:p>
        </p:txBody>
      </p:sp>
      <p:sp>
        <p:nvSpPr>
          <p:cNvPr id="7" name="Rectangle 6"/>
          <p:cNvSpPr/>
          <p:nvPr userDrawn="1"/>
        </p:nvSpPr>
        <p:spPr>
          <a:xfrm>
            <a:off x="329336" y="4734289"/>
            <a:ext cx="5682266" cy="1195199"/>
          </a:xfrm>
          <a:prstGeom prst="rect">
            <a:avLst/>
          </a:prstGeom>
        </p:spPr>
        <p:txBody>
          <a:bodyPr wrap="square">
            <a:spAutoFit/>
          </a:bodyPr>
          <a:lstStyle/>
          <a:p>
            <a:r>
              <a:rPr lang="en-US" sz="2000" b="1" baseline="30000" dirty="0">
                <a:solidFill>
                  <a:srgbClr val="C60651"/>
                </a:solidFill>
                <a:latin typeface="Segoe UI" panose="020B0502040204020203" pitchFamily="34" charset="0"/>
              </a:rPr>
              <a:t>·</a:t>
            </a:r>
            <a:r>
              <a:rPr lang="en-US" sz="2000" baseline="30000" dirty="0">
                <a:solidFill>
                  <a:srgbClr val="C60651"/>
                </a:solidFill>
                <a:latin typeface="Segoe UI Light" panose="020B0502040204020203" pitchFamily="34" charset="0"/>
              </a:rPr>
              <a:t>  </a:t>
            </a:r>
            <a:r>
              <a:rPr lang="en-US" sz="2000" baseline="30000" dirty="0">
                <a:solidFill>
                  <a:srgbClr val="717073"/>
                </a:solidFill>
              </a:rPr>
              <a:t>Free access to </a:t>
            </a:r>
            <a:r>
              <a:rPr lang="en-US" sz="2000" baseline="30000" dirty="0" smtClean="0">
                <a:solidFill>
                  <a:srgbClr val="717073"/>
                </a:solidFill>
              </a:rPr>
              <a:t>Microsoft </a:t>
            </a:r>
            <a:r>
              <a:rPr lang="en-US" sz="2000" baseline="30000" dirty="0">
                <a:solidFill>
                  <a:srgbClr val="717073"/>
                </a:solidFill>
              </a:rPr>
              <a:t>Azure cloud computing and storage  </a:t>
            </a:r>
            <a:r>
              <a:rPr lang="en-US" sz="2000" dirty="0">
                <a:solidFill>
                  <a:srgbClr val="717073"/>
                </a:solidFill>
              </a:rPr>
              <a:t>    </a:t>
            </a:r>
          </a:p>
          <a:p>
            <a:pPr>
              <a:spcAft>
                <a:spcPts val="600"/>
              </a:spcAft>
            </a:pPr>
            <a:r>
              <a:rPr lang="en-US" sz="2000" baseline="30000" dirty="0">
                <a:solidFill>
                  <a:srgbClr val="717073"/>
                </a:solidFill>
              </a:rPr>
              <a:t>   (submit proposals for </a:t>
            </a:r>
            <a:r>
              <a:rPr lang="en-US" altLang="zh-CN" sz="2000" baseline="30000" dirty="0" smtClean="0">
                <a:solidFill>
                  <a:srgbClr val="717073"/>
                </a:solidFill>
              </a:rPr>
              <a:t>Microsoft </a:t>
            </a:r>
            <a:r>
              <a:rPr lang="en-US" sz="2000" baseline="30000" dirty="0" smtClean="0">
                <a:solidFill>
                  <a:srgbClr val="717073"/>
                </a:solidFill>
              </a:rPr>
              <a:t>Azure </a:t>
            </a:r>
            <a:r>
              <a:rPr lang="en-US" sz="2000" baseline="30000" dirty="0">
                <a:solidFill>
                  <a:srgbClr val="717073"/>
                </a:solidFill>
              </a:rPr>
              <a:t>Research Awards)</a:t>
            </a:r>
          </a:p>
          <a:p>
            <a:r>
              <a:rPr lang="en-US" sz="2000" b="1" baseline="30000" dirty="0">
                <a:solidFill>
                  <a:srgbClr val="C60651"/>
                </a:solidFill>
              </a:rPr>
              <a:t>·</a:t>
            </a:r>
            <a:r>
              <a:rPr lang="en-US" sz="2000" baseline="30000" dirty="0">
                <a:solidFill>
                  <a:srgbClr val="C60651"/>
                </a:solidFill>
              </a:rPr>
              <a:t>  </a:t>
            </a:r>
            <a:r>
              <a:rPr lang="en-US" altLang="zh-CN" sz="2000" baseline="30000" dirty="0" smtClean="0">
                <a:solidFill>
                  <a:srgbClr val="717073"/>
                </a:solidFill>
              </a:rPr>
              <a:t>Microsoft </a:t>
            </a:r>
            <a:r>
              <a:rPr lang="en-US" sz="2000" baseline="30000" dirty="0" smtClean="0">
                <a:solidFill>
                  <a:srgbClr val="717073"/>
                </a:solidFill>
              </a:rPr>
              <a:t>Azure </a:t>
            </a:r>
            <a:r>
              <a:rPr lang="en-US" sz="2000" baseline="30000" dirty="0">
                <a:solidFill>
                  <a:srgbClr val="717073"/>
                </a:solidFill>
              </a:rPr>
              <a:t>for Research training classes </a:t>
            </a:r>
          </a:p>
          <a:p>
            <a:r>
              <a:rPr lang="en-US" sz="2000" b="1" baseline="30000" dirty="0">
                <a:solidFill>
                  <a:srgbClr val="C60651"/>
                </a:solidFill>
              </a:rPr>
              <a:t>·</a:t>
            </a:r>
            <a:r>
              <a:rPr lang="en-US" sz="2000" baseline="30000" dirty="0">
                <a:solidFill>
                  <a:srgbClr val="C60651"/>
                </a:solidFill>
              </a:rPr>
              <a:t>  </a:t>
            </a:r>
            <a:r>
              <a:rPr lang="en-US" sz="2000" baseline="30000" dirty="0">
                <a:solidFill>
                  <a:srgbClr val="717073"/>
                </a:solidFill>
              </a:rPr>
              <a:t>Support and technical resources</a:t>
            </a:r>
            <a:endParaRPr lang="en-US" sz="2000" dirty="0"/>
          </a:p>
        </p:txBody>
      </p:sp>
      <p:sp>
        <p:nvSpPr>
          <p:cNvPr id="8" name="Rectangle 7"/>
          <p:cNvSpPr/>
          <p:nvPr userDrawn="1"/>
        </p:nvSpPr>
        <p:spPr>
          <a:xfrm>
            <a:off x="279908" y="6067160"/>
            <a:ext cx="11261967" cy="338554"/>
          </a:xfrm>
          <a:prstGeom prst="rect">
            <a:avLst/>
          </a:prstGeom>
        </p:spPr>
        <p:txBody>
          <a:bodyPr wrap="square">
            <a:spAutoFit/>
          </a:bodyPr>
          <a:lstStyle/>
          <a:p>
            <a:r>
              <a:rPr lang="en-US" sz="2400" baseline="30000" dirty="0">
                <a:solidFill>
                  <a:srgbClr val="717073"/>
                </a:solidFill>
              </a:rPr>
              <a:t>Apply the power of cloud computing to your computational and data challenges. Experiment at </a:t>
            </a:r>
            <a:r>
              <a:rPr lang="en-US" sz="2400" baseline="30000" dirty="0">
                <a:solidFill>
                  <a:srgbClr val="5191CD"/>
                </a:solidFill>
                <a:latin typeface="Segoe UI Semibold" panose="020B0702040204020203" pitchFamily="34" charset="0"/>
              </a:rPr>
              <a:t>azure4research.com.</a:t>
            </a:r>
          </a:p>
        </p:txBody>
      </p:sp>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986292" y="6532685"/>
            <a:ext cx="3205707" cy="325315"/>
          </a:xfrm>
          <a:prstGeom prst="rect">
            <a:avLst/>
          </a:prstGeom>
        </p:spPr>
      </p:pic>
      <p:pic>
        <p:nvPicPr>
          <p:cNvPr id="10" name="图片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615626" y="3297217"/>
            <a:ext cx="2473200" cy="568936"/>
          </a:xfrm>
          <a:prstGeom prst="rect">
            <a:avLst/>
          </a:prstGeom>
        </p:spPr>
      </p:pic>
    </p:spTree>
    <p:extLst>
      <p:ext uri="{BB962C8B-B14F-4D97-AF65-F5344CB8AC3E}">
        <p14:creationId xmlns:p14="http://schemas.microsoft.com/office/powerpoint/2010/main" val="1939964443"/>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9" y="1447799"/>
            <a:ext cx="11151917" cy="2099036"/>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768" indent="-34279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1999"/>
            </a:lvl3pPr>
            <a:lvl4pPr marL="0" indent="0">
              <a:spcBef>
                <a:spcPts val="0"/>
              </a:spcBef>
              <a:spcAft>
                <a:spcPts val="400"/>
              </a:spcAft>
              <a:buNone/>
              <a:defRPr/>
            </a:lvl4pPr>
            <a:lvl5pPr marL="342797" indent="-342797">
              <a:spcBef>
                <a:spcPts val="0"/>
              </a:spcBef>
              <a:spcAft>
                <a:spcPts val="400"/>
              </a:spcAft>
              <a:buFont typeface="Arial" pitchFamily="34" charset="0"/>
              <a:buChar char="•"/>
              <a:defRPr/>
            </a:lvl5pPr>
            <a:lvl6pPr marL="1033152" indent="-342797">
              <a:buFont typeface="Arial" pitchFamily="34" charset="0"/>
              <a:buChar char="•"/>
              <a:defRPr sz="2399">
                <a:gradFill>
                  <a:gsLst>
                    <a:gs pos="0">
                      <a:srgbClr val="595959"/>
                    </a:gs>
                    <a:gs pos="86000">
                      <a:srgbClr val="595959"/>
                    </a:gs>
                  </a:gsLst>
                  <a:lin ang="5400000" scaled="0"/>
                </a:gradFill>
              </a:defRPr>
            </a:lvl6pPr>
            <a:lvl7pPr marL="1255336" indent="-225357">
              <a:defRPr>
                <a:gradFill>
                  <a:gsLst>
                    <a:gs pos="0">
                      <a:srgbClr val="595959"/>
                    </a:gs>
                    <a:gs pos="86000">
                      <a:srgbClr val="595959"/>
                    </a:gs>
                  </a:gsLst>
                  <a:lin ang="5400000" scaled="0"/>
                </a:gradFill>
              </a:defRPr>
            </a:lvl7pPr>
            <a:lvl8pPr marL="1487042" indent="-231705">
              <a:defRPr>
                <a:gradFill>
                  <a:gsLst>
                    <a:gs pos="0">
                      <a:srgbClr val="595959"/>
                    </a:gs>
                    <a:gs pos="86000">
                      <a:srgbClr val="595959"/>
                    </a:gs>
                  </a:gsLst>
                  <a:lin ang="5400000" scaled="0"/>
                </a:gradFill>
              </a:defRPr>
            </a:lvl8pPr>
          </a:lstStyle>
          <a:p>
            <a:pPr marL="345971" lvl="0" indent="-345971" algn="l" defTabSz="914089" rtl="0" eaLnBrk="1" latinLnBrk="0" hangingPunct="1">
              <a:lnSpc>
                <a:spcPct val="90000"/>
              </a:lnSpc>
              <a:spcBef>
                <a:spcPct val="20000"/>
              </a:spcBef>
              <a:buSzPct val="90000"/>
              <a:buFont typeface="Arial" pitchFamily="34" charset="0"/>
              <a:buChar char="•"/>
            </a:pPr>
            <a:r>
              <a:rPr lang="en-US" smtClean="0"/>
              <a:t>Click to edit Master text styles</a:t>
            </a:r>
          </a:p>
          <a:p>
            <a:pPr marL="345971" lvl="1" indent="-345971" algn="l" defTabSz="914089" rtl="0" eaLnBrk="1" latinLnBrk="0" hangingPunct="1">
              <a:lnSpc>
                <a:spcPct val="90000"/>
              </a:lnSpc>
              <a:spcBef>
                <a:spcPct val="20000"/>
              </a:spcBef>
              <a:buSzPct val="90000"/>
              <a:buFont typeface="Arial" pitchFamily="34" charset="0"/>
              <a:buChar char="•"/>
            </a:pPr>
            <a:r>
              <a:rPr lang="en-US" smtClean="0"/>
              <a:t>Second level</a:t>
            </a:r>
          </a:p>
          <a:p>
            <a:pPr marL="345971" lvl="2" indent="-345971" algn="l" defTabSz="914089" rtl="0" eaLnBrk="1" latinLnBrk="0" hangingPunct="1">
              <a:lnSpc>
                <a:spcPct val="90000"/>
              </a:lnSpc>
              <a:spcBef>
                <a:spcPct val="20000"/>
              </a:spcBef>
              <a:buSzPct val="90000"/>
              <a:buFont typeface="Arial" pitchFamily="34" charset="0"/>
              <a:buChar char="•"/>
            </a:pPr>
            <a:r>
              <a:rPr lang="en-US" smtClean="0"/>
              <a:t>Third level</a:t>
            </a:r>
          </a:p>
          <a:p>
            <a:pPr marL="345971" lvl="3" indent="-345971" algn="l" defTabSz="914089" rtl="0" eaLnBrk="1" latinLnBrk="0" hangingPunct="1">
              <a:lnSpc>
                <a:spcPct val="90000"/>
              </a:lnSpc>
              <a:spcBef>
                <a:spcPct val="20000"/>
              </a:spcBef>
              <a:buSzPct val="90000"/>
              <a:buFont typeface="Arial" pitchFamily="34" charset="0"/>
              <a:buChar char="•"/>
            </a:pPr>
            <a:r>
              <a:rPr lang="en-US" smtClean="0"/>
              <a:t>Fourth level</a:t>
            </a:r>
          </a:p>
          <a:p>
            <a:pPr marL="345971" lvl="4" indent="-345971" algn="l" defTabSz="914089"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460264776"/>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smtClean="0"/>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211" indent="-341211">
              <a:lnSpc>
                <a:spcPct val="90000"/>
              </a:lnSpc>
              <a:buSzPct val="80000"/>
              <a:buFont typeface="Arial" pitchFamily="34" charset="0"/>
              <a:buChar char="•"/>
              <a:defRPr sz="3199"/>
            </a:lvl1pPr>
            <a:lvl2pPr marL="626875" indent="-285664">
              <a:lnSpc>
                <a:spcPct val="90000"/>
              </a:lnSpc>
              <a:buSzPct val="80000"/>
              <a:buFont typeface="Arial" pitchFamily="34" charset="0"/>
              <a:buChar char="•"/>
              <a:defRPr sz="2799"/>
            </a:lvl2pPr>
            <a:lvl3pPr marL="914126" indent="-287252">
              <a:lnSpc>
                <a:spcPct val="90000"/>
              </a:lnSpc>
              <a:buSzPct val="80000"/>
              <a:buFont typeface="Arial" pitchFamily="34" charset="0"/>
              <a:buChar char="•"/>
              <a:defRPr sz="2399"/>
            </a:lvl3pPr>
            <a:lvl4pPr marL="1712399" indent="-225357">
              <a:lnSpc>
                <a:spcPct val="90000"/>
              </a:lnSpc>
              <a:buSzPct val="80000"/>
              <a:buFont typeface="Arial" pitchFamily="34" charset="0"/>
              <a:buChar char="•"/>
              <a:defRPr sz="1999"/>
            </a:lvl4pPr>
            <a:lvl5pPr marL="1944105" indent="-231705">
              <a:lnSpc>
                <a:spcPct val="90000"/>
              </a:lnSpc>
              <a:buSzPct val="80000"/>
              <a:buFont typeface="Arial" pitchFamily="34" charset="0"/>
              <a:buChar char="•"/>
              <a:defRPr sz="1999"/>
            </a:lvl5pPr>
            <a:lvl6pPr>
              <a:defRPr sz="1799"/>
            </a:lvl6pPr>
            <a:lvl7pPr>
              <a:defRPr sz="1799"/>
            </a:lvl7pPr>
            <a:lvl8pPr>
              <a:defRPr sz="1799"/>
            </a:lvl8pPr>
            <a:lvl9pPr>
              <a:defRPr sz="1799"/>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063" indent="-457063">
              <a:lnSpc>
                <a:spcPct val="90000"/>
              </a:lnSpc>
              <a:buSzPct val="80000"/>
              <a:buFont typeface="Arial" pitchFamily="34" charset="0"/>
              <a:buChar char="•"/>
              <a:defRPr lang="en-US" sz="3199" kern="1200" dirty="0" smtClean="0">
                <a:gradFill>
                  <a:gsLst>
                    <a:gs pos="0">
                      <a:srgbClr val="595959"/>
                    </a:gs>
                    <a:gs pos="86000">
                      <a:srgbClr val="595959"/>
                    </a:gs>
                  </a:gsLst>
                  <a:lin ang="5400000" scaled="0"/>
                </a:gradFill>
                <a:latin typeface="+mn-lt"/>
                <a:ea typeface="+mn-ea"/>
                <a:cs typeface="+mn-cs"/>
              </a:defRPr>
            </a:lvl1pPr>
            <a:lvl2pPr marL="798273" indent="-457063">
              <a:lnSpc>
                <a:spcPct val="90000"/>
              </a:lnSpc>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969671" indent="-342797">
              <a:lnSpc>
                <a:spcPct val="90000"/>
              </a:lnSpc>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829839" indent="-342797">
              <a:lnSpc>
                <a:spcPct val="90000"/>
              </a:lnSpc>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2055196" indent="-342797">
              <a:lnSpc>
                <a:spcPct val="90000"/>
              </a:lnSpc>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a:defRPr sz="1799"/>
            </a:lvl6pPr>
            <a:lvl7pPr>
              <a:defRPr sz="1799"/>
            </a:lvl7pPr>
            <a:lvl8pPr>
              <a:defRPr sz="1799"/>
            </a:lvl8pPr>
            <a:lvl9pPr>
              <a:defRPr sz="1799"/>
            </a:lvl9pPr>
          </a:lstStyle>
          <a:p>
            <a:pPr marL="341211" lvl="0" indent="-341211" algn="l" defTabSz="914089" rtl="0" eaLnBrk="1" latinLnBrk="0" hangingPunct="1">
              <a:lnSpc>
                <a:spcPct val="90000"/>
              </a:lnSpc>
              <a:spcBef>
                <a:spcPct val="20000"/>
              </a:spcBef>
              <a:buSzPct val="80000"/>
              <a:buFont typeface="Arial" pitchFamily="34" charset="0"/>
              <a:buChar char="•"/>
            </a:pPr>
            <a:r>
              <a:rPr lang="en-US" smtClean="0"/>
              <a:t>Click to edit Master text styles</a:t>
            </a:r>
          </a:p>
          <a:p>
            <a:pPr marL="341211" lvl="1" indent="-341211" algn="l" defTabSz="914089" rtl="0" eaLnBrk="1" latinLnBrk="0" hangingPunct="1">
              <a:lnSpc>
                <a:spcPct val="90000"/>
              </a:lnSpc>
              <a:spcBef>
                <a:spcPct val="20000"/>
              </a:spcBef>
              <a:buSzPct val="80000"/>
              <a:buFont typeface="Arial" pitchFamily="34" charset="0"/>
              <a:buChar char="•"/>
            </a:pPr>
            <a:r>
              <a:rPr lang="en-US" smtClean="0"/>
              <a:t>Second level</a:t>
            </a:r>
          </a:p>
          <a:p>
            <a:pPr marL="341211" lvl="2" indent="-341211" algn="l" defTabSz="914089" rtl="0" eaLnBrk="1" latinLnBrk="0" hangingPunct="1">
              <a:lnSpc>
                <a:spcPct val="90000"/>
              </a:lnSpc>
              <a:spcBef>
                <a:spcPct val="20000"/>
              </a:spcBef>
              <a:buSzPct val="80000"/>
              <a:buFont typeface="Arial" pitchFamily="34" charset="0"/>
              <a:buChar char="•"/>
            </a:pPr>
            <a:r>
              <a:rPr lang="en-US" smtClean="0"/>
              <a:t>Third level</a:t>
            </a:r>
          </a:p>
          <a:p>
            <a:pPr marL="341211" lvl="3" indent="-341211" algn="l" defTabSz="914089" rtl="0" eaLnBrk="1" latinLnBrk="0" hangingPunct="1">
              <a:lnSpc>
                <a:spcPct val="90000"/>
              </a:lnSpc>
              <a:spcBef>
                <a:spcPct val="20000"/>
              </a:spcBef>
              <a:buSzPct val="80000"/>
              <a:buFont typeface="Arial" pitchFamily="34" charset="0"/>
              <a:buChar char="•"/>
            </a:pPr>
            <a:r>
              <a:rPr lang="en-US" smtClean="0"/>
              <a:t>Fourth level</a:t>
            </a:r>
          </a:p>
          <a:p>
            <a:pPr marL="341211" lvl="4" indent="-341211" algn="l" defTabSz="914089"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974452533"/>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smtClean="0"/>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8001" y="2266796"/>
            <a:ext cx="5486400" cy="1945148"/>
          </a:xfrm>
        </p:spPr>
        <p:txBody>
          <a:bodyPr/>
          <a:lstStyle>
            <a:lvl1pPr marL="403104" indent="-403104">
              <a:buSzPct val="80000"/>
              <a:buFont typeface="Arial" pitchFamily="34" charset="0"/>
              <a:buChar char="•"/>
              <a:defRPr sz="2799"/>
            </a:lvl1pPr>
            <a:lvl2pPr marL="744315" indent="-322166">
              <a:buSzPct val="80000"/>
              <a:buFont typeface="Arial" pitchFamily="34" charset="0"/>
              <a:buChar char="•"/>
              <a:defRPr sz="2799"/>
            </a:lvl2pPr>
            <a:lvl3pPr marL="1026805" indent="-282490" defTabSz="1029979">
              <a:buSzPct val="80000"/>
              <a:buFont typeface="Arial" pitchFamily="34" charset="0"/>
              <a:buChar char="•"/>
              <a:defRPr sz="2399"/>
            </a:lvl3pPr>
            <a:lvl4pPr marL="1317230" indent="-287252">
              <a:buSzPct val="80000"/>
              <a:buFont typeface="Arial" pitchFamily="34" charset="0"/>
              <a:buChar char="•"/>
              <a:defRPr sz="1999"/>
            </a:lvl4pPr>
            <a:lvl5pPr marL="1541001" indent="-223771">
              <a:buSzPct val="80000"/>
              <a:buFont typeface="Arial" pitchFamily="34" charset="0"/>
              <a:buChar char="•"/>
              <a:defRPr sz="1999"/>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232" indent="-296232">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1pPr>
            <a:lvl2pPr marL="457063" indent="-457063">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764945" indent="-342797">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372775" indent="-342797">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1087112" indent="-342797">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marL="1372775" indent="-342797">
              <a:defRPr sz="1600"/>
            </a:lvl6pPr>
            <a:lvl7pPr marL="1602894" indent="-285664">
              <a:defRPr sz="1600"/>
            </a:lvl7pPr>
            <a:lvl8pPr>
              <a:defRPr sz="1600"/>
            </a:lvl8pPr>
            <a:lvl9pPr>
              <a:defRPr sz="1600"/>
            </a:lvl9pPr>
          </a:lstStyle>
          <a:p>
            <a:pPr marL="403104" lvl="0" indent="-403104" algn="l" defTabSz="914089" rtl="0" eaLnBrk="1" latinLnBrk="0" hangingPunct="1">
              <a:lnSpc>
                <a:spcPct val="90000"/>
              </a:lnSpc>
              <a:spcBef>
                <a:spcPct val="20000"/>
              </a:spcBef>
              <a:buSzPct val="80000"/>
            </a:pPr>
            <a:r>
              <a:rPr lang="en-US" smtClean="0"/>
              <a:t>Click to edit Master text styles</a:t>
            </a:r>
          </a:p>
          <a:p>
            <a:pPr marL="403104" lvl="1" indent="-403104" algn="l" defTabSz="914089" rtl="0" eaLnBrk="1" latinLnBrk="0" hangingPunct="1">
              <a:lnSpc>
                <a:spcPct val="90000"/>
              </a:lnSpc>
              <a:spcBef>
                <a:spcPct val="20000"/>
              </a:spcBef>
              <a:buSzPct val="80000"/>
            </a:pPr>
            <a:r>
              <a:rPr lang="en-US" smtClean="0"/>
              <a:t>Second level</a:t>
            </a:r>
          </a:p>
          <a:p>
            <a:pPr marL="403104" lvl="2" indent="-403104" algn="l" defTabSz="914089" rtl="0" eaLnBrk="1" latinLnBrk="0" hangingPunct="1">
              <a:lnSpc>
                <a:spcPct val="90000"/>
              </a:lnSpc>
              <a:spcBef>
                <a:spcPct val="20000"/>
              </a:spcBef>
              <a:buSzPct val="80000"/>
            </a:pPr>
            <a:r>
              <a:rPr lang="en-US" smtClean="0"/>
              <a:t>Third level</a:t>
            </a:r>
          </a:p>
          <a:p>
            <a:pPr marL="403104" lvl="3" indent="-403104" algn="l" defTabSz="914089" rtl="0" eaLnBrk="1" latinLnBrk="0" hangingPunct="1">
              <a:lnSpc>
                <a:spcPct val="90000"/>
              </a:lnSpc>
              <a:spcBef>
                <a:spcPct val="20000"/>
              </a:spcBef>
              <a:buSzPct val="80000"/>
            </a:pPr>
            <a:r>
              <a:rPr lang="en-US" smtClean="0"/>
              <a:t>Fourth level</a:t>
            </a:r>
          </a:p>
          <a:p>
            <a:pPr marL="403104" lvl="4" indent="-403104" algn="l" defTabSz="914089" rtl="0" eaLnBrk="1" latinLnBrk="0" hangingPunct="1">
              <a:lnSpc>
                <a:spcPct val="90000"/>
              </a:lnSpc>
              <a:spcBef>
                <a:spcPct val="20000"/>
              </a:spcBef>
              <a:buSzPct val="80000"/>
            </a:pPr>
            <a:r>
              <a:rPr lang="en-US" smtClean="0"/>
              <a:t>Fifth level</a:t>
            </a:r>
            <a:endParaRPr lang="en-US" dirty="0"/>
          </a:p>
        </p:txBody>
      </p:sp>
      <p:pic>
        <p:nvPicPr>
          <p:cNvPr id="9" name="图片 8"/>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334265975"/>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smtClean="0"/>
              <a:t>Click to edit Master title style</a:t>
            </a:r>
            <a:endParaRPr lang="en-US" dirty="0"/>
          </a:p>
        </p:txBody>
      </p:sp>
      <p:pic>
        <p:nvPicPr>
          <p:cNvPr id="5" name="图片 4"/>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465246043"/>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989019428"/>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No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3717075913"/>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691" rIns="91380" bIns="45691" numCol="1" spcCol="0"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3474710" y="3417661"/>
            <a:ext cx="6947121" cy="1241878"/>
          </a:xfrm>
        </p:spPr>
        <p:txBody>
          <a:bodyPr lIns="182880" tIns="182880" anchor="ctr" anchorCtr="0"/>
          <a:lstStyle>
            <a:lvl1pPr marL="574503" indent="-571329">
              <a:spcAft>
                <a:spcPts val="1200"/>
              </a:spcAft>
              <a:buNone/>
              <a:defRPr lang="en-US" sz="4399"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399" kern="1200" spc="-50" baseline="0" dirty="0">
                <a:gradFill>
                  <a:gsLst>
                    <a:gs pos="0">
                      <a:srgbClr val="595959"/>
                    </a:gs>
                    <a:gs pos="86000">
                      <a:srgbClr val="595959"/>
                    </a:gs>
                  </a:gsLst>
                  <a:lin ang="5400000" scaled="0"/>
                </a:gradFill>
                <a:latin typeface="+mn-lt"/>
                <a:ea typeface="+mn-ea"/>
                <a:cs typeface="+mn-cs"/>
              </a:defRPr>
            </a:lvl2pPr>
          </a:lstStyle>
          <a:p>
            <a:pPr marL="3174" lvl="0" indent="0" algn="l" defTabSz="914089" rtl="0" eaLnBrk="1" latinLnBrk="0" hangingPunct="1">
              <a:lnSpc>
                <a:spcPct val="90000"/>
              </a:lnSpc>
              <a:spcBef>
                <a:spcPts val="0"/>
              </a:spcBef>
              <a:spcAft>
                <a:spcPts val="900"/>
              </a:spcAft>
              <a:buSzPct val="80000"/>
            </a:pPr>
            <a:r>
              <a:rPr lang="en-US" smtClean="0"/>
              <a:t>Click to edit Master text styles</a:t>
            </a:r>
          </a:p>
          <a:p>
            <a:pPr marL="3174" lvl="1" indent="0" algn="l" defTabSz="914089" rtl="0" eaLnBrk="1" latinLnBrk="0" hangingPunct="1">
              <a:lnSpc>
                <a:spcPct val="90000"/>
              </a:lnSpc>
              <a:spcBef>
                <a:spcPts val="0"/>
              </a:spcBef>
              <a:spcAft>
                <a:spcPts val="900"/>
              </a:spcAft>
              <a:buSzPct val="80000"/>
            </a:pPr>
            <a:r>
              <a:rPr lang="en-US" smtClean="0"/>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2467960304"/>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theme" Target="../theme/theme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3"/>
            <a:ext cx="11151917"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14186172"/>
      </p:ext>
    </p:extLst>
  </p:cSld>
  <p:clrMap bg1="lt1" tx1="dk1" bg2="lt2" tx2="dk2" accent1="accent1" accent2="accent2" accent3="accent3" accent4="accent4" accent5="accent5" accent6="accent6" hlink="hlink" folHlink="folHlink"/>
  <p:sldLayoutIdLst>
    <p:sldLayoutId id="2147483681" r:id="rId1"/>
    <p:sldLayoutId id="214748370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 id="2147483694" r:id="rId14"/>
    <p:sldLayoutId id="2147483695" r:id="rId15"/>
    <p:sldLayoutId id="2147483696" r:id="rId16"/>
    <p:sldLayoutId id="2147483697" r:id="rId17"/>
    <p:sldLayoutId id="2147483698" r:id="rId18"/>
    <p:sldLayoutId id="2147483699" r:id="rId19"/>
    <p:sldLayoutId id="2147483700" r:id="rId20"/>
    <p:sldLayoutId id="2147483701" r:id="rId21"/>
  </p:sldLayoutIdLst>
  <p:transition>
    <p:fade/>
  </p:transition>
  <p:timing>
    <p:tnLst>
      <p:par>
        <p:cTn id="1" dur="indefinite" restart="never" nodeType="tmRoot"/>
      </p:par>
    </p:tnLst>
  </p:timing>
  <p:txStyles>
    <p:titleStyle>
      <a:lvl1pPr algn="l" defTabSz="914089" rtl="0" eaLnBrk="1" latinLnBrk="0" hangingPunct="1">
        <a:lnSpc>
          <a:spcPct val="90000"/>
        </a:lnSpc>
        <a:spcBef>
          <a:spcPct val="0"/>
        </a:spcBef>
        <a:buNone/>
        <a:defRPr lang="en-US" sz="5398"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089" rtl="0" eaLnBrk="1" latinLnBrk="0" hangingPunct="1">
        <a:defRPr sz="1799" kern="1200">
          <a:solidFill>
            <a:schemeClr val="tx1"/>
          </a:solidFill>
          <a:latin typeface="+mn-lt"/>
          <a:ea typeface="+mn-ea"/>
          <a:cs typeface="+mn-cs"/>
        </a:defRPr>
      </a:lvl1pPr>
      <a:lvl2pPr marL="457045" algn="l" defTabSz="914089" rtl="0" eaLnBrk="1" latinLnBrk="0" hangingPunct="1">
        <a:defRPr sz="1799" kern="1200">
          <a:solidFill>
            <a:schemeClr val="tx1"/>
          </a:solidFill>
          <a:latin typeface="+mn-lt"/>
          <a:ea typeface="+mn-ea"/>
          <a:cs typeface="+mn-cs"/>
        </a:defRPr>
      </a:lvl2pPr>
      <a:lvl3pPr marL="914089" algn="l" defTabSz="914089" rtl="0" eaLnBrk="1" latinLnBrk="0" hangingPunct="1">
        <a:defRPr sz="1799" kern="1200">
          <a:solidFill>
            <a:schemeClr val="tx1"/>
          </a:solidFill>
          <a:latin typeface="+mn-lt"/>
          <a:ea typeface="+mn-ea"/>
          <a:cs typeface="+mn-cs"/>
        </a:defRPr>
      </a:lvl3pPr>
      <a:lvl4pPr marL="1371134" algn="l" defTabSz="914089" rtl="0" eaLnBrk="1" latinLnBrk="0" hangingPunct="1">
        <a:defRPr sz="1799" kern="1200">
          <a:solidFill>
            <a:schemeClr val="tx1"/>
          </a:solidFill>
          <a:latin typeface="+mn-lt"/>
          <a:ea typeface="+mn-ea"/>
          <a:cs typeface="+mn-cs"/>
        </a:defRPr>
      </a:lvl4pPr>
      <a:lvl5pPr marL="1828178" algn="l" defTabSz="914089" rtl="0" eaLnBrk="1" latinLnBrk="0" hangingPunct="1">
        <a:defRPr sz="1799" kern="1200">
          <a:solidFill>
            <a:schemeClr val="tx1"/>
          </a:solidFill>
          <a:latin typeface="+mn-lt"/>
          <a:ea typeface="+mn-ea"/>
          <a:cs typeface="+mn-cs"/>
        </a:defRPr>
      </a:lvl5pPr>
      <a:lvl6pPr marL="2285223" algn="l" defTabSz="914089" rtl="0" eaLnBrk="1" latinLnBrk="0" hangingPunct="1">
        <a:defRPr sz="1799" kern="1200">
          <a:solidFill>
            <a:schemeClr val="tx1"/>
          </a:solidFill>
          <a:latin typeface="+mn-lt"/>
          <a:ea typeface="+mn-ea"/>
          <a:cs typeface="+mn-cs"/>
        </a:defRPr>
      </a:lvl6pPr>
      <a:lvl7pPr marL="2742267" algn="l" defTabSz="914089" rtl="0" eaLnBrk="1" latinLnBrk="0" hangingPunct="1">
        <a:defRPr sz="1799" kern="1200">
          <a:solidFill>
            <a:schemeClr val="tx1"/>
          </a:solidFill>
          <a:latin typeface="+mn-lt"/>
          <a:ea typeface="+mn-ea"/>
          <a:cs typeface="+mn-cs"/>
        </a:defRPr>
      </a:lvl7pPr>
      <a:lvl8pPr marL="3199312" algn="l" defTabSz="914089" rtl="0" eaLnBrk="1" latinLnBrk="0" hangingPunct="1">
        <a:defRPr sz="1799" kern="1200">
          <a:solidFill>
            <a:schemeClr val="tx1"/>
          </a:solidFill>
          <a:latin typeface="+mn-lt"/>
          <a:ea typeface="+mn-ea"/>
          <a:cs typeface="+mn-cs"/>
        </a:defRPr>
      </a:lvl8pPr>
      <a:lvl9pPr marL="3656357" algn="l" defTabSz="914089"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png"/><Relationship Id="rId5" Type="http://schemas.openxmlformats.org/officeDocument/2006/relationships/image" Target="../media/image12.png"/><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4.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tif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19250" y="2234114"/>
            <a:ext cx="10830068" cy="1359196"/>
          </a:xfrm>
        </p:spPr>
        <p:txBody>
          <a:bodyPr/>
          <a:lstStyle/>
          <a:p>
            <a:r>
              <a:rPr lang="en-US" dirty="0" smtClean="0"/>
              <a:t>Microsoft Azure Overview</a:t>
            </a:r>
            <a:endParaRPr lang="en-US" dirty="0"/>
          </a:p>
        </p:txBody>
      </p:sp>
      <p:sp>
        <p:nvSpPr>
          <p:cNvPr id="3" name="Text Placeholder 2"/>
          <p:cNvSpPr>
            <a:spLocks noGrp="1"/>
          </p:cNvSpPr>
          <p:nvPr>
            <p:ph type="body" sz="quarter" idx="11"/>
          </p:nvPr>
        </p:nvSpPr>
        <p:spPr>
          <a:xfrm>
            <a:off x="519250" y="4612344"/>
            <a:ext cx="5455754" cy="738407"/>
          </a:xfrm>
        </p:spPr>
        <p:txBody>
          <a:bodyPr/>
          <a:lstStyle/>
          <a:p>
            <a:r>
              <a:rPr lang="en-US" dirty="0" smtClean="0"/>
              <a:t>Microsoft Research</a:t>
            </a:r>
          </a:p>
          <a:p>
            <a:r>
              <a:rPr lang="en-US" dirty="0" smtClean="0"/>
              <a:t>Microsoft Azure for Research Training</a:t>
            </a:r>
            <a:endParaRPr lang="en-US" dirty="0"/>
          </a:p>
        </p:txBody>
      </p:sp>
    </p:spTree>
    <p:extLst>
      <p:ext uri="{BB962C8B-B14F-4D97-AF65-F5344CB8AC3E}">
        <p14:creationId xmlns:p14="http://schemas.microsoft.com/office/powerpoint/2010/main" val="494448104"/>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Azure Datacenter Regions</a:t>
            </a:r>
            <a:endParaRPr lang="en-US" dirty="0">
              <a:solidFill>
                <a:schemeClr val="bg1"/>
              </a:solidFill>
            </a:endParaRPr>
          </a:p>
        </p:txBody>
      </p:sp>
      <p:grpSp>
        <p:nvGrpSpPr>
          <p:cNvPr id="127" name="Group 126"/>
          <p:cNvGrpSpPr/>
          <p:nvPr/>
        </p:nvGrpSpPr>
        <p:grpSpPr>
          <a:xfrm>
            <a:off x="11536" y="1484108"/>
            <a:ext cx="12180464" cy="5452972"/>
            <a:chOff x="4280" y="1458708"/>
            <a:chExt cx="12180464" cy="5452972"/>
          </a:xfrm>
        </p:grpSpPr>
        <p:pic>
          <p:nvPicPr>
            <p:cNvPr id="3" name="Picture 6" descr="\\server3\InternalBin\Resource DVD\DVD_ART36\Artwork_Imagery\Icons - Illustrations\Maps Globes\world map Transparent blue.png"/>
            <p:cNvPicPr>
              <a:picLocks noChangeAspect="1" noChangeArrowheads="1"/>
            </p:cNvPicPr>
            <p:nvPr/>
          </p:nvPicPr>
          <p:blipFill>
            <a:blip r:embed="rId3" cstate="print"/>
            <a:srcRect l="64535" r="-620"/>
            <a:stretch>
              <a:fillRect/>
            </a:stretch>
          </p:blipFill>
          <p:spPr bwMode="auto">
            <a:xfrm>
              <a:off x="7409646" y="2010072"/>
              <a:ext cx="4775098" cy="4901608"/>
            </a:xfrm>
            <a:prstGeom prst="rect">
              <a:avLst/>
            </a:prstGeom>
            <a:noFill/>
          </p:spPr>
        </p:pic>
        <p:pic>
          <p:nvPicPr>
            <p:cNvPr id="4" name="Picture 6" descr="\\server3\InternalBin\Resource DVD\DVD_ART36\Artwork_Imagery\Icons - Illustrations\Maps Globes\world map Transparent blue.png"/>
            <p:cNvPicPr>
              <a:picLocks noChangeAspect="1" noChangeArrowheads="1"/>
            </p:cNvPicPr>
            <p:nvPr/>
          </p:nvPicPr>
          <p:blipFill>
            <a:blip r:embed="rId3" cstate="print"/>
            <a:srcRect l="44968" r="35465"/>
            <a:stretch>
              <a:fillRect/>
            </a:stretch>
          </p:blipFill>
          <p:spPr bwMode="auto">
            <a:xfrm>
              <a:off x="4811009" y="2010072"/>
              <a:ext cx="2589023" cy="4901608"/>
            </a:xfrm>
            <a:prstGeom prst="rect">
              <a:avLst/>
            </a:prstGeom>
            <a:noFill/>
          </p:spPr>
        </p:pic>
        <p:pic>
          <p:nvPicPr>
            <p:cNvPr id="5" name="Picture 6" descr="\\server3\InternalBin\Resource DVD\DVD_ART36\Artwork_Imagery\Icons - Illustrations\Maps Globes\world map Transparent blue.png"/>
            <p:cNvPicPr>
              <a:picLocks noChangeAspect="1" noChangeArrowheads="1"/>
            </p:cNvPicPr>
            <p:nvPr/>
          </p:nvPicPr>
          <p:blipFill>
            <a:blip r:embed="rId3" cstate="print"/>
            <a:srcRect l="8430" r="55320"/>
            <a:stretch>
              <a:fillRect/>
            </a:stretch>
          </p:blipFill>
          <p:spPr bwMode="auto">
            <a:xfrm>
              <a:off x="4280" y="2000558"/>
              <a:ext cx="4795722" cy="4901608"/>
            </a:xfrm>
            <a:prstGeom prst="rect">
              <a:avLst/>
            </a:prstGeom>
            <a:noFill/>
          </p:spPr>
        </p:pic>
        <p:sp>
          <p:nvSpPr>
            <p:cNvPr id="6" name="TextBox 9"/>
            <p:cNvSpPr txBox="1">
              <a:spLocks noChangeArrowheads="1"/>
            </p:cNvSpPr>
            <p:nvPr/>
          </p:nvSpPr>
          <p:spPr bwMode="auto">
            <a:xfrm>
              <a:off x="122148" y="1458708"/>
              <a:ext cx="4677849" cy="405759"/>
            </a:xfrm>
            <a:prstGeom prst="rect">
              <a:avLst/>
            </a:prstGeom>
            <a:noFill/>
            <a:ln w="9525">
              <a:noFill/>
              <a:miter lim="800000"/>
              <a:headEnd/>
              <a:tailEnd/>
            </a:ln>
          </p:spPr>
          <p:txBody>
            <a:bodyPr wrap="square" lIns="91054" tIns="45531" rIns="91054" bIns="45531">
              <a:spAutoFit/>
            </a:bodyPr>
            <a:lstStyle/>
            <a:p>
              <a:pPr algn="ctr" defTabSz="1213798" eaLnBrk="0" hangingPunct="0"/>
              <a:r>
                <a:rPr lang="en-US" sz="1999" b="1" dirty="0">
                  <a:solidFill>
                    <a:schemeClr val="bg1"/>
                  </a:solidFill>
                </a:rPr>
                <a:t>North America </a:t>
              </a:r>
            </a:p>
          </p:txBody>
        </p:sp>
        <p:sp>
          <p:nvSpPr>
            <p:cNvPr id="7" name="TextBox 8"/>
            <p:cNvSpPr txBox="1">
              <a:spLocks noChangeArrowheads="1"/>
            </p:cNvSpPr>
            <p:nvPr/>
          </p:nvSpPr>
          <p:spPr bwMode="auto">
            <a:xfrm>
              <a:off x="5625197" y="4328797"/>
              <a:ext cx="2047314" cy="468499"/>
            </a:xfrm>
            <a:prstGeom prst="rect">
              <a:avLst/>
            </a:prstGeom>
            <a:noFill/>
            <a:ln w="9525">
              <a:noFill/>
              <a:miter lim="800000"/>
              <a:headEnd/>
              <a:tailEnd/>
            </a:ln>
          </p:spPr>
          <p:txBody>
            <a:bodyPr wrap="square" lIns="91054" tIns="45531" rIns="91054" bIns="45531">
              <a:spAutoFit/>
            </a:bodyPr>
            <a:lstStyle/>
            <a:p>
              <a:pPr defTabSz="1213798" eaLnBrk="0" hangingPunct="0"/>
              <a:endParaRPr lang="en-US" sz="2399" b="1" dirty="0">
                <a:solidFill>
                  <a:srgbClr val="FFFFFF"/>
                </a:solidFill>
                <a:effectLst>
                  <a:outerShdw blurRad="38100" dist="38100" dir="2700000" algn="tl">
                    <a:srgbClr val="000000">
                      <a:alpha val="43137"/>
                    </a:srgbClr>
                  </a:outerShdw>
                </a:effectLst>
                <a:latin typeface="Segoe UI Light"/>
              </a:endParaRPr>
            </a:p>
          </p:txBody>
        </p:sp>
        <p:sp>
          <p:nvSpPr>
            <p:cNvPr id="8" name="TextBox 9"/>
            <p:cNvSpPr txBox="1">
              <a:spLocks noChangeArrowheads="1"/>
            </p:cNvSpPr>
            <p:nvPr/>
          </p:nvSpPr>
          <p:spPr bwMode="auto">
            <a:xfrm>
              <a:off x="4811103" y="1480048"/>
              <a:ext cx="2598543" cy="405759"/>
            </a:xfrm>
            <a:prstGeom prst="rect">
              <a:avLst/>
            </a:prstGeom>
            <a:noFill/>
            <a:ln w="9525">
              <a:noFill/>
              <a:miter lim="800000"/>
              <a:headEnd/>
              <a:tailEnd/>
            </a:ln>
          </p:spPr>
          <p:txBody>
            <a:bodyPr wrap="square" lIns="91054" tIns="45531" rIns="91054" bIns="45531">
              <a:spAutoFit/>
            </a:bodyPr>
            <a:lstStyle/>
            <a:p>
              <a:pPr algn="ctr" defTabSz="1213798" eaLnBrk="0" hangingPunct="0"/>
              <a:r>
                <a:rPr lang="en-US" sz="1999" b="1" dirty="0">
                  <a:solidFill>
                    <a:schemeClr val="bg1"/>
                  </a:solidFill>
                </a:rPr>
                <a:t>Europe </a:t>
              </a:r>
            </a:p>
          </p:txBody>
        </p:sp>
        <p:sp>
          <p:nvSpPr>
            <p:cNvPr id="9" name="TextBox 9"/>
            <p:cNvSpPr txBox="1">
              <a:spLocks noChangeArrowheads="1"/>
            </p:cNvSpPr>
            <p:nvPr/>
          </p:nvSpPr>
          <p:spPr bwMode="auto">
            <a:xfrm>
              <a:off x="7409646" y="1497298"/>
              <a:ext cx="4775096" cy="405759"/>
            </a:xfrm>
            <a:prstGeom prst="rect">
              <a:avLst/>
            </a:prstGeom>
            <a:noFill/>
            <a:ln w="9525">
              <a:noFill/>
              <a:miter lim="800000"/>
              <a:headEnd/>
              <a:tailEnd/>
            </a:ln>
          </p:spPr>
          <p:txBody>
            <a:bodyPr wrap="square" lIns="91054" tIns="45531" rIns="91054" bIns="45531">
              <a:spAutoFit/>
            </a:bodyPr>
            <a:lstStyle/>
            <a:p>
              <a:pPr algn="ctr" defTabSz="1213798" eaLnBrk="0" hangingPunct="0"/>
              <a:r>
                <a:rPr lang="en-US" sz="1999" b="1" dirty="0">
                  <a:solidFill>
                    <a:schemeClr val="bg1"/>
                  </a:solidFill>
                </a:rPr>
                <a:t>Asia Pacific </a:t>
              </a:r>
            </a:p>
          </p:txBody>
        </p:sp>
        <p:sp>
          <p:nvSpPr>
            <p:cNvPr id="10" name="TextBox 13"/>
            <p:cNvSpPr txBox="1">
              <a:spLocks noChangeArrowheads="1"/>
            </p:cNvSpPr>
            <p:nvPr/>
          </p:nvSpPr>
          <p:spPr bwMode="auto">
            <a:xfrm>
              <a:off x="1590643" y="4360017"/>
              <a:ext cx="994186" cy="257732"/>
            </a:xfrm>
            <a:prstGeom prst="rect">
              <a:avLst/>
            </a:prstGeom>
            <a:solidFill>
              <a:schemeClr val="tx2">
                <a:lumMod val="25000"/>
                <a:alpha val="48000"/>
              </a:schemeClr>
            </a:solidFill>
            <a:ln w="9525">
              <a:noFill/>
              <a:miter lim="800000"/>
              <a:headEnd/>
              <a:tailEnd/>
            </a:ln>
          </p:spPr>
          <p:txBody>
            <a:bodyPr wrap="square" lIns="91054" tIns="45531" rIns="91054" bIns="45531">
              <a:spAutoFit/>
            </a:bodyPr>
            <a:lstStyle/>
            <a:p>
              <a:pPr defTabSz="1213798"/>
              <a:r>
                <a:rPr lang="en-US" sz="1077" dirty="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rPr>
                <a:t>S Central US</a:t>
              </a:r>
            </a:p>
          </p:txBody>
        </p:sp>
        <p:grpSp>
          <p:nvGrpSpPr>
            <p:cNvPr id="11" name="Group 109"/>
            <p:cNvGrpSpPr/>
            <p:nvPr/>
          </p:nvGrpSpPr>
          <p:grpSpPr>
            <a:xfrm>
              <a:off x="1934602" y="4051068"/>
              <a:ext cx="382750" cy="275362"/>
              <a:chOff x="1933575" y="510402"/>
              <a:chExt cx="590550" cy="394473"/>
            </a:xfrm>
          </p:grpSpPr>
          <p:sp>
            <p:nvSpPr>
              <p:cNvPr id="12" name="Oval 11"/>
              <p:cNvSpPr/>
              <p:nvPr/>
            </p:nvSpPr>
            <p:spPr bwMode="auto">
              <a:xfrm>
                <a:off x="1933575" y="676274"/>
                <a:ext cx="590550" cy="228601"/>
              </a:xfrm>
              <a:prstGeom prst="ellipse">
                <a:avLst/>
              </a:prstGeom>
              <a:solidFill>
                <a:schemeClr val="lt1">
                  <a:alpha val="31000"/>
                </a:schemeClr>
              </a:solidFill>
              <a:ln w="15875">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3205" tIns="46602" rIns="93205" bIns="46602" numCol="1" rtlCol="0" anchor="ctr" anchorCtr="0" compatLnSpc="1">
                <a:prstTxWarp prst="textNoShape">
                  <a:avLst/>
                </a:prstTxWarp>
              </a:bodyPr>
              <a:lstStyle/>
              <a:p>
                <a:pPr algn="ctr" defTabSz="910247"/>
                <a:endParaRPr lang="en-US" sz="2399" spc="-51" dirty="0">
                  <a:gradFill>
                    <a:gsLst>
                      <a:gs pos="0">
                        <a:srgbClr val="000000"/>
                      </a:gs>
                      <a:gs pos="100000">
                        <a:srgbClr val="000000"/>
                      </a:gs>
                    </a:gsLst>
                    <a:lin ang="5400000" scaled="0"/>
                  </a:gradFill>
                </a:endParaRPr>
              </a:p>
            </p:txBody>
          </p:sp>
          <p:grpSp>
            <p:nvGrpSpPr>
              <p:cNvPr id="13" name="Group 110"/>
              <p:cNvGrpSpPr/>
              <p:nvPr/>
            </p:nvGrpSpPr>
            <p:grpSpPr>
              <a:xfrm>
                <a:off x="2048154" y="510402"/>
                <a:ext cx="407419" cy="345058"/>
                <a:chOff x="-2293085" y="806266"/>
                <a:chExt cx="319677" cy="345058"/>
              </a:xfrm>
            </p:grpSpPr>
            <p:pic>
              <p:nvPicPr>
                <p:cNvPr id="14" name="Picture 29" descr="Server"/>
                <p:cNvPicPr>
                  <a:picLocks noChangeAspect="1" noChangeArrowheads="1"/>
                </p:cNvPicPr>
                <p:nvPr/>
              </p:nvPicPr>
              <p:blipFill>
                <a:blip r:embed="rId4" cstate="print"/>
                <a:stretch>
                  <a:fillRect/>
                </a:stretch>
              </p:blipFill>
              <p:spPr bwMode="auto">
                <a:xfrm>
                  <a:off x="-2293085" y="806266"/>
                  <a:ext cx="170059" cy="336682"/>
                </a:xfrm>
                <a:prstGeom prst="rect">
                  <a:avLst/>
                </a:prstGeom>
                <a:noFill/>
                <a:ln>
                  <a:noFill/>
                </a:ln>
              </p:spPr>
            </p:pic>
            <p:pic>
              <p:nvPicPr>
                <p:cNvPr id="15" name="Picture 9" descr="D:\Aeshen\TechNet 2006\12-December\Msft-longhorn-papers\TDM Deck\Windows Illustration Icons\Internet.png"/>
                <p:cNvPicPr>
                  <a:picLocks noChangeAspect="1" noChangeArrowheads="1"/>
                </p:cNvPicPr>
                <p:nvPr/>
              </p:nvPicPr>
              <p:blipFill>
                <a:blip r:embed="rId5" cstate="print"/>
                <a:stretch>
                  <a:fillRect/>
                </a:stretch>
              </p:blipFill>
              <p:spPr bwMode="auto">
                <a:xfrm>
                  <a:off x="-2149651" y="914400"/>
                  <a:ext cx="176243" cy="236924"/>
                </a:xfrm>
                <a:prstGeom prst="rect">
                  <a:avLst/>
                </a:prstGeom>
                <a:noFill/>
                <a:ln>
                  <a:noFill/>
                </a:ln>
              </p:spPr>
            </p:pic>
          </p:grpSp>
        </p:grpSp>
        <p:grpSp>
          <p:nvGrpSpPr>
            <p:cNvPr id="16" name="Group 124"/>
            <p:cNvGrpSpPr/>
            <p:nvPr/>
          </p:nvGrpSpPr>
          <p:grpSpPr>
            <a:xfrm>
              <a:off x="5030160" y="3279657"/>
              <a:ext cx="371630" cy="293483"/>
              <a:chOff x="1933575" y="510402"/>
              <a:chExt cx="590550" cy="394473"/>
            </a:xfrm>
          </p:grpSpPr>
          <p:sp>
            <p:nvSpPr>
              <p:cNvPr id="17" name="Oval 16"/>
              <p:cNvSpPr/>
              <p:nvPr/>
            </p:nvSpPr>
            <p:spPr bwMode="auto">
              <a:xfrm>
                <a:off x="1933575" y="676274"/>
                <a:ext cx="590550" cy="228601"/>
              </a:xfrm>
              <a:prstGeom prst="ellipse">
                <a:avLst/>
              </a:prstGeom>
              <a:solidFill>
                <a:schemeClr val="lt1">
                  <a:alpha val="31000"/>
                </a:schemeClr>
              </a:solidFill>
              <a:ln w="15875">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3205" tIns="46602" rIns="93205" bIns="46602" numCol="1" rtlCol="0" anchor="ctr" anchorCtr="0" compatLnSpc="1">
                <a:prstTxWarp prst="textNoShape">
                  <a:avLst/>
                </a:prstTxWarp>
              </a:bodyPr>
              <a:lstStyle/>
              <a:p>
                <a:pPr algn="ctr" defTabSz="910247"/>
                <a:endParaRPr lang="en-US" sz="2399" spc="-51" dirty="0">
                  <a:gradFill>
                    <a:gsLst>
                      <a:gs pos="0">
                        <a:srgbClr val="000000"/>
                      </a:gs>
                      <a:gs pos="100000">
                        <a:srgbClr val="000000"/>
                      </a:gs>
                    </a:gsLst>
                    <a:lin ang="5400000" scaled="0"/>
                  </a:gradFill>
                </a:endParaRPr>
              </a:p>
            </p:txBody>
          </p:sp>
          <p:grpSp>
            <p:nvGrpSpPr>
              <p:cNvPr id="18" name="Group 110"/>
              <p:cNvGrpSpPr/>
              <p:nvPr/>
            </p:nvGrpSpPr>
            <p:grpSpPr>
              <a:xfrm>
                <a:off x="2048154" y="510402"/>
                <a:ext cx="407419" cy="345058"/>
                <a:chOff x="-2293085" y="806266"/>
                <a:chExt cx="319677" cy="345058"/>
              </a:xfrm>
            </p:grpSpPr>
            <p:pic>
              <p:nvPicPr>
                <p:cNvPr id="19" name="Picture 29" descr="Server"/>
                <p:cNvPicPr>
                  <a:picLocks noChangeAspect="1" noChangeArrowheads="1"/>
                </p:cNvPicPr>
                <p:nvPr/>
              </p:nvPicPr>
              <p:blipFill>
                <a:blip r:embed="rId4" cstate="print"/>
                <a:stretch>
                  <a:fillRect/>
                </a:stretch>
              </p:blipFill>
              <p:spPr bwMode="auto">
                <a:xfrm>
                  <a:off x="-2293085" y="806266"/>
                  <a:ext cx="170059" cy="336682"/>
                </a:xfrm>
                <a:prstGeom prst="rect">
                  <a:avLst/>
                </a:prstGeom>
                <a:noFill/>
                <a:ln>
                  <a:noFill/>
                </a:ln>
              </p:spPr>
            </p:pic>
            <p:pic>
              <p:nvPicPr>
                <p:cNvPr id="20" name="Picture 9" descr="D:\Aeshen\TechNet 2006\12-December\Msft-longhorn-papers\TDM Deck\Windows Illustration Icons\Internet.png"/>
                <p:cNvPicPr>
                  <a:picLocks noChangeAspect="1" noChangeArrowheads="1"/>
                </p:cNvPicPr>
                <p:nvPr/>
              </p:nvPicPr>
              <p:blipFill>
                <a:blip r:embed="rId5" cstate="print"/>
                <a:stretch>
                  <a:fillRect/>
                </a:stretch>
              </p:blipFill>
              <p:spPr bwMode="auto">
                <a:xfrm>
                  <a:off x="-2149651" y="914400"/>
                  <a:ext cx="176243" cy="236924"/>
                </a:xfrm>
                <a:prstGeom prst="rect">
                  <a:avLst/>
                </a:prstGeom>
                <a:noFill/>
                <a:ln>
                  <a:noFill/>
                </a:ln>
              </p:spPr>
            </p:pic>
          </p:grpSp>
        </p:grpSp>
        <p:sp>
          <p:nvSpPr>
            <p:cNvPr id="21" name="TextBox 13"/>
            <p:cNvSpPr txBox="1">
              <a:spLocks noChangeArrowheads="1"/>
            </p:cNvSpPr>
            <p:nvPr/>
          </p:nvSpPr>
          <p:spPr bwMode="auto">
            <a:xfrm>
              <a:off x="6254644" y="3466637"/>
              <a:ext cx="893830" cy="264558"/>
            </a:xfrm>
            <a:prstGeom prst="rect">
              <a:avLst/>
            </a:prstGeom>
            <a:solidFill>
              <a:schemeClr val="tx2">
                <a:lumMod val="25000"/>
                <a:alpha val="48000"/>
              </a:schemeClr>
            </a:solidFill>
            <a:ln w="9525">
              <a:noFill/>
              <a:miter lim="800000"/>
              <a:headEnd/>
              <a:tailEnd/>
            </a:ln>
          </p:spPr>
          <p:txBody>
            <a:bodyPr wrap="square" lIns="91054" tIns="45531" rIns="91054" bIns="45531">
              <a:spAutoFit/>
            </a:bodyPr>
            <a:lstStyle/>
            <a:p>
              <a:pPr defTabSz="1213798"/>
              <a:r>
                <a:rPr lang="en-US" sz="1100" dirty="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rPr>
                <a:t>W. Europe</a:t>
              </a:r>
            </a:p>
          </p:txBody>
        </p:sp>
        <p:cxnSp>
          <p:nvCxnSpPr>
            <p:cNvPr id="22" name="Straight Connector 21"/>
            <p:cNvCxnSpPr/>
            <p:nvPr/>
          </p:nvCxnSpPr>
          <p:spPr>
            <a:xfrm>
              <a:off x="5880587" y="3529857"/>
              <a:ext cx="374056" cy="6906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TextBox 13"/>
            <p:cNvSpPr txBox="1">
              <a:spLocks noChangeArrowheads="1"/>
            </p:cNvSpPr>
            <p:nvPr/>
          </p:nvSpPr>
          <p:spPr bwMode="auto">
            <a:xfrm>
              <a:off x="2574704" y="3357037"/>
              <a:ext cx="980523" cy="261228"/>
            </a:xfrm>
            <a:prstGeom prst="rect">
              <a:avLst/>
            </a:prstGeom>
            <a:solidFill>
              <a:schemeClr val="tx2">
                <a:lumMod val="25000"/>
                <a:alpha val="48000"/>
              </a:schemeClr>
            </a:solidFill>
            <a:ln w="9525">
              <a:noFill/>
              <a:miter lim="800000"/>
              <a:headEnd/>
              <a:tailEnd/>
            </a:ln>
          </p:spPr>
          <p:txBody>
            <a:bodyPr wrap="square" lIns="91054" tIns="45531" rIns="91054" bIns="45531">
              <a:spAutoFit/>
            </a:bodyPr>
            <a:lstStyle/>
            <a:p>
              <a:pPr defTabSz="1213798"/>
              <a:r>
                <a:rPr lang="en-US" sz="1100" dirty="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rPr>
                <a:t>N. </a:t>
              </a:r>
              <a:r>
                <a:rPr lang="en-US" sz="1100" dirty="0" smtClean="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rPr>
                <a:t>Central US</a:t>
              </a:r>
              <a:endParaRPr lang="en-US" sz="1100" dirty="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endParaRPr>
            </a:p>
          </p:txBody>
        </p:sp>
        <p:sp>
          <p:nvSpPr>
            <p:cNvPr id="24" name="TextBox 13"/>
            <p:cNvSpPr txBox="1">
              <a:spLocks noChangeArrowheads="1"/>
            </p:cNvSpPr>
            <p:nvPr/>
          </p:nvSpPr>
          <p:spPr bwMode="auto">
            <a:xfrm>
              <a:off x="5765507" y="2808989"/>
              <a:ext cx="851609" cy="264558"/>
            </a:xfrm>
            <a:prstGeom prst="rect">
              <a:avLst/>
            </a:prstGeom>
            <a:solidFill>
              <a:schemeClr val="tx2">
                <a:lumMod val="25000"/>
                <a:alpha val="48000"/>
              </a:schemeClr>
            </a:solidFill>
            <a:ln w="9525">
              <a:noFill/>
              <a:miter lim="800000"/>
              <a:headEnd/>
              <a:tailEnd/>
            </a:ln>
          </p:spPr>
          <p:txBody>
            <a:bodyPr wrap="square" lIns="91054" tIns="45531" rIns="91054" bIns="45531">
              <a:spAutoFit/>
            </a:bodyPr>
            <a:lstStyle/>
            <a:p>
              <a:pPr defTabSz="1213798"/>
              <a:r>
                <a:rPr lang="en-US" sz="1100" dirty="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rPr>
                <a:t>N. Europe</a:t>
              </a:r>
            </a:p>
          </p:txBody>
        </p:sp>
        <p:cxnSp>
          <p:nvCxnSpPr>
            <p:cNvPr id="25" name="Straight Connector 24"/>
            <p:cNvCxnSpPr/>
            <p:nvPr/>
          </p:nvCxnSpPr>
          <p:spPr>
            <a:xfrm flipV="1">
              <a:off x="5287975" y="2941268"/>
              <a:ext cx="477532" cy="418838"/>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TextBox 13"/>
            <p:cNvSpPr txBox="1">
              <a:spLocks noChangeArrowheads="1"/>
            </p:cNvSpPr>
            <p:nvPr/>
          </p:nvSpPr>
          <p:spPr bwMode="auto">
            <a:xfrm>
              <a:off x="9769715" y="4751454"/>
              <a:ext cx="720855" cy="261228"/>
            </a:xfrm>
            <a:prstGeom prst="rect">
              <a:avLst/>
            </a:prstGeom>
            <a:solidFill>
              <a:schemeClr val="tx2">
                <a:lumMod val="25000"/>
                <a:alpha val="48000"/>
              </a:schemeClr>
            </a:solidFill>
            <a:ln w="9525">
              <a:noFill/>
              <a:miter lim="800000"/>
              <a:headEnd/>
              <a:tailEnd/>
            </a:ln>
          </p:spPr>
          <p:txBody>
            <a:bodyPr wrap="square" lIns="91054" tIns="45531" rIns="91054" bIns="45531">
              <a:spAutoFit/>
            </a:bodyPr>
            <a:lstStyle/>
            <a:p>
              <a:pPr defTabSz="1213798"/>
              <a:r>
                <a:rPr lang="en-US" sz="1100" dirty="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rPr>
                <a:t>S.E. </a:t>
              </a:r>
              <a:r>
                <a:rPr lang="en-US" sz="1100" dirty="0" smtClean="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rPr>
                <a:t>Asia  </a:t>
              </a:r>
              <a:endParaRPr lang="en-US" sz="1100" dirty="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endParaRPr>
            </a:p>
          </p:txBody>
        </p:sp>
        <p:cxnSp>
          <p:nvCxnSpPr>
            <p:cNvPr id="27" name="Straight Connector 26"/>
            <p:cNvCxnSpPr/>
            <p:nvPr/>
          </p:nvCxnSpPr>
          <p:spPr>
            <a:xfrm>
              <a:off x="9147285" y="4885412"/>
              <a:ext cx="644967" cy="81598"/>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TextBox 13"/>
            <p:cNvSpPr txBox="1">
              <a:spLocks noChangeArrowheads="1"/>
            </p:cNvSpPr>
            <p:nvPr/>
          </p:nvSpPr>
          <p:spPr bwMode="auto">
            <a:xfrm>
              <a:off x="9866966" y="4284095"/>
              <a:ext cx="613006" cy="261228"/>
            </a:xfrm>
            <a:prstGeom prst="rect">
              <a:avLst/>
            </a:prstGeom>
            <a:solidFill>
              <a:schemeClr val="tx2">
                <a:lumMod val="25000"/>
                <a:alpha val="48000"/>
              </a:schemeClr>
            </a:solidFill>
            <a:ln w="9525">
              <a:noFill/>
              <a:miter lim="800000"/>
              <a:headEnd/>
              <a:tailEnd/>
            </a:ln>
          </p:spPr>
          <p:txBody>
            <a:bodyPr wrap="square" lIns="91054" tIns="45531" rIns="91054" bIns="45531">
              <a:spAutoFit/>
            </a:bodyPr>
            <a:lstStyle/>
            <a:p>
              <a:pPr defTabSz="1213798"/>
              <a:r>
                <a:rPr lang="en-US" sz="1100" dirty="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rPr>
                <a:t>E. </a:t>
              </a:r>
              <a:r>
                <a:rPr lang="en-US" sz="1100" dirty="0" smtClean="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rPr>
                <a:t>Asia</a:t>
              </a:r>
              <a:endParaRPr lang="en-US" sz="1100" dirty="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endParaRPr>
            </a:p>
          </p:txBody>
        </p:sp>
        <p:cxnSp>
          <p:nvCxnSpPr>
            <p:cNvPr id="29" name="Straight Connector 28"/>
            <p:cNvCxnSpPr/>
            <p:nvPr/>
          </p:nvCxnSpPr>
          <p:spPr>
            <a:xfrm flipV="1">
              <a:off x="9602509" y="4516872"/>
              <a:ext cx="320745" cy="4656"/>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0" name="Group 129"/>
            <p:cNvGrpSpPr/>
            <p:nvPr/>
          </p:nvGrpSpPr>
          <p:grpSpPr>
            <a:xfrm>
              <a:off x="5468809" y="3357037"/>
              <a:ext cx="411778" cy="243324"/>
              <a:chOff x="1933575" y="510402"/>
              <a:chExt cx="590550" cy="394473"/>
            </a:xfrm>
          </p:grpSpPr>
          <p:sp>
            <p:nvSpPr>
              <p:cNvPr id="31" name="Oval 30"/>
              <p:cNvSpPr/>
              <p:nvPr/>
            </p:nvSpPr>
            <p:spPr bwMode="auto">
              <a:xfrm>
                <a:off x="1933575" y="676274"/>
                <a:ext cx="590550" cy="228601"/>
              </a:xfrm>
              <a:prstGeom prst="ellipse">
                <a:avLst/>
              </a:prstGeom>
              <a:solidFill>
                <a:schemeClr val="lt1">
                  <a:alpha val="31000"/>
                </a:schemeClr>
              </a:solidFill>
              <a:ln w="15875">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3205" tIns="46602" rIns="93205" bIns="46602" numCol="1" rtlCol="0" anchor="ctr" anchorCtr="0" compatLnSpc="1">
                <a:prstTxWarp prst="textNoShape">
                  <a:avLst/>
                </a:prstTxWarp>
              </a:bodyPr>
              <a:lstStyle/>
              <a:p>
                <a:pPr algn="ctr" defTabSz="910247"/>
                <a:endParaRPr lang="en-US" sz="2399" spc="-51" dirty="0">
                  <a:gradFill>
                    <a:gsLst>
                      <a:gs pos="0">
                        <a:srgbClr val="000000"/>
                      </a:gs>
                      <a:gs pos="100000">
                        <a:srgbClr val="000000"/>
                      </a:gs>
                    </a:gsLst>
                    <a:lin ang="5400000" scaled="0"/>
                  </a:gradFill>
                </a:endParaRPr>
              </a:p>
            </p:txBody>
          </p:sp>
          <p:grpSp>
            <p:nvGrpSpPr>
              <p:cNvPr id="32" name="Group 110"/>
              <p:cNvGrpSpPr/>
              <p:nvPr/>
            </p:nvGrpSpPr>
            <p:grpSpPr>
              <a:xfrm>
                <a:off x="2048154" y="510402"/>
                <a:ext cx="407419" cy="345058"/>
                <a:chOff x="-2293085" y="806266"/>
                <a:chExt cx="319677" cy="345058"/>
              </a:xfrm>
            </p:grpSpPr>
            <p:pic>
              <p:nvPicPr>
                <p:cNvPr id="33" name="Picture 29" descr="Server"/>
                <p:cNvPicPr>
                  <a:picLocks noChangeAspect="1" noChangeArrowheads="1"/>
                </p:cNvPicPr>
                <p:nvPr/>
              </p:nvPicPr>
              <p:blipFill>
                <a:blip r:embed="rId4" cstate="print"/>
                <a:stretch>
                  <a:fillRect/>
                </a:stretch>
              </p:blipFill>
              <p:spPr bwMode="auto">
                <a:xfrm>
                  <a:off x="-2293085" y="806266"/>
                  <a:ext cx="170059" cy="336682"/>
                </a:xfrm>
                <a:prstGeom prst="rect">
                  <a:avLst/>
                </a:prstGeom>
                <a:noFill/>
                <a:ln>
                  <a:noFill/>
                </a:ln>
              </p:spPr>
            </p:pic>
            <p:pic>
              <p:nvPicPr>
                <p:cNvPr id="34" name="Picture 9" descr="D:\Aeshen\TechNet 2006\12-December\Msft-longhorn-papers\TDM Deck\Windows Illustration Icons\Internet.png"/>
                <p:cNvPicPr>
                  <a:picLocks noChangeAspect="1" noChangeArrowheads="1"/>
                </p:cNvPicPr>
                <p:nvPr/>
              </p:nvPicPr>
              <p:blipFill>
                <a:blip r:embed="rId5" cstate="print"/>
                <a:stretch>
                  <a:fillRect/>
                </a:stretch>
              </p:blipFill>
              <p:spPr bwMode="auto">
                <a:xfrm>
                  <a:off x="-2149651" y="914400"/>
                  <a:ext cx="176243" cy="236924"/>
                </a:xfrm>
                <a:prstGeom prst="rect">
                  <a:avLst/>
                </a:prstGeom>
                <a:noFill/>
                <a:ln>
                  <a:noFill/>
                </a:ln>
              </p:spPr>
            </p:pic>
          </p:grpSp>
        </p:grpSp>
        <p:sp>
          <p:nvSpPr>
            <p:cNvPr id="41" name="TextBox 13"/>
            <p:cNvSpPr txBox="1">
              <a:spLocks noChangeArrowheads="1"/>
            </p:cNvSpPr>
            <p:nvPr/>
          </p:nvSpPr>
          <p:spPr bwMode="auto">
            <a:xfrm>
              <a:off x="3045240" y="3799560"/>
              <a:ext cx="771957" cy="264558"/>
            </a:xfrm>
            <a:prstGeom prst="rect">
              <a:avLst/>
            </a:prstGeom>
            <a:solidFill>
              <a:schemeClr val="tx2">
                <a:lumMod val="25000"/>
                <a:alpha val="48000"/>
              </a:schemeClr>
            </a:solidFill>
            <a:ln w="9525">
              <a:noFill/>
              <a:miter lim="800000"/>
              <a:headEnd/>
              <a:tailEnd/>
            </a:ln>
          </p:spPr>
          <p:txBody>
            <a:bodyPr wrap="square" lIns="91054" tIns="45531" rIns="91054" bIns="45531">
              <a:spAutoFit/>
            </a:bodyPr>
            <a:lstStyle/>
            <a:p>
              <a:pPr defTabSz="1213798"/>
              <a:r>
                <a:rPr lang="en-US" sz="1100" dirty="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rPr>
                <a:t>East US</a:t>
              </a:r>
            </a:p>
          </p:txBody>
        </p:sp>
        <p:sp>
          <p:nvSpPr>
            <p:cNvPr id="42" name="TextBox 13"/>
            <p:cNvSpPr txBox="1">
              <a:spLocks noChangeArrowheads="1"/>
            </p:cNvSpPr>
            <p:nvPr/>
          </p:nvSpPr>
          <p:spPr bwMode="auto">
            <a:xfrm>
              <a:off x="593758" y="3579637"/>
              <a:ext cx="739648" cy="261188"/>
            </a:xfrm>
            <a:prstGeom prst="rect">
              <a:avLst/>
            </a:prstGeom>
            <a:solidFill>
              <a:schemeClr val="tx2">
                <a:lumMod val="25000"/>
                <a:alpha val="48000"/>
              </a:schemeClr>
            </a:solidFill>
            <a:ln w="9525">
              <a:noFill/>
              <a:miter lim="800000"/>
              <a:headEnd/>
              <a:tailEnd/>
            </a:ln>
          </p:spPr>
          <p:txBody>
            <a:bodyPr wrap="square" lIns="91054" tIns="45531" rIns="91054" bIns="45531">
              <a:spAutoFit/>
            </a:bodyPr>
            <a:lstStyle/>
            <a:p>
              <a:pPr defTabSz="1213798"/>
              <a:r>
                <a:rPr lang="en-US" sz="1100" dirty="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rPr>
                <a:t>West US</a:t>
              </a:r>
            </a:p>
          </p:txBody>
        </p:sp>
        <p:grpSp>
          <p:nvGrpSpPr>
            <p:cNvPr id="43" name="Group 117"/>
            <p:cNvGrpSpPr/>
            <p:nvPr/>
          </p:nvGrpSpPr>
          <p:grpSpPr>
            <a:xfrm>
              <a:off x="3404869" y="5461715"/>
              <a:ext cx="412327" cy="247143"/>
              <a:chOff x="1933575" y="510402"/>
              <a:chExt cx="590550" cy="394473"/>
            </a:xfrm>
          </p:grpSpPr>
          <p:sp>
            <p:nvSpPr>
              <p:cNvPr id="44" name="Oval 43"/>
              <p:cNvSpPr/>
              <p:nvPr/>
            </p:nvSpPr>
            <p:spPr bwMode="auto">
              <a:xfrm>
                <a:off x="1933575" y="676274"/>
                <a:ext cx="590550" cy="228601"/>
              </a:xfrm>
              <a:prstGeom prst="ellipse">
                <a:avLst/>
              </a:prstGeom>
              <a:solidFill>
                <a:schemeClr val="lt1">
                  <a:alpha val="31000"/>
                </a:schemeClr>
              </a:solidFill>
              <a:ln w="15875">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3205" tIns="46602" rIns="93205" bIns="46602" numCol="1" rtlCol="0" anchor="ctr" anchorCtr="0" compatLnSpc="1">
                <a:prstTxWarp prst="textNoShape">
                  <a:avLst/>
                </a:prstTxWarp>
              </a:bodyPr>
              <a:lstStyle/>
              <a:p>
                <a:pPr algn="ctr" defTabSz="910247"/>
                <a:endParaRPr lang="en-US" sz="2399" spc="-51" dirty="0">
                  <a:gradFill>
                    <a:gsLst>
                      <a:gs pos="0">
                        <a:srgbClr val="000000"/>
                      </a:gs>
                      <a:gs pos="100000">
                        <a:srgbClr val="000000"/>
                      </a:gs>
                    </a:gsLst>
                    <a:lin ang="5400000" scaled="0"/>
                  </a:gradFill>
                </a:endParaRPr>
              </a:p>
            </p:txBody>
          </p:sp>
          <p:grpSp>
            <p:nvGrpSpPr>
              <p:cNvPr id="45" name="Group 110"/>
              <p:cNvGrpSpPr/>
              <p:nvPr/>
            </p:nvGrpSpPr>
            <p:grpSpPr>
              <a:xfrm>
                <a:off x="2048154" y="510402"/>
                <a:ext cx="407419" cy="345058"/>
                <a:chOff x="-2293085" y="806266"/>
                <a:chExt cx="319677" cy="345058"/>
              </a:xfrm>
            </p:grpSpPr>
            <p:pic>
              <p:nvPicPr>
                <p:cNvPr id="46" name="Picture 29" descr="Server"/>
                <p:cNvPicPr>
                  <a:picLocks noChangeAspect="1" noChangeArrowheads="1"/>
                </p:cNvPicPr>
                <p:nvPr/>
              </p:nvPicPr>
              <p:blipFill>
                <a:blip r:embed="rId4" cstate="print"/>
                <a:stretch>
                  <a:fillRect/>
                </a:stretch>
              </p:blipFill>
              <p:spPr bwMode="auto">
                <a:xfrm>
                  <a:off x="-2293085" y="806266"/>
                  <a:ext cx="170059" cy="336682"/>
                </a:xfrm>
                <a:prstGeom prst="rect">
                  <a:avLst/>
                </a:prstGeom>
                <a:noFill/>
                <a:ln>
                  <a:noFill/>
                </a:ln>
              </p:spPr>
            </p:pic>
            <p:pic>
              <p:nvPicPr>
                <p:cNvPr id="47" name="Picture 9" descr="D:\Aeshen\TechNet 2006\12-December\Msft-longhorn-papers\TDM Deck\Windows Illustration Icons\Internet.png"/>
                <p:cNvPicPr>
                  <a:picLocks noChangeAspect="1" noChangeArrowheads="1"/>
                </p:cNvPicPr>
                <p:nvPr/>
              </p:nvPicPr>
              <p:blipFill>
                <a:blip r:embed="rId5" cstate="print"/>
                <a:stretch>
                  <a:fillRect/>
                </a:stretch>
              </p:blipFill>
              <p:spPr bwMode="auto">
                <a:xfrm>
                  <a:off x="-2149651" y="914400"/>
                  <a:ext cx="176243" cy="236924"/>
                </a:xfrm>
                <a:prstGeom prst="rect">
                  <a:avLst/>
                </a:prstGeom>
                <a:noFill/>
                <a:ln>
                  <a:noFill/>
                </a:ln>
              </p:spPr>
            </p:pic>
          </p:grpSp>
        </p:grpSp>
        <p:sp>
          <p:nvSpPr>
            <p:cNvPr id="48" name="TextBox 13"/>
            <p:cNvSpPr txBox="1">
              <a:spLocks noChangeArrowheads="1"/>
            </p:cNvSpPr>
            <p:nvPr/>
          </p:nvSpPr>
          <p:spPr bwMode="auto">
            <a:xfrm>
              <a:off x="3052782" y="5072839"/>
              <a:ext cx="942235" cy="261188"/>
            </a:xfrm>
            <a:prstGeom prst="rect">
              <a:avLst/>
            </a:prstGeom>
            <a:solidFill>
              <a:schemeClr val="tx2">
                <a:lumMod val="25000"/>
                <a:alpha val="48000"/>
              </a:schemeClr>
            </a:solidFill>
            <a:ln w="9525">
              <a:noFill/>
              <a:miter lim="800000"/>
              <a:headEnd/>
              <a:tailEnd/>
            </a:ln>
          </p:spPr>
          <p:txBody>
            <a:bodyPr wrap="square" lIns="91054" tIns="45531" rIns="91054" bIns="45531">
              <a:spAutoFit/>
            </a:bodyPr>
            <a:lstStyle/>
            <a:p>
              <a:pPr defTabSz="1213798"/>
              <a:r>
                <a:rPr lang="en-US" sz="1100" dirty="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rPr>
                <a:t>Brazil South</a:t>
              </a:r>
            </a:p>
          </p:txBody>
        </p:sp>
        <p:sp>
          <p:nvSpPr>
            <p:cNvPr id="49" name="TextBox 13"/>
            <p:cNvSpPr txBox="1">
              <a:spLocks noChangeArrowheads="1"/>
            </p:cNvSpPr>
            <p:nvPr/>
          </p:nvSpPr>
          <p:spPr bwMode="auto">
            <a:xfrm>
              <a:off x="9092575" y="3347199"/>
              <a:ext cx="838018" cy="261228"/>
            </a:xfrm>
            <a:prstGeom prst="rect">
              <a:avLst/>
            </a:prstGeom>
            <a:solidFill>
              <a:schemeClr val="tx2">
                <a:lumMod val="25000"/>
                <a:alpha val="48000"/>
              </a:schemeClr>
            </a:solidFill>
            <a:ln w="9525">
              <a:noFill/>
              <a:miter lim="800000"/>
              <a:headEnd/>
              <a:tailEnd/>
            </a:ln>
          </p:spPr>
          <p:txBody>
            <a:bodyPr wrap="square" lIns="91054" tIns="45531" rIns="91054" bIns="45531">
              <a:spAutoFit/>
            </a:bodyPr>
            <a:lstStyle/>
            <a:p>
              <a:pPr defTabSz="1213798"/>
              <a:r>
                <a:rPr lang="en-US" sz="110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rPr>
                <a:t>Japan </a:t>
              </a:r>
              <a:r>
                <a:rPr lang="en-US" sz="1100" smtClean="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rPr>
                <a:t>West</a:t>
              </a:r>
              <a:endParaRPr lang="en-US" sz="1100" dirty="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endParaRPr>
            </a:p>
          </p:txBody>
        </p:sp>
        <p:sp>
          <p:nvSpPr>
            <p:cNvPr id="50" name="TextBox 13"/>
            <p:cNvSpPr txBox="1">
              <a:spLocks noChangeArrowheads="1"/>
            </p:cNvSpPr>
            <p:nvPr/>
          </p:nvSpPr>
          <p:spPr bwMode="auto">
            <a:xfrm>
              <a:off x="10802308" y="3690439"/>
              <a:ext cx="808395" cy="261228"/>
            </a:xfrm>
            <a:prstGeom prst="rect">
              <a:avLst/>
            </a:prstGeom>
            <a:solidFill>
              <a:schemeClr val="tx2">
                <a:lumMod val="25000"/>
                <a:alpha val="48000"/>
              </a:schemeClr>
            </a:solidFill>
            <a:ln w="9525">
              <a:noFill/>
              <a:miter lim="800000"/>
              <a:headEnd/>
              <a:tailEnd/>
            </a:ln>
          </p:spPr>
          <p:txBody>
            <a:bodyPr wrap="square" lIns="91054" tIns="45531" rIns="91054" bIns="45531">
              <a:spAutoFit/>
            </a:bodyPr>
            <a:lstStyle/>
            <a:p>
              <a:pPr defTabSz="1213798"/>
              <a:r>
                <a:rPr lang="en-US" sz="110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rPr>
                <a:t>Japan </a:t>
              </a:r>
              <a:r>
                <a:rPr lang="en-US" sz="1100" smtClean="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rPr>
                <a:t>East</a:t>
              </a:r>
              <a:endParaRPr lang="en-US" sz="1100" dirty="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endParaRPr>
            </a:p>
          </p:txBody>
        </p:sp>
        <p:cxnSp>
          <p:nvCxnSpPr>
            <p:cNvPr id="51" name="Straight Connector 50"/>
            <p:cNvCxnSpPr>
              <a:endCxn id="78" idx="2"/>
            </p:cNvCxnSpPr>
            <p:nvPr/>
          </p:nvCxnSpPr>
          <p:spPr>
            <a:xfrm>
              <a:off x="3336407" y="5390264"/>
              <a:ext cx="68464" cy="246983"/>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a:endCxn id="120" idx="1"/>
            </p:cNvCxnSpPr>
            <p:nvPr/>
          </p:nvCxnSpPr>
          <p:spPr>
            <a:xfrm>
              <a:off x="10535002" y="3744293"/>
              <a:ext cx="277253" cy="111685"/>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9527861" y="3610953"/>
              <a:ext cx="284255" cy="431926"/>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54" name="TextBox 13"/>
            <p:cNvSpPr txBox="1">
              <a:spLocks noChangeArrowheads="1"/>
            </p:cNvSpPr>
            <p:nvPr/>
          </p:nvSpPr>
          <p:spPr bwMode="auto">
            <a:xfrm>
              <a:off x="8118879" y="3693857"/>
              <a:ext cx="1111316" cy="264531"/>
            </a:xfrm>
            <a:prstGeom prst="rect">
              <a:avLst/>
            </a:prstGeom>
            <a:solidFill>
              <a:schemeClr val="tx2">
                <a:lumMod val="25000"/>
                <a:alpha val="48000"/>
              </a:schemeClr>
            </a:solidFill>
            <a:ln w="9525">
              <a:noFill/>
              <a:miter lim="800000"/>
              <a:headEnd/>
              <a:tailEnd/>
            </a:ln>
          </p:spPr>
          <p:txBody>
            <a:bodyPr wrap="square" lIns="91054" tIns="45531" rIns="91054" bIns="45531">
              <a:spAutoFit/>
            </a:bodyPr>
            <a:lstStyle/>
            <a:p>
              <a:pPr defTabSz="1213798"/>
              <a:r>
                <a:rPr lang="en-US" sz="1100" dirty="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rPr>
                <a:t>China North</a:t>
              </a:r>
            </a:p>
          </p:txBody>
        </p:sp>
        <p:cxnSp>
          <p:nvCxnSpPr>
            <p:cNvPr id="55" name="Straight Connector 54"/>
            <p:cNvCxnSpPr/>
            <p:nvPr/>
          </p:nvCxnSpPr>
          <p:spPr>
            <a:xfrm>
              <a:off x="8802121" y="3909169"/>
              <a:ext cx="252491" cy="221533"/>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56" name="TextBox 13"/>
            <p:cNvSpPr txBox="1">
              <a:spLocks noChangeArrowheads="1"/>
            </p:cNvSpPr>
            <p:nvPr/>
          </p:nvSpPr>
          <p:spPr bwMode="auto">
            <a:xfrm>
              <a:off x="7987833" y="4100148"/>
              <a:ext cx="887703" cy="264531"/>
            </a:xfrm>
            <a:prstGeom prst="rect">
              <a:avLst/>
            </a:prstGeom>
            <a:solidFill>
              <a:schemeClr val="tx2">
                <a:lumMod val="25000"/>
                <a:alpha val="48000"/>
              </a:schemeClr>
            </a:solidFill>
            <a:ln w="9525">
              <a:noFill/>
              <a:miter lim="800000"/>
              <a:headEnd/>
              <a:tailEnd/>
            </a:ln>
          </p:spPr>
          <p:txBody>
            <a:bodyPr wrap="square" lIns="91054" tIns="45531" rIns="91054" bIns="45531">
              <a:spAutoFit/>
            </a:bodyPr>
            <a:lstStyle/>
            <a:p>
              <a:pPr defTabSz="1213798"/>
              <a:r>
                <a:rPr lang="en-US" sz="1100" dirty="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rPr>
                <a:t>China South</a:t>
              </a:r>
            </a:p>
          </p:txBody>
        </p:sp>
        <p:cxnSp>
          <p:nvCxnSpPr>
            <p:cNvPr id="57" name="Straight Connector 56"/>
            <p:cNvCxnSpPr/>
            <p:nvPr/>
          </p:nvCxnSpPr>
          <p:spPr>
            <a:xfrm flipV="1">
              <a:off x="8847251" y="4306485"/>
              <a:ext cx="271728" cy="29759"/>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58" name="TextBox 13"/>
            <p:cNvSpPr txBox="1">
              <a:spLocks noChangeArrowheads="1"/>
            </p:cNvSpPr>
            <p:nvPr/>
          </p:nvSpPr>
          <p:spPr bwMode="auto">
            <a:xfrm>
              <a:off x="10922642" y="5480915"/>
              <a:ext cx="1145532" cy="264558"/>
            </a:xfrm>
            <a:prstGeom prst="rect">
              <a:avLst/>
            </a:prstGeom>
            <a:solidFill>
              <a:schemeClr val="tx2">
                <a:lumMod val="25000"/>
                <a:alpha val="48000"/>
              </a:schemeClr>
            </a:solidFill>
            <a:ln w="9525">
              <a:noFill/>
              <a:miter lim="800000"/>
              <a:headEnd/>
              <a:tailEnd/>
            </a:ln>
          </p:spPr>
          <p:txBody>
            <a:bodyPr wrap="square" lIns="91054" tIns="45531" rIns="91054" bIns="45531">
              <a:spAutoFit/>
            </a:bodyPr>
            <a:lstStyle/>
            <a:p>
              <a:pPr defTabSz="1213798"/>
              <a:r>
                <a:rPr lang="en-US" sz="1100" smtClean="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rPr>
                <a:t>Australia East</a:t>
              </a:r>
              <a:endParaRPr lang="en-US" sz="1100" dirty="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endParaRPr>
            </a:p>
          </p:txBody>
        </p:sp>
        <p:cxnSp>
          <p:nvCxnSpPr>
            <p:cNvPr id="59" name="Straight Connector 58"/>
            <p:cNvCxnSpPr/>
            <p:nvPr/>
          </p:nvCxnSpPr>
          <p:spPr>
            <a:xfrm flipV="1">
              <a:off x="10647990" y="5613194"/>
              <a:ext cx="274653" cy="359195"/>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60" name="TextBox 13"/>
            <p:cNvSpPr txBox="1">
              <a:spLocks noChangeArrowheads="1"/>
            </p:cNvSpPr>
            <p:nvPr/>
          </p:nvSpPr>
          <p:spPr bwMode="auto">
            <a:xfrm>
              <a:off x="3040240" y="4060531"/>
              <a:ext cx="776956" cy="264558"/>
            </a:xfrm>
            <a:prstGeom prst="rect">
              <a:avLst/>
            </a:prstGeom>
            <a:solidFill>
              <a:schemeClr val="tx2">
                <a:lumMod val="25000"/>
                <a:alpha val="48000"/>
              </a:schemeClr>
            </a:solidFill>
            <a:ln w="9525">
              <a:noFill/>
              <a:miter lim="800000"/>
              <a:headEnd/>
              <a:tailEnd/>
            </a:ln>
          </p:spPr>
          <p:txBody>
            <a:bodyPr wrap="square" lIns="91054" tIns="45531" rIns="91054" bIns="45531">
              <a:spAutoFit/>
            </a:bodyPr>
            <a:lstStyle/>
            <a:p>
              <a:pPr defTabSz="1213798"/>
              <a:r>
                <a:rPr lang="en-US" sz="1100" dirty="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rPr>
                <a:t>East US 2</a:t>
              </a:r>
            </a:p>
          </p:txBody>
        </p:sp>
        <p:grpSp>
          <p:nvGrpSpPr>
            <p:cNvPr id="61" name="Group 109"/>
            <p:cNvGrpSpPr/>
            <p:nvPr/>
          </p:nvGrpSpPr>
          <p:grpSpPr>
            <a:xfrm>
              <a:off x="2307873" y="3649562"/>
              <a:ext cx="382750" cy="275362"/>
              <a:chOff x="1933575" y="510402"/>
              <a:chExt cx="590550" cy="394473"/>
            </a:xfrm>
          </p:grpSpPr>
          <p:sp>
            <p:nvSpPr>
              <p:cNvPr id="62" name="Oval 61"/>
              <p:cNvSpPr/>
              <p:nvPr/>
            </p:nvSpPr>
            <p:spPr bwMode="auto">
              <a:xfrm>
                <a:off x="1933575" y="676274"/>
                <a:ext cx="590550" cy="228601"/>
              </a:xfrm>
              <a:prstGeom prst="ellipse">
                <a:avLst/>
              </a:prstGeom>
              <a:solidFill>
                <a:schemeClr val="lt1">
                  <a:alpha val="31000"/>
                </a:schemeClr>
              </a:solidFill>
              <a:ln w="15875">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3205" tIns="46602" rIns="93205" bIns="46602" numCol="1" rtlCol="0" anchor="ctr" anchorCtr="0" compatLnSpc="1">
                <a:prstTxWarp prst="textNoShape">
                  <a:avLst/>
                </a:prstTxWarp>
              </a:bodyPr>
              <a:lstStyle/>
              <a:p>
                <a:pPr algn="ctr" defTabSz="910247"/>
                <a:endParaRPr lang="en-US" sz="2399" spc="-51" dirty="0">
                  <a:gradFill>
                    <a:gsLst>
                      <a:gs pos="0">
                        <a:srgbClr val="000000"/>
                      </a:gs>
                      <a:gs pos="100000">
                        <a:srgbClr val="000000"/>
                      </a:gs>
                    </a:gsLst>
                    <a:lin ang="5400000" scaled="0"/>
                  </a:gradFill>
                </a:endParaRPr>
              </a:p>
            </p:txBody>
          </p:sp>
          <p:grpSp>
            <p:nvGrpSpPr>
              <p:cNvPr id="63" name="Group 110"/>
              <p:cNvGrpSpPr/>
              <p:nvPr/>
            </p:nvGrpSpPr>
            <p:grpSpPr>
              <a:xfrm>
                <a:off x="2048154" y="510402"/>
                <a:ext cx="407419" cy="345058"/>
                <a:chOff x="-2293085" y="806266"/>
                <a:chExt cx="319677" cy="345058"/>
              </a:xfrm>
            </p:grpSpPr>
            <p:pic>
              <p:nvPicPr>
                <p:cNvPr id="64" name="Picture 29" descr="Server"/>
                <p:cNvPicPr>
                  <a:picLocks noChangeAspect="1" noChangeArrowheads="1"/>
                </p:cNvPicPr>
                <p:nvPr/>
              </p:nvPicPr>
              <p:blipFill>
                <a:blip r:embed="rId4" cstate="print"/>
                <a:stretch>
                  <a:fillRect/>
                </a:stretch>
              </p:blipFill>
              <p:spPr bwMode="auto">
                <a:xfrm>
                  <a:off x="-2293085" y="806266"/>
                  <a:ext cx="170059" cy="336682"/>
                </a:xfrm>
                <a:prstGeom prst="rect">
                  <a:avLst/>
                </a:prstGeom>
                <a:noFill/>
                <a:ln>
                  <a:noFill/>
                </a:ln>
              </p:spPr>
            </p:pic>
            <p:pic>
              <p:nvPicPr>
                <p:cNvPr id="65" name="Picture 9" descr="D:\Aeshen\TechNet 2006\12-December\Msft-longhorn-papers\TDM Deck\Windows Illustration Icons\Internet.png"/>
                <p:cNvPicPr>
                  <a:picLocks noChangeAspect="1" noChangeArrowheads="1"/>
                </p:cNvPicPr>
                <p:nvPr/>
              </p:nvPicPr>
              <p:blipFill>
                <a:blip r:embed="rId5" cstate="print"/>
                <a:stretch>
                  <a:fillRect/>
                </a:stretch>
              </p:blipFill>
              <p:spPr bwMode="auto">
                <a:xfrm>
                  <a:off x="-2149651" y="914400"/>
                  <a:ext cx="176243" cy="236924"/>
                </a:xfrm>
                <a:prstGeom prst="rect">
                  <a:avLst/>
                </a:prstGeom>
                <a:noFill/>
                <a:ln>
                  <a:noFill/>
                </a:ln>
              </p:spPr>
            </p:pic>
          </p:grpSp>
        </p:grpSp>
        <p:grpSp>
          <p:nvGrpSpPr>
            <p:cNvPr id="66" name="Group 109"/>
            <p:cNvGrpSpPr/>
            <p:nvPr/>
          </p:nvGrpSpPr>
          <p:grpSpPr>
            <a:xfrm>
              <a:off x="2139582" y="3748814"/>
              <a:ext cx="382750" cy="275362"/>
              <a:chOff x="1933575" y="510402"/>
              <a:chExt cx="590550" cy="394473"/>
            </a:xfrm>
          </p:grpSpPr>
          <p:sp>
            <p:nvSpPr>
              <p:cNvPr id="67" name="Oval 66"/>
              <p:cNvSpPr/>
              <p:nvPr/>
            </p:nvSpPr>
            <p:spPr bwMode="auto">
              <a:xfrm>
                <a:off x="1933575" y="676274"/>
                <a:ext cx="590550" cy="228601"/>
              </a:xfrm>
              <a:prstGeom prst="ellipse">
                <a:avLst/>
              </a:prstGeom>
              <a:solidFill>
                <a:schemeClr val="lt1">
                  <a:alpha val="31000"/>
                </a:schemeClr>
              </a:solidFill>
              <a:ln w="15875">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3205" tIns="46602" rIns="93205" bIns="46602" numCol="1" rtlCol="0" anchor="ctr" anchorCtr="0" compatLnSpc="1">
                <a:prstTxWarp prst="textNoShape">
                  <a:avLst/>
                </a:prstTxWarp>
              </a:bodyPr>
              <a:lstStyle/>
              <a:p>
                <a:pPr algn="ctr" defTabSz="910247"/>
                <a:endParaRPr lang="en-US" sz="2399" spc="-51" dirty="0">
                  <a:gradFill>
                    <a:gsLst>
                      <a:gs pos="0">
                        <a:srgbClr val="000000"/>
                      </a:gs>
                      <a:gs pos="100000">
                        <a:srgbClr val="000000"/>
                      </a:gs>
                    </a:gsLst>
                    <a:lin ang="5400000" scaled="0"/>
                  </a:gradFill>
                </a:endParaRPr>
              </a:p>
            </p:txBody>
          </p:sp>
          <p:grpSp>
            <p:nvGrpSpPr>
              <p:cNvPr id="68" name="Group 110"/>
              <p:cNvGrpSpPr/>
              <p:nvPr/>
            </p:nvGrpSpPr>
            <p:grpSpPr>
              <a:xfrm>
                <a:off x="2048154" y="510402"/>
                <a:ext cx="407419" cy="345058"/>
                <a:chOff x="-2293085" y="806266"/>
                <a:chExt cx="319677" cy="345058"/>
              </a:xfrm>
            </p:grpSpPr>
            <p:pic>
              <p:nvPicPr>
                <p:cNvPr id="69" name="Picture 29" descr="Server"/>
                <p:cNvPicPr>
                  <a:picLocks noChangeAspect="1" noChangeArrowheads="1"/>
                </p:cNvPicPr>
                <p:nvPr/>
              </p:nvPicPr>
              <p:blipFill>
                <a:blip r:embed="rId4" cstate="print"/>
                <a:stretch>
                  <a:fillRect/>
                </a:stretch>
              </p:blipFill>
              <p:spPr bwMode="auto">
                <a:xfrm>
                  <a:off x="-2293085" y="806266"/>
                  <a:ext cx="170059" cy="336682"/>
                </a:xfrm>
                <a:prstGeom prst="rect">
                  <a:avLst/>
                </a:prstGeom>
                <a:noFill/>
                <a:ln>
                  <a:noFill/>
                </a:ln>
              </p:spPr>
            </p:pic>
            <p:pic>
              <p:nvPicPr>
                <p:cNvPr id="70" name="Picture 9" descr="D:\Aeshen\TechNet 2006\12-December\Msft-longhorn-papers\TDM Deck\Windows Illustration Icons\Internet.png"/>
                <p:cNvPicPr>
                  <a:picLocks noChangeAspect="1" noChangeArrowheads="1"/>
                </p:cNvPicPr>
                <p:nvPr/>
              </p:nvPicPr>
              <p:blipFill>
                <a:blip r:embed="rId5" cstate="print"/>
                <a:stretch>
                  <a:fillRect/>
                </a:stretch>
              </p:blipFill>
              <p:spPr bwMode="auto">
                <a:xfrm>
                  <a:off x="-2149651" y="914400"/>
                  <a:ext cx="176243" cy="236924"/>
                </a:xfrm>
                <a:prstGeom prst="rect">
                  <a:avLst/>
                </a:prstGeom>
                <a:noFill/>
                <a:ln>
                  <a:noFill/>
                </a:ln>
              </p:spPr>
            </p:pic>
          </p:grpSp>
        </p:grpSp>
        <p:grpSp>
          <p:nvGrpSpPr>
            <p:cNvPr id="71" name="Group 109"/>
            <p:cNvGrpSpPr/>
            <p:nvPr/>
          </p:nvGrpSpPr>
          <p:grpSpPr>
            <a:xfrm>
              <a:off x="2751535" y="3718228"/>
              <a:ext cx="382750" cy="275362"/>
              <a:chOff x="1933575" y="510402"/>
              <a:chExt cx="590550" cy="394473"/>
            </a:xfrm>
          </p:grpSpPr>
          <p:sp>
            <p:nvSpPr>
              <p:cNvPr id="72" name="Oval 71"/>
              <p:cNvSpPr/>
              <p:nvPr/>
            </p:nvSpPr>
            <p:spPr bwMode="auto">
              <a:xfrm>
                <a:off x="1933575" y="676274"/>
                <a:ext cx="590550" cy="228601"/>
              </a:xfrm>
              <a:prstGeom prst="ellipse">
                <a:avLst/>
              </a:prstGeom>
              <a:solidFill>
                <a:schemeClr val="lt1">
                  <a:alpha val="31000"/>
                </a:schemeClr>
              </a:solidFill>
              <a:ln w="15875">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3205" tIns="46602" rIns="93205" bIns="46602" numCol="1" rtlCol="0" anchor="ctr" anchorCtr="0" compatLnSpc="1">
                <a:prstTxWarp prst="textNoShape">
                  <a:avLst/>
                </a:prstTxWarp>
              </a:bodyPr>
              <a:lstStyle/>
              <a:p>
                <a:pPr algn="ctr" defTabSz="910247"/>
                <a:endParaRPr lang="en-US" sz="2399" spc="-51" dirty="0">
                  <a:gradFill>
                    <a:gsLst>
                      <a:gs pos="0">
                        <a:srgbClr val="000000"/>
                      </a:gs>
                      <a:gs pos="100000">
                        <a:srgbClr val="000000"/>
                      </a:gs>
                    </a:gsLst>
                    <a:lin ang="5400000" scaled="0"/>
                  </a:gradFill>
                </a:endParaRPr>
              </a:p>
            </p:txBody>
          </p:sp>
          <p:grpSp>
            <p:nvGrpSpPr>
              <p:cNvPr id="73" name="Group 110"/>
              <p:cNvGrpSpPr/>
              <p:nvPr/>
            </p:nvGrpSpPr>
            <p:grpSpPr>
              <a:xfrm>
                <a:off x="2048154" y="510402"/>
                <a:ext cx="407419" cy="345058"/>
                <a:chOff x="-2293085" y="806266"/>
                <a:chExt cx="319677" cy="345058"/>
              </a:xfrm>
            </p:grpSpPr>
            <p:pic>
              <p:nvPicPr>
                <p:cNvPr id="74" name="Picture 29" descr="Server"/>
                <p:cNvPicPr>
                  <a:picLocks noChangeAspect="1" noChangeArrowheads="1"/>
                </p:cNvPicPr>
                <p:nvPr/>
              </p:nvPicPr>
              <p:blipFill>
                <a:blip r:embed="rId4" cstate="print"/>
                <a:stretch>
                  <a:fillRect/>
                </a:stretch>
              </p:blipFill>
              <p:spPr bwMode="auto">
                <a:xfrm>
                  <a:off x="-2293085" y="806266"/>
                  <a:ext cx="170059" cy="336682"/>
                </a:xfrm>
                <a:prstGeom prst="rect">
                  <a:avLst/>
                </a:prstGeom>
                <a:noFill/>
                <a:ln>
                  <a:noFill/>
                </a:ln>
              </p:spPr>
            </p:pic>
            <p:pic>
              <p:nvPicPr>
                <p:cNvPr id="75" name="Picture 9" descr="D:\Aeshen\TechNet 2006\12-December\Msft-longhorn-papers\TDM Deck\Windows Illustration Icons\Internet.png"/>
                <p:cNvPicPr>
                  <a:picLocks noChangeAspect="1" noChangeArrowheads="1"/>
                </p:cNvPicPr>
                <p:nvPr/>
              </p:nvPicPr>
              <p:blipFill>
                <a:blip r:embed="rId5" cstate="print"/>
                <a:stretch>
                  <a:fillRect/>
                </a:stretch>
              </p:blipFill>
              <p:spPr bwMode="auto">
                <a:xfrm>
                  <a:off x="-2149651" y="914400"/>
                  <a:ext cx="176243" cy="236924"/>
                </a:xfrm>
                <a:prstGeom prst="rect">
                  <a:avLst/>
                </a:prstGeom>
                <a:noFill/>
                <a:ln>
                  <a:noFill/>
                </a:ln>
              </p:spPr>
            </p:pic>
          </p:grpSp>
        </p:grpSp>
        <p:grpSp>
          <p:nvGrpSpPr>
            <p:cNvPr id="76" name="Group 109"/>
            <p:cNvGrpSpPr/>
            <p:nvPr/>
          </p:nvGrpSpPr>
          <p:grpSpPr>
            <a:xfrm>
              <a:off x="2632612" y="3824297"/>
              <a:ext cx="382750" cy="275362"/>
              <a:chOff x="1933575" y="510402"/>
              <a:chExt cx="590550" cy="394473"/>
            </a:xfrm>
          </p:grpSpPr>
          <p:sp>
            <p:nvSpPr>
              <p:cNvPr id="77" name="Oval 76"/>
              <p:cNvSpPr/>
              <p:nvPr/>
            </p:nvSpPr>
            <p:spPr bwMode="auto">
              <a:xfrm>
                <a:off x="1933575" y="676274"/>
                <a:ext cx="590550" cy="228601"/>
              </a:xfrm>
              <a:prstGeom prst="ellipse">
                <a:avLst/>
              </a:prstGeom>
              <a:solidFill>
                <a:schemeClr val="lt1">
                  <a:alpha val="31000"/>
                </a:schemeClr>
              </a:solidFill>
              <a:ln w="15875">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3205" tIns="46602" rIns="93205" bIns="46602" numCol="1" rtlCol="0" anchor="ctr" anchorCtr="0" compatLnSpc="1">
                <a:prstTxWarp prst="textNoShape">
                  <a:avLst/>
                </a:prstTxWarp>
              </a:bodyPr>
              <a:lstStyle/>
              <a:p>
                <a:pPr algn="ctr" defTabSz="910247"/>
                <a:endParaRPr lang="en-US" sz="2399" spc="-51" dirty="0">
                  <a:gradFill>
                    <a:gsLst>
                      <a:gs pos="0">
                        <a:srgbClr val="000000"/>
                      </a:gs>
                      <a:gs pos="100000">
                        <a:srgbClr val="000000"/>
                      </a:gs>
                    </a:gsLst>
                    <a:lin ang="5400000" scaled="0"/>
                  </a:gradFill>
                </a:endParaRPr>
              </a:p>
            </p:txBody>
          </p:sp>
          <p:grpSp>
            <p:nvGrpSpPr>
              <p:cNvPr id="78" name="Group 110"/>
              <p:cNvGrpSpPr/>
              <p:nvPr/>
            </p:nvGrpSpPr>
            <p:grpSpPr>
              <a:xfrm>
                <a:off x="2048154" y="510402"/>
                <a:ext cx="407419" cy="345058"/>
                <a:chOff x="-2293085" y="806266"/>
                <a:chExt cx="319677" cy="345058"/>
              </a:xfrm>
            </p:grpSpPr>
            <p:pic>
              <p:nvPicPr>
                <p:cNvPr id="79" name="Picture 29" descr="Server"/>
                <p:cNvPicPr>
                  <a:picLocks noChangeAspect="1" noChangeArrowheads="1"/>
                </p:cNvPicPr>
                <p:nvPr/>
              </p:nvPicPr>
              <p:blipFill>
                <a:blip r:embed="rId4" cstate="print"/>
                <a:stretch>
                  <a:fillRect/>
                </a:stretch>
              </p:blipFill>
              <p:spPr bwMode="auto">
                <a:xfrm>
                  <a:off x="-2293085" y="806266"/>
                  <a:ext cx="170059" cy="336682"/>
                </a:xfrm>
                <a:prstGeom prst="rect">
                  <a:avLst/>
                </a:prstGeom>
                <a:noFill/>
                <a:ln>
                  <a:noFill/>
                </a:ln>
              </p:spPr>
            </p:pic>
            <p:pic>
              <p:nvPicPr>
                <p:cNvPr id="80" name="Picture 9" descr="D:\Aeshen\TechNet 2006\12-December\Msft-longhorn-papers\TDM Deck\Windows Illustration Icons\Internet.png"/>
                <p:cNvPicPr>
                  <a:picLocks noChangeAspect="1" noChangeArrowheads="1"/>
                </p:cNvPicPr>
                <p:nvPr/>
              </p:nvPicPr>
              <p:blipFill>
                <a:blip r:embed="rId5" cstate="print"/>
                <a:stretch>
                  <a:fillRect/>
                </a:stretch>
              </p:blipFill>
              <p:spPr bwMode="auto">
                <a:xfrm>
                  <a:off x="-2149651" y="914400"/>
                  <a:ext cx="176243" cy="236924"/>
                </a:xfrm>
                <a:prstGeom prst="rect">
                  <a:avLst/>
                </a:prstGeom>
                <a:noFill/>
                <a:ln>
                  <a:noFill/>
                </a:ln>
              </p:spPr>
            </p:pic>
          </p:grpSp>
        </p:grpSp>
        <p:grpSp>
          <p:nvGrpSpPr>
            <p:cNvPr id="81" name="Group 109"/>
            <p:cNvGrpSpPr/>
            <p:nvPr/>
          </p:nvGrpSpPr>
          <p:grpSpPr>
            <a:xfrm>
              <a:off x="1362251" y="3729428"/>
              <a:ext cx="382750" cy="275362"/>
              <a:chOff x="1933575" y="510402"/>
              <a:chExt cx="590550" cy="394473"/>
            </a:xfrm>
          </p:grpSpPr>
          <p:sp>
            <p:nvSpPr>
              <p:cNvPr id="82" name="Oval 81"/>
              <p:cNvSpPr/>
              <p:nvPr/>
            </p:nvSpPr>
            <p:spPr bwMode="auto">
              <a:xfrm>
                <a:off x="1933575" y="676274"/>
                <a:ext cx="590550" cy="228601"/>
              </a:xfrm>
              <a:prstGeom prst="ellipse">
                <a:avLst/>
              </a:prstGeom>
              <a:solidFill>
                <a:schemeClr val="lt1">
                  <a:alpha val="31000"/>
                </a:schemeClr>
              </a:solidFill>
              <a:ln w="15875">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3205" tIns="46602" rIns="93205" bIns="46602" numCol="1" rtlCol="0" anchor="ctr" anchorCtr="0" compatLnSpc="1">
                <a:prstTxWarp prst="textNoShape">
                  <a:avLst/>
                </a:prstTxWarp>
              </a:bodyPr>
              <a:lstStyle/>
              <a:p>
                <a:pPr algn="ctr" defTabSz="910247"/>
                <a:endParaRPr lang="en-US" sz="2399" spc="-51" dirty="0">
                  <a:gradFill>
                    <a:gsLst>
                      <a:gs pos="0">
                        <a:srgbClr val="000000"/>
                      </a:gs>
                      <a:gs pos="100000">
                        <a:srgbClr val="000000"/>
                      </a:gs>
                    </a:gsLst>
                    <a:lin ang="5400000" scaled="0"/>
                  </a:gradFill>
                </a:endParaRPr>
              </a:p>
            </p:txBody>
          </p:sp>
          <p:grpSp>
            <p:nvGrpSpPr>
              <p:cNvPr id="83" name="Group 110"/>
              <p:cNvGrpSpPr/>
              <p:nvPr/>
            </p:nvGrpSpPr>
            <p:grpSpPr>
              <a:xfrm>
                <a:off x="2048154" y="510402"/>
                <a:ext cx="407419" cy="345058"/>
                <a:chOff x="-2293085" y="806266"/>
                <a:chExt cx="319677" cy="345058"/>
              </a:xfrm>
            </p:grpSpPr>
            <p:pic>
              <p:nvPicPr>
                <p:cNvPr id="84" name="Picture 29" descr="Server"/>
                <p:cNvPicPr>
                  <a:picLocks noChangeAspect="1" noChangeArrowheads="1"/>
                </p:cNvPicPr>
                <p:nvPr/>
              </p:nvPicPr>
              <p:blipFill>
                <a:blip r:embed="rId4" cstate="print"/>
                <a:stretch>
                  <a:fillRect/>
                </a:stretch>
              </p:blipFill>
              <p:spPr bwMode="auto">
                <a:xfrm>
                  <a:off x="-2293085" y="806266"/>
                  <a:ext cx="170059" cy="336682"/>
                </a:xfrm>
                <a:prstGeom prst="rect">
                  <a:avLst/>
                </a:prstGeom>
                <a:noFill/>
                <a:ln>
                  <a:noFill/>
                </a:ln>
              </p:spPr>
            </p:pic>
            <p:pic>
              <p:nvPicPr>
                <p:cNvPr id="85" name="Picture 9" descr="D:\Aeshen\TechNet 2006\12-December\Msft-longhorn-papers\TDM Deck\Windows Illustration Icons\Internet.png"/>
                <p:cNvPicPr>
                  <a:picLocks noChangeAspect="1" noChangeArrowheads="1"/>
                </p:cNvPicPr>
                <p:nvPr/>
              </p:nvPicPr>
              <p:blipFill>
                <a:blip r:embed="rId5" cstate="print"/>
                <a:stretch>
                  <a:fillRect/>
                </a:stretch>
              </p:blipFill>
              <p:spPr bwMode="auto">
                <a:xfrm>
                  <a:off x="-2149651" y="914400"/>
                  <a:ext cx="176243" cy="236924"/>
                </a:xfrm>
                <a:prstGeom prst="rect">
                  <a:avLst/>
                </a:prstGeom>
                <a:noFill/>
                <a:ln>
                  <a:noFill/>
                </a:ln>
              </p:spPr>
            </p:pic>
          </p:grpSp>
        </p:grpSp>
        <p:grpSp>
          <p:nvGrpSpPr>
            <p:cNvPr id="86" name="Group 109"/>
            <p:cNvGrpSpPr/>
            <p:nvPr/>
          </p:nvGrpSpPr>
          <p:grpSpPr>
            <a:xfrm>
              <a:off x="8820588" y="4633419"/>
              <a:ext cx="382750" cy="275362"/>
              <a:chOff x="1933575" y="510402"/>
              <a:chExt cx="590550" cy="394473"/>
            </a:xfrm>
          </p:grpSpPr>
          <p:sp>
            <p:nvSpPr>
              <p:cNvPr id="87" name="Oval 86"/>
              <p:cNvSpPr/>
              <p:nvPr/>
            </p:nvSpPr>
            <p:spPr bwMode="auto">
              <a:xfrm>
                <a:off x="1933575" y="676274"/>
                <a:ext cx="590550" cy="228601"/>
              </a:xfrm>
              <a:prstGeom prst="ellipse">
                <a:avLst/>
              </a:prstGeom>
              <a:solidFill>
                <a:schemeClr val="lt1">
                  <a:alpha val="31000"/>
                </a:schemeClr>
              </a:solidFill>
              <a:ln w="15875">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3205" tIns="46602" rIns="93205" bIns="46602" numCol="1" rtlCol="0" anchor="ctr" anchorCtr="0" compatLnSpc="1">
                <a:prstTxWarp prst="textNoShape">
                  <a:avLst/>
                </a:prstTxWarp>
              </a:bodyPr>
              <a:lstStyle/>
              <a:p>
                <a:pPr algn="ctr" defTabSz="910247"/>
                <a:endParaRPr lang="en-US" sz="2399" spc="-51" dirty="0">
                  <a:gradFill>
                    <a:gsLst>
                      <a:gs pos="0">
                        <a:srgbClr val="000000"/>
                      </a:gs>
                      <a:gs pos="100000">
                        <a:srgbClr val="000000"/>
                      </a:gs>
                    </a:gsLst>
                    <a:lin ang="5400000" scaled="0"/>
                  </a:gradFill>
                </a:endParaRPr>
              </a:p>
            </p:txBody>
          </p:sp>
          <p:grpSp>
            <p:nvGrpSpPr>
              <p:cNvPr id="88" name="Group 110"/>
              <p:cNvGrpSpPr/>
              <p:nvPr/>
            </p:nvGrpSpPr>
            <p:grpSpPr>
              <a:xfrm>
                <a:off x="2048154" y="510402"/>
                <a:ext cx="407419" cy="345058"/>
                <a:chOff x="-2293085" y="806266"/>
                <a:chExt cx="319677" cy="345058"/>
              </a:xfrm>
            </p:grpSpPr>
            <p:pic>
              <p:nvPicPr>
                <p:cNvPr id="89" name="Picture 29" descr="Server"/>
                <p:cNvPicPr>
                  <a:picLocks noChangeAspect="1" noChangeArrowheads="1"/>
                </p:cNvPicPr>
                <p:nvPr/>
              </p:nvPicPr>
              <p:blipFill>
                <a:blip r:embed="rId4" cstate="print"/>
                <a:stretch>
                  <a:fillRect/>
                </a:stretch>
              </p:blipFill>
              <p:spPr bwMode="auto">
                <a:xfrm>
                  <a:off x="-2293085" y="806266"/>
                  <a:ext cx="170059" cy="336682"/>
                </a:xfrm>
                <a:prstGeom prst="rect">
                  <a:avLst/>
                </a:prstGeom>
                <a:noFill/>
                <a:ln>
                  <a:noFill/>
                </a:ln>
              </p:spPr>
            </p:pic>
            <p:pic>
              <p:nvPicPr>
                <p:cNvPr id="90" name="Picture 9" descr="D:\Aeshen\TechNet 2006\12-December\Msft-longhorn-papers\TDM Deck\Windows Illustration Icons\Internet.png"/>
                <p:cNvPicPr>
                  <a:picLocks noChangeAspect="1" noChangeArrowheads="1"/>
                </p:cNvPicPr>
                <p:nvPr/>
              </p:nvPicPr>
              <p:blipFill>
                <a:blip r:embed="rId5" cstate="print"/>
                <a:stretch>
                  <a:fillRect/>
                </a:stretch>
              </p:blipFill>
              <p:spPr bwMode="auto">
                <a:xfrm>
                  <a:off x="-2149651" y="914400"/>
                  <a:ext cx="176243" cy="236924"/>
                </a:xfrm>
                <a:prstGeom prst="rect">
                  <a:avLst/>
                </a:prstGeom>
                <a:noFill/>
                <a:ln>
                  <a:noFill/>
                </a:ln>
              </p:spPr>
            </p:pic>
          </p:grpSp>
        </p:grpSp>
        <p:grpSp>
          <p:nvGrpSpPr>
            <p:cNvPr id="91" name="Group 109"/>
            <p:cNvGrpSpPr/>
            <p:nvPr/>
          </p:nvGrpSpPr>
          <p:grpSpPr>
            <a:xfrm>
              <a:off x="9203336" y="4325954"/>
              <a:ext cx="382750" cy="275362"/>
              <a:chOff x="1933575" y="510402"/>
              <a:chExt cx="590550" cy="394473"/>
            </a:xfrm>
          </p:grpSpPr>
          <p:sp>
            <p:nvSpPr>
              <p:cNvPr id="92" name="Oval 91"/>
              <p:cNvSpPr/>
              <p:nvPr/>
            </p:nvSpPr>
            <p:spPr bwMode="auto">
              <a:xfrm>
                <a:off x="1933575" y="676274"/>
                <a:ext cx="590550" cy="228601"/>
              </a:xfrm>
              <a:prstGeom prst="ellipse">
                <a:avLst/>
              </a:prstGeom>
              <a:solidFill>
                <a:schemeClr val="lt1">
                  <a:alpha val="31000"/>
                </a:schemeClr>
              </a:solidFill>
              <a:ln w="15875">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3205" tIns="46602" rIns="93205" bIns="46602" numCol="1" rtlCol="0" anchor="ctr" anchorCtr="0" compatLnSpc="1">
                <a:prstTxWarp prst="textNoShape">
                  <a:avLst/>
                </a:prstTxWarp>
              </a:bodyPr>
              <a:lstStyle/>
              <a:p>
                <a:pPr algn="ctr" defTabSz="910247"/>
                <a:endParaRPr lang="en-US" sz="2399" spc="-51" dirty="0">
                  <a:gradFill>
                    <a:gsLst>
                      <a:gs pos="0">
                        <a:srgbClr val="000000"/>
                      </a:gs>
                      <a:gs pos="100000">
                        <a:srgbClr val="000000"/>
                      </a:gs>
                    </a:gsLst>
                    <a:lin ang="5400000" scaled="0"/>
                  </a:gradFill>
                </a:endParaRPr>
              </a:p>
            </p:txBody>
          </p:sp>
          <p:grpSp>
            <p:nvGrpSpPr>
              <p:cNvPr id="93" name="Group 110"/>
              <p:cNvGrpSpPr/>
              <p:nvPr/>
            </p:nvGrpSpPr>
            <p:grpSpPr>
              <a:xfrm>
                <a:off x="2048154" y="510402"/>
                <a:ext cx="407419" cy="345058"/>
                <a:chOff x="-2293085" y="806266"/>
                <a:chExt cx="319677" cy="345058"/>
              </a:xfrm>
            </p:grpSpPr>
            <p:pic>
              <p:nvPicPr>
                <p:cNvPr id="94" name="Picture 29" descr="Server"/>
                <p:cNvPicPr>
                  <a:picLocks noChangeAspect="1" noChangeArrowheads="1"/>
                </p:cNvPicPr>
                <p:nvPr/>
              </p:nvPicPr>
              <p:blipFill>
                <a:blip r:embed="rId4" cstate="print"/>
                <a:stretch>
                  <a:fillRect/>
                </a:stretch>
              </p:blipFill>
              <p:spPr bwMode="auto">
                <a:xfrm>
                  <a:off x="-2293085" y="806266"/>
                  <a:ext cx="170059" cy="336682"/>
                </a:xfrm>
                <a:prstGeom prst="rect">
                  <a:avLst/>
                </a:prstGeom>
                <a:noFill/>
                <a:ln>
                  <a:noFill/>
                </a:ln>
              </p:spPr>
            </p:pic>
            <p:pic>
              <p:nvPicPr>
                <p:cNvPr id="95" name="Picture 9" descr="D:\Aeshen\TechNet 2006\12-December\Msft-longhorn-papers\TDM Deck\Windows Illustration Icons\Internet.png"/>
                <p:cNvPicPr>
                  <a:picLocks noChangeAspect="1" noChangeArrowheads="1"/>
                </p:cNvPicPr>
                <p:nvPr/>
              </p:nvPicPr>
              <p:blipFill>
                <a:blip r:embed="rId5" cstate="print"/>
                <a:stretch>
                  <a:fillRect/>
                </a:stretch>
              </p:blipFill>
              <p:spPr bwMode="auto">
                <a:xfrm>
                  <a:off x="-2149651" y="914400"/>
                  <a:ext cx="176243" cy="236924"/>
                </a:xfrm>
                <a:prstGeom prst="rect">
                  <a:avLst/>
                </a:prstGeom>
                <a:noFill/>
                <a:ln>
                  <a:noFill/>
                </a:ln>
              </p:spPr>
            </p:pic>
          </p:grpSp>
        </p:grpSp>
        <p:grpSp>
          <p:nvGrpSpPr>
            <p:cNvPr id="96" name="Group 109"/>
            <p:cNvGrpSpPr/>
            <p:nvPr/>
          </p:nvGrpSpPr>
          <p:grpSpPr>
            <a:xfrm>
              <a:off x="9118977" y="4110910"/>
              <a:ext cx="382750" cy="275362"/>
              <a:chOff x="1933575" y="510402"/>
              <a:chExt cx="590550" cy="394473"/>
            </a:xfrm>
          </p:grpSpPr>
          <p:sp>
            <p:nvSpPr>
              <p:cNvPr id="97" name="Oval 96"/>
              <p:cNvSpPr/>
              <p:nvPr/>
            </p:nvSpPr>
            <p:spPr bwMode="auto">
              <a:xfrm>
                <a:off x="1933575" y="676274"/>
                <a:ext cx="590550" cy="228601"/>
              </a:xfrm>
              <a:prstGeom prst="ellipse">
                <a:avLst/>
              </a:prstGeom>
              <a:solidFill>
                <a:schemeClr val="lt1">
                  <a:alpha val="31000"/>
                </a:schemeClr>
              </a:solidFill>
              <a:ln w="15875">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3205" tIns="46602" rIns="93205" bIns="46602" numCol="1" rtlCol="0" anchor="ctr" anchorCtr="0" compatLnSpc="1">
                <a:prstTxWarp prst="textNoShape">
                  <a:avLst/>
                </a:prstTxWarp>
              </a:bodyPr>
              <a:lstStyle/>
              <a:p>
                <a:pPr algn="ctr" defTabSz="910247"/>
                <a:endParaRPr lang="en-US" sz="2399" spc="-51" dirty="0">
                  <a:gradFill>
                    <a:gsLst>
                      <a:gs pos="0">
                        <a:srgbClr val="000000"/>
                      </a:gs>
                      <a:gs pos="100000">
                        <a:srgbClr val="000000"/>
                      </a:gs>
                    </a:gsLst>
                    <a:lin ang="5400000" scaled="0"/>
                  </a:gradFill>
                </a:endParaRPr>
              </a:p>
            </p:txBody>
          </p:sp>
          <p:grpSp>
            <p:nvGrpSpPr>
              <p:cNvPr id="98" name="Group 110"/>
              <p:cNvGrpSpPr/>
              <p:nvPr/>
            </p:nvGrpSpPr>
            <p:grpSpPr>
              <a:xfrm>
                <a:off x="2048154" y="510402"/>
                <a:ext cx="407419" cy="345058"/>
                <a:chOff x="-2293085" y="806266"/>
                <a:chExt cx="319677" cy="345058"/>
              </a:xfrm>
            </p:grpSpPr>
            <p:pic>
              <p:nvPicPr>
                <p:cNvPr id="99" name="Picture 29" descr="Server"/>
                <p:cNvPicPr>
                  <a:picLocks noChangeAspect="1" noChangeArrowheads="1"/>
                </p:cNvPicPr>
                <p:nvPr/>
              </p:nvPicPr>
              <p:blipFill>
                <a:blip r:embed="rId4" cstate="print"/>
                <a:stretch>
                  <a:fillRect/>
                </a:stretch>
              </p:blipFill>
              <p:spPr bwMode="auto">
                <a:xfrm>
                  <a:off x="-2293085" y="806266"/>
                  <a:ext cx="170059" cy="336682"/>
                </a:xfrm>
                <a:prstGeom prst="rect">
                  <a:avLst/>
                </a:prstGeom>
                <a:noFill/>
                <a:ln>
                  <a:noFill/>
                </a:ln>
              </p:spPr>
            </p:pic>
            <p:pic>
              <p:nvPicPr>
                <p:cNvPr id="100" name="Picture 9" descr="D:\Aeshen\TechNet 2006\12-December\Msft-longhorn-papers\TDM Deck\Windows Illustration Icons\Internet.png"/>
                <p:cNvPicPr>
                  <a:picLocks noChangeAspect="1" noChangeArrowheads="1"/>
                </p:cNvPicPr>
                <p:nvPr/>
              </p:nvPicPr>
              <p:blipFill>
                <a:blip r:embed="rId5" cstate="print"/>
                <a:stretch>
                  <a:fillRect/>
                </a:stretch>
              </p:blipFill>
              <p:spPr bwMode="auto">
                <a:xfrm>
                  <a:off x="-2149651" y="914400"/>
                  <a:ext cx="176243" cy="236924"/>
                </a:xfrm>
                <a:prstGeom prst="rect">
                  <a:avLst/>
                </a:prstGeom>
                <a:noFill/>
                <a:ln>
                  <a:noFill/>
                </a:ln>
              </p:spPr>
            </p:pic>
          </p:grpSp>
        </p:grpSp>
        <p:grpSp>
          <p:nvGrpSpPr>
            <p:cNvPr id="101" name="Group 109"/>
            <p:cNvGrpSpPr/>
            <p:nvPr/>
          </p:nvGrpSpPr>
          <p:grpSpPr>
            <a:xfrm>
              <a:off x="8998559" y="3991546"/>
              <a:ext cx="382750" cy="275362"/>
              <a:chOff x="1933575" y="510402"/>
              <a:chExt cx="590550" cy="394473"/>
            </a:xfrm>
          </p:grpSpPr>
          <p:sp>
            <p:nvSpPr>
              <p:cNvPr id="102" name="Oval 101"/>
              <p:cNvSpPr/>
              <p:nvPr/>
            </p:nvSpPr>
            <p:spPr bwMode="auto">
              <a:xfrm>
                <a:off x="1933575" y="676274"/>
                <a:ext cx="590550" cy="228601"/>
              </a:xfrm>
              <a:prstGeom prst="ellipse">
                <a:avLst/>
              </a:prstGeom>
              <a:solidFill>
                <a:schemeClr val="lt1">
                  <a:alpha val="31000"/>
                </a:schemeClr>
              </a:solidFill>
              <a:ln w="15875">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3205" tIns="46602" rIns="93205" bIns="46602" numCol="1" rtlCol="0" anchor="ctr" anchorCtr="0" compatLnSpc="1">
                <a:prstTxWarp prst="textNoShape">
                  <a:avLst/>
                </a:prstTxWarp>
              </a:bodyPr>
              <a:lstStyle/>
              <a:p>
                <a:pPr algn="ctr" defTabSz="910247"/>
                <a:endParaRPr lang="en-US" sz="2399" spc="-51" dirty="0">
                  <a:gradFill>
                    <a:gsLst>
                      <a:gs pos="0">
                        <a:srgbClr val="000000"/>
                      </a:gs>
                      <a:gs pos="100000">
                        <a:srgbClr val="000000"/>
                      </a:gs>
                    </a:gsLst>
                    <a:lin ang="5400000" scaled="0"/>
                  </a:gradFill>
                </a:endParaRPr>
              </a:p>
            </p:txBody>
          </p:sp>
          <p:grpSp>
            <p:nvGrpSpPr>
              <p:cNvPr id="103" name="Group 110"/>
              <p:cNvGrpSpPr/>
              <p:nvPr/>
            </p:nvGrpSpPr>
            <p:grpSpPr>
              <a:xfrm>
                <a:off x="2048154" y="510402"/>
                <a:ext cx="407419" cy="345058"/>
                <a:chOff x="-2293085" y="806266"/>
                <a:chExt cx="319677" cy="345058"/>
              </a:xfrm>
            </p:grpSpPr>
            <p:pic>
              <p:nvPicPr>
                <p:cNvPr id="104" name="Picture 29" descr="Server"/>
                <p:cNvPicPr>
                  <a:picLocks noChangeAspect="1" noChangeArrowheads="1"/>
                </p:cNvPicPr>
                <p:nvPr/>
              </p:nvPicPr>
              <p:blipFill>
                <a:blip r:embed="rId4" cstate="print"/>
                <a:stretch>
                  <a:fillRect/>
                </a:stretch>
              </p:blipFill>
              <p:spPr bwMode="auto">
                <a:xfrm>
                  <a:off x="-2293085" y="806266"/>
                  <a:ext cx="170059" cy="336682"/>
                </a:xfrm>
                <a:prstGeom prst="rect">
                  <a:avLst/>
                </a:prstGeom>
                <a:noFill/>
                <a:ln>
                  <a:noFill/>
                </a:ln>
              </p:spPr>
            </p:pic>
            <p:pic>
              <p:nvPicPr>
                <p:cNvPr id="105" name="Picture 9" descr="D:\Aeshen\TechNet 2006\12-December\Msft-longhorn-papers\TDM Deck\Windows Illustration Icons\Internet.png"/>
                <p:cNvPicPr>
                  <a:picLocks noChangeAspect="1" noChangeArrowheads="1"/>
                </p:cNvPicPr>
                <p:nvPr/>
              </p:nvPicPr>
              <p:blipFill>
                <a:blip r:embed="rId5" cstate="print"/>
                <a:stretch>
                  <a:fillRect/>
                </a:stretch>
              </p:blipFill>
              <p:spPr bwMode="auto">
                <a:xfrm>
                  <a:off x="-2149651" y="914400"/>
                  <a:ext cx="176243" cy="236924"/>
                </a:xfrm>
                <a:prstGeom prst="rect">
                  <a:avLst/>
                </a:prstGeom>
                <a:noFill/>
                <a:ln>
                  <a:noFill/>
                </a:ln>
              </p:spPr>
            </p:pic>
          </p:grpSp>
        </p:grpSp>
        <p:grpSp>
          <p:nvGrpSpPr>
            <p:cNvPr id="106" name="Group 109"/>
            <p:cNvGrpSpPr/>
            <p:nvPr/>
          </p:nvGrpSpPr>
          <p:grpSpPr>
            <a:xfrm>
              <a:off x="9737853" y="3925370"/>
              <a:ext cx="382750" cy="275362"/>
              <a:chOff x="1933575" y="510402"/>
              <a:chExt cx="590550" cy="394473"/>
            </a:xfrm>
          </p:grpSpPr>
          <p:sp>
            <p:nvSpPr>
              <p:cNvPr id="107" name="Oval 106"/>
              <p:cNvSpPr/>
              <p:nvPr/>
            </p:nvSpPr>
            <p:spPr bwMode="auto">
              <a:xfrm>
                <a:off x="1933575" y="676274"/>
                <a:ext cx="590550" cy="228601"/>
              </a:xfrm>
              <a:prstGeom prst="ellipse">
                <a:avLst/>
              </a:prstGeom>
              <a:solidFill>
                <a:schemeClr val="lt1">
                  <a:alpha val="31000"/>
                </a:schemeClr>
              </a:solidFill>
              <a:ln w="15875">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3205" tIns="46602" rIns="93205" bIns="46602" numCol="1" rtlCol="0" anchor="ctr" anchorCtr="0" compatLnSpc="1">
                <a:prstTxWarp prst="textNoShape">
                  <a:avLst/>
                </a:prstTxWarp>
              </a:bodyPr>
              <a:lstStyle/>
              <a:p>
                <a:pPr algn="ctr" defTabSz="910247"/>
                <a:endParaRPr lang="en-US" sz="2399" spc="-51" dirty="0">
                  <a:gradFill>
                    <a:gsLst>
                      <a:gs pos="0">
                        <a:srgbClr val="000000"/>
                      </a:gs>
                      <a:gs pos="100000">
                        <a:srgbClr val="000000"/>
                      </a:gs>
                    </a:gsLst>
                    <a:lin ang="5400000" scaled="0"/>
                  </a:gradFill>
                </a:endParaRPr>
              </a:p>
            </p:txBody>
          </p:sp>
          <p:grpSp>
            <p:nvGrpSpPr>
              <p:cNvPr id="108" name="Group 110"/>
              <p:cNvGrpSpPr/>
              <p:nvPr/>
            </p:nvGrpSpPr>
            <p:grpSpPr>
              <a:xfrm>
                <a:off x="2048154" y="510402"/>
                <a:ext cx="407419" cy="345058"/>
                <a:chOff x="-2293085" y="806266"/>
                <a:chExt cx="319677" cy="345058"/>
              </a:xfrm>
            </p:grpSpPr>
            <p:pic>
              <p:nvPicPr>
                <p:cNvPr id="109" name="Picture 29" descr="Server"/>
                <p:cNvPicPr>
                  <a:picLocks noChangeAspect="1" noChangeArrowheads="1"/>
                </p:cNvPicPr>
                <p:nvPr/>
              </p:nvPicPr>
              <p:blipFill>
                <a:blip r:embed="rId4" cstate="print"/>
                <a:stretch>
                  <a:fillRect/>
                </a:stretch>
              </p:blipFill>
              <p:spPr bwMode="auto">
                <a:xfrm>
                  <a:off x="-2293085" y="806266"/>
                  <a:ext cx="170059" cy="336682"/>
                </a:xfrm>
                <a:prstGeom prst="rect">
                  <a:avLst/>
                </a:prstGeom>
                <a:noFill/>
                <a:ln>
                  <a:noFill/>
                </a:ln>
              </p:spPr>
            </p:pic>
            <p:pic>
              <p:nvPicPr>
                <p:cNvPr id="110" name="Picture 9" descr="D:\Aeshen\TechNet 2006\12-December\Msft-longhorn-papers\TDM Deck\Windows Illustration Icons\Internet.png"/>
                <p:cNvPicPr>
                  <a:picLocks noChangeAspect="1" noChangeArrowheads="1"/>
                </p:cNvPicPr>
                <p:nvPr/>
              </p:nvPicPr>
              <p:blipFill>
                <a:blip r:embed="rId5" cstate="print"/>
                <a:stretch>
                  <a:fillRect/>
                </a:stretch>
              </p:blipFill>
              <p:spPr bwMode="auto">
                <a:xfrm>
                  <a:off x="-2149651" y="914400"/>
                  <a:ext cx="176243" cy="236924"/>
                </a:xfrm>
                <a:prstGeom prst="rect">
                  <a:avLst/>
                </a:prstGeom>
                <a:noFill/>
                <a:ln>
                  <a:noFill/>
                </a:ln>
              </p:spPr>
            </p:pic>
          </p:grpSp>
        </p:grpSp>
        <p:grpSp>
          <p:nvGrpSpPr>
            <p:cNvPr id="111" name="Group 110"/>
            <p:cNvGrpSpPr/>
            <p:nvPr/>
          </p:nvGrpSpPr>
          <p:grpSpPr>
            <a:xfrm>
              <a:off x="10152251" y="3548720"/>
              <a:ext cx="382750" cy="275362"/>
              <a:chOff x="1933575" y="510402"/>
              <a:chExt cx="590550" cy="394473"/>
            </a:xfrm>
          </p:grpSpPr>
          <p:sp>
            <p:nvSpPr>
              <p:cNvPr id="112" name="Oval 111"/>
              <p:cNvSpPr/>
              <p:nvPr/>
            </p:nvSpPr>
            <p:spPr bwMode="auto">
              <a:xfrm>
                <a:off x="1933575" y="676274"/>
                <a:ext cx="590550" cy="228601"/>
              </a:xfrm>
              <a:prstGeom prst="ellipse">
                <a:avLst/>
              </a:prstGeom>
              <a:solidFill>
                <a:schemeClr val="lt1">
                  <a:alpha val="31000"/>
                </a:schemeClr>
              </a:solidFill>
              <a:ln w="15875">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3205" tIns="46602" rIns="93205" bIns="46602" numCol="1" rtlCol="0" anchor="ctr" anchorCtr="0" compatLnSpc="1">
                <a:prstTxWarp prst="textNoShape">
                  <a:avLst/>
                </a:prstTxWarp>
              </a:bodyPr>
              <a:lstStyle/>
              <a:p>
                <a:pPr algn="ctr" defTabSz="910247"/>
                <a:endParaRPr lang="en-US" sz="2399" spc="-51" dirty="0">
                  <a:gradFill>
                    <a:gsLst>
                      <a:gs pos="0">
                        <a:srgbClr val="000000"/>
                      </a:gs>
                      <a:gs pos="100000">
                        <a:srgbClr val="000000"/>
                      </a:gs>
                    </a:gsLst>
                    <a:lin ang="5400000" scaled="0"/>
                  </a:gradFill>
                </a:endParaRPr>
              </a:p>
            </p:txBody>
          </p:sp>
          <p:grpSp>
            <p:nvGrpSpPr>
              <p:cNvPr id="113" name="Group 110"/>
              <p:cNvGrpSpPr/>
              <p:nvPr/>
            </p:nvGrpSpPr>
            <p:grpSpPr>
              <a:xfrm>
                <a:off x="2048154" y="510402"/>
                <a:ext cx="407419" cy="345058"/>
                <a:chOff x="-2293085" y="806266"/>
                <a:chExt cx="319677" cy="345058"/>
              </a:xfrm>
            </p:grpSpPr>
            <p:pic>
              <p:nvPicPr>
                <p:cNvPr id="114" name="Picture 29" descr="Server"/>
                <p:cNvPicPr>
                  <a:picLocks noChangeAspect="1" noChangeArrowheads="1"/>
                </p:cNvPicPr>
                <p:nvPr/>
              </p:nvPicPr>
              <p:blipFill>
                <a:blip r:embed="rId4" cstate="print"/>
                <a:stretch>
                  <a:fillRect/>
                </a:stretch>
              </p:blipFill>
              <p:spPr bwMode="auto">
                <a:xfrm>
                  <a:off x="-2293085" y="806266"/>
                  <a:ext cx="170059" cy="336682"/>
                </a:xfrm>
                <a:prstGeom prst="rect">
                  <a:avLst/>
                </a:prstGeom>
                <a:noFill/>
                <a:ln>
                  <a:noFill/>
                </a:ln>
              </p:spPr>
            </p:pic>
            <p:pic>
              <p:nvPicPr>
                <p:cNvPr id="115" name="Picture 9" descr="D:\Aeshen\TechNet 2006\12-December\Msft-longhorn-papers\TDM Deck\Windows Illustration Icons\Internet.png"/>
                <p:cNvPicPr>
                  <a:picLocks noChangeAspect="1" noChangeArrowheads="1"/>
                </p:cNvPicPr>
                <p:nvPr/>
              </p:nvPicPr>
              <p:blipFill>
                <a:blip r:embed="rId5" cstate="print"/>
                <a:stretch>
                  <a:fillRect/>
                </a:stretch>
              </p:blipFill>
              <p:spPr bwMode="auto">
                <a:xfrm>
                  <a:off x="-2149651" y="914400"/>
                  <a:ext cx="176243" cy="236924"/>
                </a:xfrm>
                <a:prstGeom prst="rect">
                  <a:avLst/>
                </a:prstGeom>
                <a:noFill/>
                <a:ln>
                  <a:noFill/>
                </a:ln>
              </p:spPr>
            </p:pic>
          </p:grpSp>
        </p:grpSp>
        <p:grpSp>
          <p:nvGrpSpPr>
            <p:cNvPr id="116" name="Group 109"/>
            <p:cNvGrpSpPr/>
            <p:nvPr/>
          </p:nvGrpSpPr>
          <p:grpSpPr>
            <a:xfrm>
              <a:off x="10265240" y="5776814"/>
              <a:ext cx="382750" cy="275362"/>
              <a:chOff x="1933575" y="510402"/>
              <a:chExt cx="590550" cy="394473"/>
            </a:xfrm>
          </p:grpSpPr>
          <p:sp>
            <p:nvSpPr>
              <p:cNvPr id="117" name="Oval 116"/>
              <p:cNvSpPr/>
              <p:nvPr/>
            </p:nvSpPr>
            <p:spPr bwMode="auto">
              <a:xfrm>
                <a:off x="1933575" y="676274"/>
                <a:ext cx="590550" cy="228601"/>
              </a:xfrm>
              <a:prstGeom prst="ellipse">
                <a:avLst/>
              </a:prstGeom>
              <a:solidFill>
                <a:schemeClr val="lt1">
                  <a:alpha val="31000"/>
                </a:schemeClr>
              </a:solidFill>
              <a:ln w="15875">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3205" tIns="46602" rIns="93205" bIns="46602" numCol="1" rtlCol="0" anchor="ctr" anchorCtr="0" compatLnSpc="1">
                <a:prstTxWarp prst="textNoShape">
                  <a:avLst/>
                </a:prstTxWarp>
              </a:bodyPr>
              <a:lstStyle/>
              <a:p>
                <a:pPr algn="ctr" defTabSz="910247"/>
                <a:endParaRPr lang="en-US" sz="2399" spc="-51" dirty="0">
                  <a:gradFill>
                    <a:gsLst>
                      <a:gs pos="0">
                        <a:srgbClr val="000000"/>
                      </a:gs>
                      <a:gs pos="100000">
                        <a:srgbClr val="000000"/>
                      </a:gs>
                    </a:gsLst>
                    <a:lin ang="5400000" scaled="0"/>
                  </a:gradFill>
                </a:endParaRPr>
              </a:p>
            </p:txBody>
          </p:sp>
          <p:grpSp>
            <p:nvGrpSpPr>
              <p:cNvPr id="118" name="Group 110"/>
              <p:cNvGrpSpPr/>
              <p:nvPr/>
            </p:nvGrpSpPr>
            <p:grpSpPr>
              <a:xfrm>
                <a:off x="2048154" y="510402"/>
                <a:ext cx="407419" cy="345058"/>
                <a:chOff x="-2293085" y="806266"/>
                <a:chExt cx="319677" cy="345058"/>
              </a:xfrm>
            </p:grpSpPr>
            <p:pic>
              <p:nvPicPr>
                <p:cNvPr id="119" name="Picture 29" descr="Server"/>
                <p:cNvPicPr>
                  <a:picLocks noChangeAspect="1" noChangeArrowheads="1"/>
                </p:cNvPicPr>
                <p:nvPr/>
              </p:nvPicPr>
              <p:blipFill>
                <a:blip r:embed="rId4" cstate="print"/>
                <a:stretch>
                  <a:fillRect/>
                </a:stretch>
              </p:blipFill>
              <p:spPr bwMode="auto">
                <a:xfrm>
                  <a:off x="-2293085" y="806266"/>
                  <a:ext cx="170059" cy="336682"/>
                </a:xfrm>
                <a:prstGeom prst="rect">
                  <a:avLst/>
                </a:prstGeom>
                <a:noFill/>
                <a:ln>
                  <a:noFill/>
                </a:ln>
              </p:spPr>
            </p:pic>
            <p:pic>
              <p:nvPicPr>
                <p:cNvPr id="120" name="Picture 9" descr="D:\Aeshen\TechNet 2006\12-December\Msft-longhorn-papers\TDM Deck\Windows Illustration Icons\Internet.png"/>
                <p:cNvPicPr>
                  <a:picLocks noChangeAspect="1" noChangeArrowheads="1"/>
                </p:cNvPicPr>
                <p:nvPr/>
              </p:nvPicPr>
              <p:blipFill>
                <a:blip r:embed="rId5" cstate="print"/>
                <a:stretch>
                  <a:fillRect/>
                </a:stretch>
              </p:blipFill>
              <p:spPr bwMode="auto">
                <a:xfrm>
                  <a:off x="-2149651" y="914400"/>
                  <a:ext cx="176243" cy="236924"/>
                </a:xfrm>
                <a:prstGeom prst="rect">
                  <a:avLst/>
                </a:prstGeom>
                <a:noFill/>
                <a:ln>
                  <a:noFill/>
                </a:ln>
              </p:spPr>
            </p:pic>
          </p:grpSp>
        </p:grpSp>
        <p:grpSp>
          <p:nvGrpSpPr>
            <p:cNvPr id="121" name="Group 109"/>
            <p:cNvGrpSpPr/>
            <p:nvPr/>
          </p:nvGrpSpPr>
          <p:grpSpPr>
            <a:xfrm>
              <a:off x="9937709" y="5977149"/>
              <a:ext cx="382750" cy="275362"/>
              <a:chOff x="1933575" y="510402"/>
              <a:chExt cx="590550" cy="394473"/>
            </a:xfrm>
          </p:grpSpPr>
          <p:sp>
            <p:nvSpPr>
              <p:cNvPr id="122" name="Oval 121"/>
              <p:cNvSpPr/>
              <p:nvPr/>
            </p:nvSpPr>
            <p:spPr bwMode="auto">
              <a:xfrm>
                <a:off x="1933575" y="676274"/>
                <a:ext cx="590550" cy="228601"/>
              </a:xfrm>
              <a:prstGeom prst="ellipse">
                <a:avLst/>
              </a:prstGeom>
              <a:solidFill>
                <a:schemeClr val="lt1">
                  <a:alpha val="31000"/>
                </a:schemeClr>
              </a:solidFill>
              <a:ln w="15875">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3205" tIns="46602" rIns="93205" bIns="46602" numCol="1" rtlCol="0" anchor="ctr" anchorCtr="0" compatLnSpc="1">
                <a:prstTxWarp prst="textNoShape">
                  <a:avLst/>
                </a:prstTxWarp>
              </a:bodyPr>
              <a:lstStyle/>
              <a:p>
                <a:pPr algn="ctr" defTabSz="910247"/>
                <a:endParaRPr lang="en-US" sz="2399" spc="-51" dirty="0">
                  <a:gradFill>
                    <a:gsLst>
                      <a:gs pos="0">
                        <a:srgbClr val="000000"/>
                      </a:gs>
                      <a:gs pos="100000">
                        <a:srgbClr val="000000"/>
                      </a:gs>
                    </a:gsLst>
                    <a:lin ang="5400000" scaled="0"/>
                  </a:gradFill>
                </a:endParaRPr>
              </a:p>
            </p:txBody>
          </p:sp>
          <p:grpSp>
            <p:nvGrpSpPr>
              <p:cNvPr id="123" name="Group 110"/>
              <p:cNvGrpSpPr/>
              <p:nvPr/>
            </p:nvGrpSpPr>
            <p:grpSpPr>
              <a:xfrm>
                <a:off x="2048154" y="510402"/>
                <a:ext cx="407419" cy="345058"/>
                <a:chOff x="-2293085" y="806266"/>
                <a:chExt cx="319677" cy="345058"/>
              </a:xfrm>
            </p:grpSpPr>
            <p:pic>
              <p:nvPicPr>
                <p:cNvPr id="124" name="Picture 29" descr="Server"/>
                <p:cNvPicPr>
                  <a:picLocks noChangeAspect="1" noChangeArrowheads="1"/>
                </p:cNvPicPr>
                <p:nvPr/>
              </p:nvPicPr>
              <p:blipFill>
                <a:blip r:embed="rId4" cstate="print"/>
                <a:stretch>
                  <a:fillRect/>
                </a:stretch>
              </p:blipFill>
              <p:spPr bwMode="auto">
                <a:xfrm>
                  <a:off x="-2293085" y="806266"/>
                  <a:ext cx="170059" cy="336682"/>
                </a:xfrm>
                <a:prstGeom prst="rect">
                  <a:avLst/>
                </a:prstGeom>
                <a:noFill/>
                <a:ln>
                  <a:noFill/>
                </a:ln>
              </p:spPr>
            </p:pic>
            <p:pic>
              <p:nvPicPr>
                <p:cNvPr id="125" name="Picture 9" descr="D:\Aeshen\TechNet 2006\12-December\Msft-longhorn-papers\TDM Deck\Windows Illustration Icons\Internet.png"/>
                <p:cNvPicPr>
                  <a:picLocks noChangeAspect="1" noChangeArrowheads="1"/>
                </p:cNvPicPr>
                <p:nvPr/>
              </p:nvPicPr>
              <p:blipFill>
                <a:blip r:embed="rId5" cstate="print"/>
                <a:stretch>
                  <a:fillRect/>
                </a:stretch>
              </p:blipFill>
              <p:spPr bwMode="auto">
                <a:xfrm>
                  <a:off x="-2149651" y="914400"/>
                  <a:ext cx="176243" cy="236924"/>
                </a:xfrm>
                <a:prstGeom prst="rect">
                  <a:avLst/>
                </a:prstGeom>
                <a:noFill/>
                <a:ln>
                  <a:noFill/>
                </a:ln>
              </p:spPr>
            </p:pic>
          </p:grpSp>
        </p:grpSp>
        <p:sp>
          <p:nvSpPr>
            <p:cNvPr id="126" name="TextBox 13"/>
            <p:cNvSpPr txBox="1">
              <a:spLocks noChangeArrowheads="1"/>
            </p:cNvSpPr>
            <p:nvPr/>
          </p:nvSpPr>
          <p:spPr bwMode="auto">
            <a:xfrm>
              <a:off x="1624662" y="3356494"/>
              <a:ext cx="816346" cy="261228"/>
            </a:xfrm>
            <a:prstGeom prst="rect">
              <a:avLst/>
            </a:prstGeom>
            <a:solidFill>
              <a:schemeClr val="tx2">
                <a:lumMod val="25000"/>
                <a:alpha val="48000"/>
              </a:schemeClr>
            </a:solidFill>
            <a:ln w="9525">
              <a:noFill/>
              <a:miter lim="800000"/>
              <a:headEnd/>
              <a:tailEnd/>
            </a:ln>
          </p:spPr>
          <p:txBody>
            <a:bodyPr wrap="square" lIns="91054" tIns="45531" rIns="91054" bIns="45531">
              <a:spAutoFit/>
            </a:bodyPr>
            <a:lstStyle/>
            <a:p>
              <a:pPr defTabSz="1213798"/>
              <a:r>
                <a:rPr lang="en-US" sz="1100" smtClean="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rPr>
                <a:t>Central US</a:t>
              </a:r>
              <a:endParaRPr lang="en-US" sz="1100" dirty="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endParaRPr>
            </a:p>
          </p:txBody>
        </p:sp>
      </p:grpSp>
      <p:grpSp>
        <p:nvGrpSpPr>
          <p:cNvPr id="132" name="Group 131"/>
          <p:cNvGrpSpPr/>
          <p:nvPr/>
        </p:nvGrpSpPr>
        <p:grpSpPr>
          <a:xfrm>
            <a:off x="7725924" y="4311084"/>
            <a:ext cx="412327" cy="247143"/>
            <a:chOff x="4648125" y="5614115"/>
            <a:chExt cx="412327" cy="247143"/>
          </a:xfrm>
        </p:grpSpPr>
        <p:sp>
          <p:nvSpPr>
            <p:cNvPr id="129" name="Oval 128"/>
            <p:cNvSpPr/>
            <p:nvPr/>
          </p:nvSpPr>
          <p:spPr bwMode="auto">
            <a:xfrm>
              <a:off x="4648125" y="5718036"/>
              <a:ext cx="412327" cy="143222"/>
            </a:xfrm>
            <a:prstGeom prst="ellipse">
              <a:avLst/>
            </a:prstGeom>
            <a:solidFill>
              <a:schemeClr val="lt1">
                <a:alpha val="31000"/>
              </a:schemeClr>
            </a:solidFill>
            <a:ln w="15875">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3205" tIns="46602" rIns="93205" bIns="46602" numCol="1" rtlCol="0" anchor="ctr" anchorCtr="0" compatLnSpc="1">
              <a:prstTxWarp prst="textNoShape">
                <a:avLst/>
              </a:prstTxWarp>
            </a:bodyPr>
            <a:lstStyle/>
            <a:p>
              <a:pPr algn="ctr" defTabSz="910247"/>
              <a:endParaRPr lang="en-US" sz="2399" spc="-51" dirty="0">
                <a:gradFill>
                  <a:gsLst>
                    <a:gs pos="0">
                      <a:srgbClr val="000000"/>
                    </a:gs>
                    <a:gs pos="100000">
                      <a:srgbClr val="000000"/>
                    </a:gs>
                  </a:gsLst>
                  <a:lin ang="5400000" scaled="0"/>
                </a:gradFill>
              </a:endParaRPr>
            </a:p>
          </p:txBody>
        </p:sp>
        <p:pic>
          <p:nvPicPr>
            <p:cNvPr id="130" name="Picture 9" descr="D:\Aeshen\TechNet 2006\12-December\Msft-longhorn-papers\TDM Deck\Windows Illustration Icons\Internet.png"/>
            <p:cNvPicPr>
              <a:picLocks noChangeAspect="1" noChangeArrowheads="1"/>
            </p:cNvPicPr>
            <p:nvPr/>
          </p:nvPicPr>
          <p:blipFill>
            <a:blip r:embed="rId5" cstate="print"/>
            <a:stretch>
              <a:fillRect/>
            </a:stretch>
          </p:blipFill>
          <p:spPr bwMode="auto">
            <a:xfrm>
              <a:off x="4855759" y="5681863"/>
              <a:ext cx="156829" cy="148436"/>
            </a:xfrm>
            <a:prstGeom prst="rect">
              <a:avLst/>
            </a:prstGeom>
            <a:noFill/>
            <a:ln>
              <a:noFill/>
            </a:ln>
          </p:spPr>
        </p:pic>
        <p:pic>
          <p:nvPicPr>
            <p:cNvPr id="131" name="Picture 29" descr="Server"/>
            <p:cNvPicPr>
              <a:picLocks noChangeAspect="1" noChangeArrowheads="1"/>
            </p:cNvPicPr>
            <p:nvPr/>
          </p:nvPicPr>
          <p:blipFill>
            <a:blip r:embed="rId4" cstate="print"/>
            <a:stretch>
              <a:fillRect/>
            </a:stretch>
          </p:blipFill>
          <p:spPr bwMode="auto">
            <a:xfrm>
              <a:off x="4728125" y="5614115"/>
              <a:ext cx="151326" cy="210936"/>
            </a:xfrm>
            <a:prstGeom prst="rect">
              <a:avLst/>
            </a:prstGeom>
            <a:noFill/>
            <a:ln>
              <a:noFill/>
            </a:ln>
          </p:spPr>
        </p:pic>
      </p:grpSp>
      <p:grpSp>
        <p:nvGrpSpPr>
          <p:cNvPr id="138" name="Group 137"/>
          <p:cNvGrpSpPr/>
          <p:nvPr/>
        </p:nvGrpSpPr>
        <p:grpSpPr>
          <a:xfrm>
            <a:off x="8005078" y="4434655"/>
            <a:ext cx="412327" cy="247143"/>
            <a:chOff x="4648125" y="5614115"/>
            <a:chExt cx="412327" cy="247143"/>
          </a:xfrm>
        </p:grpSpPr>
        <p:sp>
          <p:nvSpPr>
            <p:cNvPr id="139" name="Oval 138"/>
            <p:cNvSpPr/>
            <p:nvPr/>
          </p:nvSpPr>
          <p:spPr bwMode="auto">
            <a:xfrm>
              <a:off x="4648125" y="5718036"/>
              <a:ext cx="412327" cy="143222"/>
            </a:xfrm>
            <a:prstGeom prst="ellipse">
              <a:avLst/>
            </a:prstGeom>
            <a:solidFill>
              <a:schemeClr val="lt1">
                <a:alpha val="31000"/>
              </a:schemeClr>
            </a:solidFill>
            <a:ln w="15875">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3205" tIns="46602" rIns="93205" bIns="46602" numCol="1" rtlCol="0" anchor="ctr" anchorCtr="0" compatLnSpc="1">
              <a:prstTxWarp prst="textNoShape">
                <a:avLst/>
              </a:prstTxWarp>
            </a:bodyPr>
            <a:lstStyle/>
            <a:p>
              <a:pPr algn="ctr" defTabSz="910247"/>
              <a:endParaRPr lang="en-US" sz="2399" spc="-51" dirty="0">
                <a:gradFill>
                  <a:gsLst>
                    <a:gs pos="0">
                      <a:srgbClr val="000000"/>
                    </a:gs>
                    <a:gs pos="100000">
                      <a:srgbClr val="000000"/>
                    </a:gs>
                  </a:gsLst>
                  <a:lin ang="5400000" scaled="0"/>
                </a:gradFill>
              </a:endParaRPr>
            </a:p>
          </p:txBody>
        </p:sp>
        <p:pic>
          <p:nvPicPr>
            <p:cNvPr id="140" name="Picture 9" descr="D:\Aeshen\TechNet 2006\12-December\Msft-longhorn-papers\TDM Deck\Windows Illustration Icons\Internet.png"/>
            <p:cNvPicPr>
              <a:picLocks noChangeAspect="1" noChangeArrowheads="1"/>
            </p:cNvPicPr>
            <p:nvPr/>
          </p:nvPicPr>
          <p:blipFill>
            <a:blip r:embed="rId5" cstate="print"/>
            <a:stretch>
              <a:fillRect/>
            </a:stretch>
          </p:blipFill>
          <p:spPr bwMode="auto">
            <a:xfrm>
              <a:off x="4855759" y="5681863"/>
              <a:ext cx="156829" cy="148436"/>
            </a:xfrm>
            <a:prstGeom prst="rect">
              <a:avLst/>
            </a:prstGeom>
            <a:noFill/>
            <a:ln>
              <a:noFill/>
            </a:ln>
          </p:spPr>
        </p:pic>
        <p:pic>
          <p:nvPicPr>
            <p:cNvPr id="141" name="Picture 29" descr="Server"/>
            <p:cNvPicPr>
              <a:picLocks noChangeAspect="1" noChangeArrowheads="1"/>
            </p:cNvPicPr>
            <p:nvPr/>
          </p:nvPicPr>
          <p:blipFill>
            <a:blip r:embed="rId4" cstate="print"/>
            <a:stretch>
              <a:fillRect/>
            </a:stretch>
          </p:blipFill>
          <p:spPr bwMode="auto">
            <a:xfrm>
              <a:off x="4728125" y="5614115"/>
              <a:ext cx="151326" cy="210936"/>
            </a:xfrm>
            <a:prstGeom prst="rect">
              <a:avLst/>
            </a:prstGeom>
            <a:noFill/>
            <a:ln>
              <a:noFill/>
            </a:ln>
          </p:spPr>
        </p:pic>
      </p:grpSp>
      <p:grpSp>
        <p:nvGrpSpPr>
          <p:cNvPr id="142" name="Group 141"/>
          <p:cNvGrpSpPr/>
          <p:nvPr/>
        </p:nvGrpSpPr>
        <p:grpSpPr>
          <a:xfrm>
            <a:off x="7696568" y="4607250"/>
            <a:ext cx="412327" cy="247143"/>
            <a:chOff x="4648125" y="5614115"/>
            <a:chExt cx="412327" cy="247143"/>
          </a:xfrm>
        </p:grpSpPr>
        <p:sp>
          <p:nvSpPr>
            <p:cNvPr id="143" name="Oval 142"/>
            <p:cNvSpPr/>
            <p:nvPr/>
          </p:nvSpPr>
          <p:spPr bwMode="auto">
            <a:xfrm>
              <a:off x="4648125" y="5718036"/>
              <a:ext cx="412327" cy="143222"/>
            </a:xfrm>
            <a:prstGeom prst="ellipse">
              <a:avLst/>
            </a:prstGeom>
            <a:solidFill>
              <a:schemeClr val="lt1">
                <a:alpha val="31000"/>
              </a:schemeClr>
            </a:solidFill>
            <a:ln w="15875">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3205" tIns="46602" rIns="93205" bIns="46602" numCol="1" rtlCol="0" anchor="ctr" anchorCtr="0" compatLnSpc="1">
              <a:prstTxWarp prst="textNoShape">
                <a:avLst/>
              </a:prstTxWarp>
            </a:bodyPr>
            <a:lstStyle/>
            <a:p>
              <a:pPr algn="ctr" defTabSz="910247"/>
              <a:endParaRPr lang="en-US" sz="2399" spc="-51" dirty="0">
                <a:gradFill>
                  <a:gsLst>
                    <a:gs pos="0">
                      <a:srgbClr val="000000"/>
                    </a:gs>
                    <a:gs pos="100000">
                      <a:srgbClr val="000000"/>
                    </a:gs>
                  </a:gsLst>
                  <a:lin ang="5400000" scaled="0"/>
                </a:gradFill>
              </a:endParaRPr>
            </a:p>
          </p:txBody>
        </p:sp>
        <p:pic>
          <p:nvPicPr>
            <p:cNvPr id="144" name="Picture 9" descr="D:\Aeshen\TechNet 2006\12-December\Msft-longhorn-papers\TDM Deck\Windows Illustration Icons\Internet.png"/>
            <p:cNvPicPr>
              <a:picLocks noChangeAspect="1" noChangeArrowheads="1"/>
            </p:cNvPicPr>
            <p:nvPr/>
          </p:nvPicPr>
          <p:blipFill>
            <a:blip r:embed="rId5" cstate="print"/>
            <a:stretch>
              <a:fillRect/>
            </a:stretch>
          </p:blipFill>
          <p:spPr bwMode="auto">
            <a:xfrm>
              <a:off x="4855759" y="5681863"/>
              <a:ext cx="156829" cy="148436"/>
            </a:xfrm>
            <a:prstGeom prst="rect">
              <a:avLst/>
            </a:prstGeom>
            <a:noFill/>
            <a:ln>
              <a:noFill/>
            </a:ln>
          </p:spPr>
        </p:pic>
        <p:pic>
          <p:nvPicPr>
            <p:cNvPr id="145" name="Picture 29" descr="Server"/>
            <p:cNvPicPr>
              <a:picLocks noChangeAspect="1" noChangeArrowheads="1"/>
            </p:cNvPicPr>
            <p:nvPr/>
          </p:nvPicPr>
          <p:blipFill>
            <a:blip r:embed="rId4" cstate="print"/>
            <a:stretch>
              <a:fillRect/>
            </a:stretch>
          </p:blipFill>
          <p:spPr bwMode="auto">
            <a:xfrm>
              <a:off x="4728125" y="5614115"/>
              <a:ext cx="151326" cy="210936"/>
            </a:xfrm>
            <a:prstGeom prst="rect">
              <a:avLst/>
            </a:prstGeom>
            <a:noFill/>
            <a:ln>
              <a:noFill/>
            </a:ln>
          </p:spPr>
        </p:pic>
      </p:grpSp>
      <p:sp>
        <p:nvSpPr>
          <p:cNvPr id="146" name="TextBox 13"/>
          <p:cNvSpPr txBox="1">
            <a:spLocks noChangeArrowheads="1"/>
          </p:cNvSpPr>
          <p:nvPr/>
        </p:nvSpPr>
        <p:spPr bwMode="auto">
          <a:xfrm>
            <a:off x="6677475" y="4185057"/>
            <a:ext cx="957614" cy="261228"/>
          </a:xfrm>
          <a:prstGeom prst="rect">
            <a:avLst/>
          </a:prstGeom>
          <a:solidFill>
            <a:schemeClr val="tx2">
              <a:lumMod val="25000"/>
              <a:alpha val="48000"/>
            </a:schemeClr>
          </a:solidFill>
          <a:ln w="9525">
            <a:noFill/>
            <a:miter lim="800000"/>
            <a:headEnd/>
            <a:tailEnd/>
          </a:ln>
        </p:spPr>
        <p:txBody>
          <a:bodyPr wrap="square" lIns="91054" tIns="45531" rIns="91054" bIns="45531">
            <a:spAutoFit/>
          </a:bodyPr>
          <a:lstStyle/>
          <a:p>
            <a:pPr defTabSz="1213798"/>
            <a:r>
              <a:rPr lang="en-US" sz="1100" smtClean="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rPr>
              <a:t>Central India</a:t>
            </a:r>
            <a:endParaRPr lang="en-US" sz="1100" dirty="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endParaRPr>
          </a:p>
        </p:txBody>
      </p:sp>
      <p:cxnSp>
        <p:nvCxnSpPr>
          <p:cNvPr id="147" name="Straight Connector 146"/>
          <p:cNvCxnSpPr>
            <a:stCxn id="146" idx="3"/>
          </p:cNvCxnSpPr>
          <p:nvPr/>
        </p:nvCxnSpPr>
        <p:spPr>
          <a:xfrm>
            <a:off x="7635089" y="4315671"/>
            <a:ext cx="105972" cy="137379"/>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149" name="TextBox 13"/>
          <p:cNvSpPr txBox="1">
            <a:spLocks noChangeArrowheads="1"/>
          </p:cNvSpPr>
          <p:nvPr/>
        </p:nvSpPr>
        <p:spPr bwMode="auto">
          <a:xfrm>
            <a:off x="7957250" y="5098199"/>
            <a:ext cx="851224" cy="261228"/>
          </a:xfrm>
          <a:prstGeom prst="rect">
            <a:avLst/>
          </a:prstGeom>
          <a:solidFill>
            <a:schemeClr val="tx2">
              <a:lumMod val="25000"/>
              <a:alpha val="48000"/>
            </a:schemeClr>
          </a:solidFill>
          <a:ln w="9525">
            <a:noFill/>
            <a:miter lim="800000"/>
            <a:headEnd/>
            <a:tailEnd/>
          </a:ln>
        </p:spPr>
        <p:txBody>
          <a:bodyPr wrap="square" lIns="91054" tIns="45531" rIns="91054" bIns="45531">
            <a:spAutoFit/>
          </a:bodyPr>
          <a:lstStyle/>
          <a:p>
            <a:pPr defTabSz="1213798"/>
            <a:r>
              <a:rPr lang="en-US" sz="1100" smtClean="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rPr>
              <a:t>South </a:t>
            </a:r>
            <a:r>
              <a:rPr lang="en-US" sz="1100" dirty="0" smtClean="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rPr>
              <a:t>India</a:t>
            </a:r>
            <a:endParaRPr lang="en-US" sz="1100" dirty="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endParaRPr>
          </a:p>
        </p:txBody>
      </p:sp>
      <p:cxnSp>
        <p:nvCxnSpPr>
          <p:cNvPr id="150" name="Straight Connector 149"/>
          <p:cNvCxnSpPr>
            <a:endCxn id="149" idx="0"/>
          </p:cNvCxnSpPr>
          <p:nvPr/>
        </p:nvCxnSpPr>
        <p:spPr>
          <a:xfrm>
            <a:off x="8312762" y="4665242"/>
            <a:ext cx="70100" cy="432957"/>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152" name="TextBox 13"/>
          <p:cNvSpPr txBox="1">
            <a:spLocks noChangeArrowheads="1"/>
          </p:cNvSpPr>
          <p:nvPr/>
        </p:nvSpPr>
        <p:spPr bwMode="auto">
          <a:xfrm>
            <a:off x="6863748" y="4929711"/>
            <a:ext cx="851224" cy="261228"/>
          </a:xfrm>
          <a:prstGeom prst="rect">
            <a:avLst/>
          </a:prstGeom>
          <a:solidFill>
            <a:schemeClr val="tx2">
              <a:lumMod val="25000"/>
              <a:alpha val="48000"/>
            </a:schemeClr>
          </a:solidFill>
          <a:ln w="9525">
            <a:noFill/>
            <a:miter lim="800000"/>
            <a:headEnd/>
            <a:tailEnd/>
          </a:ln>
        </p:spPr>
        <p:txBody>
          <a:bodyPr wrap="square" lIns="91054" tIns="45531" rIns="91054" bIns="45531">
            <a:spAutoFit/>
          </a:bodyPr>
          <a:lstStyle/>
          <a:p>
            <a:pPr defTabSz="1213798"/>
            <a:r>
              <a:rPr lang="en-US" sz="1100" dirty="0" smtClean="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rPr>
              <a:t>West India</a:t>
            </a:r>
            <a:endParaRPr lang="en-US" sz="1100" dirty="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endParaRPr>
          </a:p>
        </p:txBody>
      </p:sp>
      <p:cxnSp>
        <p:nvCxnSpPr>
          <p:cNvPr id="153" name="Straight Connector 152"/>
          <p:cNvCxnSpPr>
            <a:endCxn id="143" idx="4"/>
          </p:cNvCxnSpPr>
          <p:nvPr/>
        </p:nvCxnSpPr>
        <p:spPr>
          <a:xfrm flipV="1">
            <a:off x="7717014" y="4854393"/>
            <a:ext cx="185718" cy="180495"/>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155" name="TextBox 13"/>
          <p:cNvSpPr txBox="1">
            <a:spLocks noChangeArrowheads="1"/>
          </p:cNvSpPr>
          <p:nvPr/>
        </p:nvSpPr>
        <p:spPr bwMode="auto">
          <a:xfrm>
            <a:off x="8549640" y="6395315"/>
            <a:ext cx="1277685" cy="261228"/>
          </a:xfrm>
          <a:prstGeom prst="rect">
            <a:avLst/>
          </a:prstGeom>
          <a:solidFill>
            <a:schemeClr val="tx2">
              <a:lumMod val="25000"/>
              <a:alpha val="48000"/>
            </a:schemeClr>
          </a:solidFill>
          <a:ln w="9525">
            <a:noFill/>
            <a:miter lim="800000"/>
            <a:headEnd/>
            <a:tailEnd/>
          </a:ln>
        </p:spPr>
        <p:txBody>
          <a:bodyPr wrap="square" lIns="91054" tIns="45531" rIns="91054" bIns="45531">
            <a:spAutoFit/>
          </a:bodyPr>
          <a:lstStyle/>
          <a:p>
            <a:pPr defTabSz="1213798"/>
            <a:r>
              <a:rPr lang="en-US" sz="1100" smtClean="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rPr>
              <a:t>Australia Southeast</a:t>
            </a:r>
            <a:endParaRPr lang="en-US" sz="1100" dirty="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endParaRPr>
          </a:p>
        </p:txBody>
      </p:sp>
      <p:cxnSp>
        <p:nvCxnSpPr>
          <p:cNvPr id="156" name="Straight Connector 155"/>
          <p:cNvCxnSpPr>
            <a:stCxn id="155" idx="3"/>
          </p:cNvCxnSpPr>
          <p:nvPr/>
        </p:nvCxnSpPr>
        <p:spPr>
          <a:xfrm flipV="1">
            <a:off x="9827325" y="6261390"/>
            <a:ext cx="246836" cy="264539"/>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021488"/>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69435" y="1052273"/>
            <a:ext cx="3782992" cy="2055497"/>
            <a:chOff x="69453" y="1051654"/>
            <a:chExt cx="3783977" cy="2056033"/>
          </a:xfrm>
        </p:grpSpPr>
        <p:sp>
          <p:nvSpPr>
            <p:cNvPr id="3" name="TextBox 2"/>
            <p:cNvSpPr txBox="1"/>
            <p:nvPr/>
          </p:nvSpPr>
          <p:spPr>
            <a:xfrm>
              <a:off x="339183" y="2707577"/>
              <a:ext cx="3514247" cy="400110"/>
            </a:xfrm>
            <a:prstGeom prst="rect">
              <a:avLst/>
            </a:prstGeom>
            <a:noFill/>
          </p:spPr>
          <p:txBody>
            <a:bodyPr wrap="square" rtlCol="0">
              <a:spAutoFit/>
            </a:bodyPr>
            <a:lstStyle/>
            <a:p>
              <a:pPr algn="ctr"/>
              <a:r>
                <a:rPr lang="en-US" sz="1999" dirty="0" smtClean="0">
                  <a:solidFill>
                    <a:srgbClr val="00B0F0"/>
                  </a:solidFill>
                  <a:latin typeface="+mj-lt"/>
                  <a:cs typeface="Segoe UI Light" panose="020B0502040204020203" pitchFamily="34" charset="0"/>
                </a:rPr>
                <a:t>Azure Active Directory Users</a:t>
              </a:r>
              <a:endParaRPr lang="en-US" sz="1999" dirty="0">
                <a:solidFill>
                  <a:srgbClr val="00B0F0"/>
                </a:solidFill>
                <a:latin typeface="+mj-lt"/>
              </a:endParaRPr>
            </a:p>
          </p:txBody>
        </p:sp>
        <p:sp>
          <p:nvSpPr>
            <p:cNvPr id="4" name="Rectangle 3"/>
            <p:cNvSpPr/>
            <p:nvPr/>
          </p:nvSpPr>
          <p:spPr>
            <a:xfrm>
              <a:off x="69453" y="1051654"/>
              <a:ext cx="3679529" cy="1379198"/>
            </a:xfrm>
            <a:prstGeom prst="rect">
              <a:avLst/>
            </a:prstGeom>
          </p:spPr>
          <p:txBody>
            <a:bodyPr wrap="square" anchor="ctr">
              <a:spAutoFit/>
            </a:bodyPr>
            <a:lstStyle/>
            <a:p>
              <a:pPr algn="ctr">
                <a:lnSpc>
                  <a:spcPct val="95000"/>
                </a:lnSpc>
                <a:buSzPct val="90000"/>
              </a:pPr>
              <a:r>
                <a:rPr lang="en-US" sz="8800" dirty="0" smtClean="0">
                  <a:solidFill>
                    <a:srgbClr val="00B0F0"/>
                  </a:solidFill>
                  <a:latin typeface="Segoe UI Light" panose="020B0502040204020203" pitchFamily="34" charset="0"/>
                  <a:cs typeface="Segoe UI Light" panose="020B0502040204020203" pitchFamily="34" charset="0"/>
                </a:rPr>
                <a:t>&gt;500m</a:t>
              </a:r>
              <a:endParaRPr lang="en-US" sz="8800" dirty="0">
                <a:solidFill>
                  <a:srgbClr val="00B0F0"/>
                </a:solidFill>
                <a:latin typeface="Segoe UI Light" panose="020B0502040204020203" pitchFamily="34" charset="0"/>
                <a:cs typeface="Segoe UI Light" panose="020B0502040204020203" pitchFamily="34" charset="0"/>
              </a:endParaRPr>
            </a:p>
          </p:txBody>
        </p:sp>
      </p:grpSp>
      <p:grpSp>
        <p:nvGrpSpPr>
          <p:cNvPr id="5" name="Group 4"/>
          <p:cNvGrpSpPr/>
          <p:nvPr/>
        </p:nvGrpSpPr>
        <p:grpSpPr>
          <a:xfrm>
            <a:off x="4274033" y="846194"/>
            <a:ext cx="4515936" cy="2309291"/>
            <a:chOff x="8249299" y="845521"/>
            <a:chExt cx="4517112" cy="2309892"/>
          </a:xfrm>
        </p:grpSpPr>
        <p:sp>
          <p:nvSpPr>
            <p:cNvPr id="6" name="Rectangle 5"/>
            <p:cNvSpPr/>
            <p:nvPr/>
          </p:nvSpPr>
          <p:spPr>
            <a:xfrm>
              <a:off x="8249299" y="845521"/>
              <a:ext cx="4517112" cy="1773562"/>
            </a:xfrm>
            <a:prstGeom prst="rect">
              <a:avLst/>
            </a:prstGeom>
          </p:spPr>
          <p:txBody>
            <a:bodyPr wrap="square" anchor="ctr">
              <a:spAutoFit/>
            </a:bodyPr>
            <a:lstStyle/>
            <a:p>
              <a:pPr>
                <a:lnSpc>
                  <a:spcPct val="95000"/>
                </a:lnSpc>
                <a:buSzPct val="90000"/>
              </a:pPr>
              <a:r>
                <a:rPr lang="en-US" sz="11497" dirty="0" smtClean="0">
                  <a:solidFill>
                    <a:srgbClr val="00B0F0"/>
                  </a:solidFill>
                  <a:latin typeface="Segoe UI Light" panose="020B0502040204020203" pitchFamily="34" charset="0"/>
                  <a:cs typeface="Segoe UI Light" panose="020B0502040204020203" pitchFamily="34" charset="0"/>
                </a:rPr>
                <a:t>&gt;</a:t>
              </a:r>
              <a:r>
                <a:rPr lang="en-US" sz="9597" dirty="0" smtClean="0">
                  <a:solidFill>
                    <a:srgbClr val="00B0F0"/>
                  </a:solidFill>
                  <a:latin typeface="Segoe UI Light" panose="020B0502040204020203" pitchFamily="34" charset="0"/>
                  <a:cs typeface="Segoe UI Light" panose="020B0502040204020203" pitchFamily="34" charset="0"/>
                </a:rPr>
                <a:t>250</a:t>
              </a:r>
              <a:r>
                <a:rPr lang="en-US" sz="7998" dirty="0" smtClean="0">
                  <a:solidFill>
                    <a:srgbClr val="00B0F0"/>
                  </a:solidFill>
                  <a:latin typeface="Segoe UI Light" panose="020B0502040204020203" pitchFamily="34" charset="0"/>
                  <a:cs typeface="Segoe UI Light" panose="020B0502040204020203" pitchFamily="34" charset="0"/>
                </a:rPr>
                <a:t>k</a:t>
              </a:r>
              <a:endParaRPr lang="en-US" sz="9597" dirty="0">
                <a:solidFill>
                  <a:srgbClr val="00B0F0"/>
                </a:solidFill>
                <a:latin typeface="Segoe UI Light" panose="020B0502040204020203" pitchFamily="34" charset="0"/>
                <a:cs typeface="Segoe UI Light" panose="020B0502040204020203" pitchFamily="34" charset="0"/>
              </a:endParaRPr>
            </a:p>
          </p:txBody>
        </p:sp>
        <p:sp>
          <p:nvSpPr>
            <p:cNvPr id="7" name="Rectangle 6"/>
            <p:cNvSpPr/>
            <p:nvPr/>
          </p:nvSpPr>
          <p:spPr>
            <a:xfrm>
              <a:off x="8957492" y="2770692"/>
              <a:ext cx="2458322" cy="384721"/>
            </a:xfrm>
            <a:prstGeom prst="rect">
              <a:avLst/>
            </a:prstGeom>
          </p:spPr>
          <p:txBody>
            <a:bodyPr wrap="square" anchor="ctr">
              <a:spAutoFit/>
            </a:bodyPr>
            <a:lstStyle/>
            <a:p>
              <a:pPr algn="ctr">
                <a:lnSpc>
                  <a:spcPct val="95000"/>
                </a:lnSpc>
                <a:buSzPct val="90000"/>
              </a:pPr>
              <a:r>
                <a:rPr lang="en-US" sz="1999" dirty="0">
                  <a:solidFill>
                    <a:srgbClr val="00B0F0"/>
                  </a:solidFill>
                  <a:latin typeface="+mj-lt"/>
                  <a:cs typeface="Segoe UI Light" panose="020B0502040204020203" pitchFamily="34" charset="0"/>
                </a:rPr>
                <a:t>Active websites</a:t>
              </a:r>
              <a:endParaRPr lang="en-US" sz="3199" dirty="0">
                <a:solidFill>
                  <a:srgbClr val="00B0F0"/>
                </a:solidFill>
                <a:latin typeface="+mj-lt"/>
                <a:cs typeface="Segoe UI Light" panose="020B0502040204020203" pitchFamily="34" charset="0"/>
              </a:endParaRPr>
            </a:p>
          </p:txBody>
        </p:sp>
      </p:grpSp>
      <p:cxnSp>
        <p:nvCxnSpPr>
          <p:cNvPr id="8" name="Straight Connector 7"/>
          <p:cNvCxnSpPr/>
          <p:nvPr/>
        </p:nvCxnSpPr>
        <p:spPr>
          <a:xfrm>
            <a:off x="4063229" y="1380"/>
            <a:ext cx="0" cy="6855241"/>
          </a:xfrm>
          <a:prstGeom prst="line">
            <a:avLst/>
          </a:prstGeom>
          <a:ln>
            <a:solidFill>
              <a:srgbClr val="11C1FF"/>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8095127" y="1380"/>
            <a:ext cx="0" cy="6855241"/>
          </a:xfrm>
          <a:prstGeom prst="line">
            <a:avLst/>
          </a:prstGeom>
          <a:ln>
            <a:solidFill>
              <a:srgbClr val="11C1FF"/>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865" y="3443449"/>
            <a:ext cx="12187096" cy="0"/>
          </a:xfrm>
          <a:prstGeom prst="line">
            <a:avLst/>
          </a:prstGeom>
          <a:ln>
            <a:solidFill>
              <a:srgbClr val="11C1FF"/>
            </a:solidFill>
          </a:ln>
        </p:spPr>
        <p:style>
          <a:lnRef idx="1">
            <a:schemeClr val="accent1"/>
          </a:lnRef>
          <a:fillRef idx="0">
            <a:schemeClr val="accent1"/>
          </a:fillRef>
          <a:effectRef idx="0">
            <a:schemeClr val="accent1"/>
          </a:effectRef>
          <a:fontRef idx="minor">
            <a:schemeClr val="tx1"/>
          </a:fontRef>
        </p:style>
      </p:cxnSp>
      <p:grpSp>
        <p:nvGrpSpPr>
          <p:cNvPr id="11" name="Group 10"/>
          <p:cNvGrpSpPr/>
          <p:nvPr/>
        </p:nvGrpSpPr>
        <p:grpSpPr>
          <a:xfrm>
            <a:off x="8292169" y="757121"/>
            <a:ext cx="3624053" cy="2386414"/>
            <a:chOff x="228133" y="2745825"/>
            <a:chExt cx="3624997" cy="2701148"/>
          </a:xfrm>
        </p:grpSpPr>
        <p:sp>
          <p:nvSpPr>
            <p:cNvPr id="12" name="Rectangle 11"/>
            <p:cNvSpPr/>
            <p:nvPr/>
          </p:nvSpPr>
          <p:spPr>
            <a:xfrm>
              <a:off x="228133" y="2745825"/>
              <a:ext cx="3624997" cy="1957317"/>
            </a:xfrm>
            <a:prstGeom prst="rect">
              <a:avLst/>
            </a:prstGeom>
          </p:spPr>
          <p:txBody>
            <a:bodyPr wrap="square" anchor="b">
              <a:spAutoFit/>
            </a:bodyPr>
            <a:lstStyle/>
            <a:p>
              <a:pPr algn="ctr">
                <a:lnSpc>
                  <a:spcPct val="95000"/>
                </a:lnSpc>
                <a:buSzPct val="90000"/>
              </a:pPr>
              <a:r>
                <a:rPr lang="en-US" sz="3999" spc="-200" dirty="0">
                  <a:solidFill>
                    <a:srgbClr val="00B0F0"/>
                  </a:solidFill>
                  <a:latin typeface="Segoe UI Light" panose="020B0502040204020203" pitchFamily="34" charset="0"/>
                  <a:cs typeface="Segoe UI Light" panose="020B0502040204020203" pitchFamily="34" charset="0"/>
                </a:rPr>
                <a:t>Greater than</a:t>
              </a:r>
            </a:p>
            <a:p>
              <a:pPr algn="ctr">
                <a:lnSpc>
                  <a:spcPct val="95000"/>
                </a:lnSpc>
                <a:buSzPct val="90000"/>
              </a:pPr>
              <a:r>
                <a:rPr lang="en-US" sz="7198" spc="-294" dirty="0" smtClean="0">
                  <a:solidFill>
                    <a:srgbClr val="00B0F0"/>
                  </a:solidFill>
                  <a:latin typeface="Segoe UI Light" panose="020B0502040204020203" pitchFamily="34" charset="0"/>
                  <a:cs typeface="Segoe UI Light" panose="020B0502040204020203" pitchFamily="34" charset="0"/>
                </a:rPr>
                <a:t>1,500,000</a:t>
              </a:r>
              <a:endParaRPr lang="en-US" sz="4799" spc="-294" dirty="0">
                <a:solidFill>
                  <a:srgbClr val="00B0F0"/>
                </a:solidFill>
                <a:latin typeface="Segoe UI Light" panose="020B0502040204020203" pitchFamily="34" charset="0"/>
                <a:cs typeface="Segoe UI Light" panose="020B0502040204020203" pitchFamily="34" charset="0"/>
              </a:endParaRPr>
            </a:p>
          </p:txBody>
        </p:sp>
        <p:sp>
          <p:nvSpPr>
            <p:cNvPr id="13" name="TextBox 12"/>
            <p:cNvSpPr txBox="1"/>
            <p:nvPr/>
          </p:nvSpPr>
          <p:spPr>
            <a:xfrm>
              <a:off x="383396" y="4994211"/>
              <a:ext cx="3295372" cy="452762"/>
            </a:xfrm>
            <a:prstGeom prst="rect">
              <a:avLst/>
            </a:prstGeom>
            <a:noFill/>
          </p:spPr>
          <p:txBody>
            <a:bodyPr wrap="square" rtlCol="0">
              <a:spAutoFit/>
            </a:bodyPr>
            <a:lstStyle/>
            <a:p>
              <a:pPr algn="ctr"/>
              <a:r>
                <a:rPr lang="en-US" sz="1999" dirty="0">
                  <a:solidFill>
                    <a:srgbClr val="00B0F0"/>
                  </a:solidFill>
                  <a:latin typeface="+mj-lt"/>
                </a:rPr>
                <a:t>SQL Databases in Azure</a:t>
              </a:r>
            </a:p>
          </p:txBody>
        </p:sp>
      </p:grpSp>
      <p:grpSp>
        <p:nvGrpSpPr>
          <p:cNvPr id="14" name="Group 13"/>
          <p:cNvGrpSpPr/>
          <p:nvPr/>
        </p:nvGrpSpPr>
        <p:grpSpPr>
          <a:xfrm>
            <a:off x="-97875" y="3743001"/>
            <a:ext cx="3909025" cy="1438419"/>
            <a:chOff x="3993501" y="3743084"/>
            <a:chExt cx="3910044" cy="1438793"/>
          </a:xfrm>
        </p:grpSpPr>
        <p:sp>
          <p:nvSpPr>
            <p:cNvPr id="15" name="Rectangle 14"/>
            <p:cNvSpPr/>
            <p:nvPr/>
          </p:nvSpPr>
          <p:spPr>
            <a:xfrm>
              <a:off x="3993501" y="3802679"/>
              <a:ext cx="2578224" cy="1379198"/>
            </a:xfrm>
            <a:prstGeom prst="rect">
              <a:avLst/>
            </a:prstGeom>
          </p:spPr>
          <p:txBody>
            <a:bodyPr wrap="square" anchor="b">
              <a:spAutoFit/>
            </a:bodyPr>
            <a:lstStyle/>
            <a:p>
              <a:pPr algn="ctr">
                <a:lnSpc>
                  <a:spcPct val="95000"/>
                </a:lnSpc>
                <a:buSzPct val="90000"/>
              </a:pPr>
              <a:r>
                <a:rPr lang="en-US" sz="8800" spc="-294" dirty="0" smtClean="0">
                  <a:solidFill>
                    <a:srgbClr val="00B0F0"/>
                  </a:solidFill>
                  <a:latin typeface="Segoe UI Light" panose="020B0502040204020203" pitchFamily="34" charset="0"/>
                  <a:cs typeface="Segoe UI Light" panose="020B0502040204020203" pitchFamily="34" charset="0"/>
                </a:rPr>
                <a:t>&gt;777</a:t>
              </a:r>
              <a:endParaRPr lang="en-US" sz="8000" dirty="0">
                <a:solidFill>
                  <a:srgbClr val="00B0F0"/>
                </a:solidFill>
                <a:latin typeface="Segoe UI Light" panose="020B0502040204020203" pitchFamily="34" charset="0"/>
                <a:cs typeface="Segoe UI Light" panose="020B0502040204020203" pitchFamily="34" charset="0"/>
              </a:endParaRPr>
            </a:p>
          </p:txBody>
        </p:sp>
        <p:sp>
          <p:nvSpPr>
            <p:cNvPr id="16" name="Rectangle 15"/>
            <p:cNvSpPr/>
            <p:nvPr/>
          </p:nvSpPr>
          <p:spPr>
            <a:xfrm>
              <a:off x="6412042" y="3743084"/>
              <a:ext cx="1491503" cy="1378685"/>
            </a:xfrm>
            <a:prstGeom prst="rect">
              <a:avLst/>
            </a:prstGeom>
          </p:spPr>
          <p:txBody>
            <a:bodyPr wrap="none">
              <a:spAutoFit/>
            </a:bodyPr>
            <a:lstStyle/>
            <a:p>
              <a:pPr lvl="0">
                <a:lnSpc>
                  <a:spcPct val="95000"/>
                </a:lnSpc>
                <a:buSzPct val="90000"/>
              </a:pPr>
              <a:r>
                <a:rPr lang="en-US" sz="2799" dirty="0">
                  <a:solidFill>
                    <a:srgbClr val="00B0F0"/>
                  </a:solidFill>
                  <a:latin typeface="Segoe UI Light" panose="020B0502040204020203" pitchFamily="34" charset="0"/>
                  <a:cs typeface="Segoe UI Light" panose="020B0502040204020203" pitchFamily="34" charset="0"/>
                </a:rPr>
                <a:t>TRILLION</a:t>
              </a:r>
              <a:br>
                <a:rPr lang="en-US" sz="2799" dirty="0">
                  <a:solidFill>
                    <a:srgbClr val="00B0F0"/>
                  </a:solidFill>
                  <a:latin typeface="Segoe UI Light" panose="020B0502040204020203" pitchFamily="34" charset="0"/>
                  <a:cs typeface="Segoe UI Light" panose="020B0502040204020203" pitchFamily="34" charset="0"/>
                </a:rPr>
              </a:br>
              <a:r>
                <a:rPr lang="en-US" sz="1999" dirty="0" smtClean="0">
                  <a:solidFill>
                    <a:srgbClr val="00B0F0"/>
                  </a:solidFill>
                  <a:latin typeface="Segoe UI Light" panose="020B0502040204020203" pitchFamily="34" charset="0"/>
                  <a:cs typeface="Segoe UI Light" panose="020B0502040204020203" pitchFamily="34" charset="0"/>
                </a:rPr>
                <a:t>storage</a:t>
              </a:r>
              <a:endParaRPr lang="en-US" sz="1999" dirty="0">
                <a:solidFill>
                  <a:srgbClr val="00B0F0"/>
                </a:solidFill>
                <a:latin typeface="Segoe UI Light" panose="020B0502040204020203" pitchFamily="34" charset="0"/>
                <a:cs typeface="Segoe UI Light" panose="020B0502040204020203" pitchFamily="34" charset="0"/>
              </a:endParaRPr>
            </a:p>
            <a:p>
              <a:pPr lvl="0">
                <a:lnSpc>
                  <a:spcPct val="95000"/>
                </a:lnSpc>
                <a:buSzPct val="90000"/>
              </a:pPr>
              <a:r>
                <a:rPr lang="en-US" sz="1999" dirty="0" smtClean="0">
                  <a:solidFill>
                    <a:srgbClr val="00B0F0"/>
                  </a:solidFill>
                  <a:latin typeface="Segoe UI Light" panose="020B0502040204020203" pitchFamily="34" charset="0"/>
                  <a:cs typeface="Segoe UI Light" panose="020B0502040204020203" pitchFamily="34" charset="0"/>
                </a:rPr>
                <a:t>transactions</a:t>
              </a:r>
              <a:br>
                <a:rPr lang="en-US" sz="1999" dirty="0" smtClean="0">
                  <a:solidFill>
                    <a:srgbClr val="00B0F0"/>
                  </a:solidFill>
                  <a:latin typeface="Segoe UI Light" panose="020B0502040204020203" pitchFamily="34" charset="0"/>
                  <a:cs typeface="Segoe UI Light" panose="020B0502040204020203" pitchFamily="34" charset="0"/>
                </a:rPr>
              </a:br>
              <a:r>
                <a:rPr lang="en-US" sz="1999" dirty="0" smtClean="0">
                  <a:solidFill>
                    <a:srgbClr val="00B0F0"/>
                  </a:solidFill>
                  <a:latin typeface="Segoe UI Light" panose="020B0502040204020203" pitchFamily="34" charset="0"/>
                  <a:cs typeface="Segoe UI Light" panose="020B0502040204020203" pitchFamily="34" charset="0"/>
                </a:rPr>
                <a:t>per day</a:t>
              </a:r>
              <a:endParaRPr lang="en-US" sz="8797" dirty="0">
                <a:solidFill>
                  <a:srgbClr val="00B0F0"/>
                </a:solidFill>
                <a:latin typeface="Segoe UI Light" panose="020B0502040204020203" pitchFamily="34" charset="0"/>
                <a:cs typeface="Segoe UI Light" panose="020B0502040204020203" pitchFamily="34" charset="0"/>
              </a:endParaRPr>
            </a:p>
          </p:txBody>
        </p:sp>
      </p:grpSp>
      <p:grpSp>
        <p:nvGrpSpPr>
          <p:cNvPr id="17" name="Group 16"/>
          <p:cNvGrpSpPr/>
          <p:nvPr/>
        </p:nvGrpSpPr>
        <p:grpSpPr>
          <a:xfrm>
            <a:off x="4004791" y="3750403"/>
            <a:ext cx="4667028" cy="1388266"/>
            <a:chOff x="8097236" y="3750487"/>
            <a:chExt cx="4668244" cy="1388628"/>
          </a:xfrm>
        </p:grpSpPr>
        <p:grpSp>
          <p:nvGrpSpPr>
            <p:cNvPr id="18" name="Group 17"/>
            <p:cNvGrpSpPr/>
            <p:nvPr/>
          </p:nvGrpSpPr>
          <p:grpSpPr>
            <a:xfrm>
              <a:off x="8097236" y="3750487"/>
              <a:ext cx="4668244" cy="1388628"/>
              <a:chOff x="8097236" y="3750487"/>
              <a:chExt cx="4668244" cy="1388628"/>
            </a:xfrm>
          </p:grpSpPr>
          <p:cxnSp>
            <p:nvCxnSpPr>
              <p:cNvPr id="20" name="Straight Connector 19"/>
              <p:cNvCxnSpPr/>
              <p:nvPr/>
            </p:nvCxnSpPr>
            <p:spPr>
              <a:xfrm>
                <a:off x="8097236" y="5139115"/>
                <a:ext cx="4094764" cy="0"/>
              </a:xfrm>
              <a:prstGeom prst="line">
                <a:avLst/>
              </a:prstGeom>
              <a:ln w="9525">
                <a:solidFill>
                  <a:srgbClr val="00B0F0"/>
                </a:solidFill>
                <a:prstDash val="sysDash"/>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8249298" y="3750487"/>
                <a:ext cx="2492813" cy="1145227"/>
              </a:xfrm>
              <a:prstGeom prst="rect">
                <a:avLst/>
              </a:prstGeom>
            </p:spPr>
            <p:txBody>
              <a:bodyPr wrap="square" anchor="ctr">
                <a:spAutoFit/>
              </a:bodyPr>
              <a:lstStyle/>
              <a:p>
                <a:pPr>
                  <a:lnSpc>
                    <a:spcPct val="95000"/>
                  </a:lnSpc>
                  <a:buSzPct val="90000"/>
                </a:pPr>
                <a:r>
                  <a:rPr lang="en-US" sz="7200" dirty="0" smtClean="0">
                    <a:solidFill>
                      <a:srgbClr val="00B0F0"/>
                    </a:solidFill>
                    <a:latin typeface="Segoe UI Light" panose="020B0502040204020203" pitchFamily="34" charset="0"/>
                    <a:cs typeface="Segoe UI Light" panose="020B0502040204020203" pitchFamily="34" charset="0"/>
                  </a:rPr>
                  <a:t>&gt;80%</a:t>
                </a:r>
                <a:endParaRPr lang="en-US" sz="7200" dirty="0">
                  <a:solidFill>
                    <a:srgbClr val="00B0F0"/>
                  </a:solidFill>
                  <a:latin typeface="Segoe UI Light" panose="020B0502040204020203" pitchFamily="34" charset="0"/>
                  <a:cs typeface="Segoe UI Light" panose="020B0502040204020203" pitchFamily="34" charset="0"/>
                </a:endParaRPr>
              </a:p>
            </p:txBody>
          </p:sp>
          <p:sp>
            <p:nvSpPr>
              <p:cNvPr id="22" name="Rectangle 21"/>
              <p:cNvSpPr/>
              <p:nvPr/>
            </p:nvSpPr>
            <p:spPr>
              <a:xfrm>
                <a:off x="10588995" y="3969617"/>
                <a:ext cx="2176485" cy="384821"/>
              </a:xfrm>
              <a:prstGeom prst="rect">
                <a:avLst/>
              </a:prstGeom>
            </p:spPr>
            <p:txBody>
              <a:bodyPr wrap="square" anchor="ctr">
                <a:spAutoFit/>
              </a:bodyPr>
              <a:lstStyle/>
              <a:p>
                <a:pPr>
                  <a:lnSpc>
                    <a:spcPct val="95000"/>
                  </a:lnSpc>
                  <a:buSzPct val="90000"/>
                </a:pPr>
                <a:r>
                  <a:rPr lang="en-US" sz="2000" smtClean="0">
                    <a:solidFill>
                      <a:srgbClr val="00B0F0"/>
                    </a:solidFill>
                    <a:latin typeface="+mj-lt"/>
                    <a:cs typeface="Segoe UI Light" panose="020B0502040204020203" pitchFamily="34" charset="0"/>
                  </a:rPr>
                  <a:t>Fortune 500</a:t>
                </a:r>
                <a:endParaRPr lang="en-US" sz="2800" dirty="0">
                  <a:solidFill>
                    <a:srgbClr val="00B0F0"/>
                  </a:solidFill>
                  <a:latin typeface="+mj-lt"/>
                  <a:cs typeface="Segoe UI Light" panose="020B0502040204020203" pitchFamily="34" charset="0"/>
                </a:endParaRPr>
              </a:p>
            </p:txBody>
          </p:sp>
        </p:grpSp>
        <p:sp>
          <p:nvSpPr>
            <p:cNvPr id="19" name="TextBox 18"/>
            <p:cNvSpPr txBox="1"/>
            <p:nvPr/>
          </p:nvSpPr>
          <p:spPr>
            <a:xfrm>
              <a:off x="10617567" y="4313736"/>
              <a:ext cx="1492298" cy="400110"/>
            </a:xfrm>
            <a:prstGeom prst="rect">
              <a:avLst/>
            </a:prstGeom>
            <a:noFill/>
          </p:spPr>
          <p:txBody>
            <a:bodyPr wrap="square" rtlCol="0">
              <a:spAutoFit/>
            </a:bodyPr>
            <a:lstStyle/>
            <a:p>
              <a:r>
                <a:rPr lang="en-US" sz="1999" dirty="0" smtClean="0">
                  <a:solidFill>
                    <a:srgbClr val="00B0F0"/>
                  </a:solidFill>
                  <a:latin typeface="+mj-lt"/>
                </a:rPr>
                <a:t>Use Azure</a:t>
              </a:r>
              <a:endParaRPr lang="en-US" sz="1999" dirty="0">
                <a:solidFill>
                  <a:srgbClr val="00B0F0"/>
                </a:solidFill>
                <a:latin typeface="+mj-lt"/>
              </a:endParaRPr>
            </a:p>
          </p:txBody>
        </p:sp>
      </p:grpSp>
      <p:grpSp>
        <p:nvGrpSpPr>
          <p:cNvPr id="23" name="Group 22"/>
          <p:cNvGrpSpPr/>
          <p:nvPr/>
        </p:nvGrpSpPr>
        <p:grpSpPr>
          <a:xfrm>
            <a:off x="4156814" y="5310919"/>
            <a:ext cx="3940811" cy="1261555"/>
            <a:chOff x="8249298" y="5311409"/>
            <a:chExt cx="3941838" cy="1261884"/>
          </a:xfrm>
        </p:grpSpPr>
        <p:sp>
          <p:nvSpPr>
            <p:cNvPr id="24" name="Rectangle 23"/>
            <p:cNvSpPr/>
            <p:nvPr/>
          </p:nvSpPr>
          <p:spPr>
            <a:xfrm>
              <a:off x="8249298" y="5311409"/>
              <a:ext cx="2492813" cy="1261884"/>
            </a:xfrm>
            <a:prstGeom prst="rect">
              <a:avLst/>
            </a:prstGeom>
          </p:spPr>
          <p:txBody>
            <a:bodyPr wrap="square" anchor="ctr">
              <a:spAutoFit/>
            </a:bodyPr>
            <a:lstStyle/>
            <a:p>
              <a:pPr>
                <a:lnSpc>
                  <a:spcPct val="95000"/>
                </a:lnSpc>
                <a:buSzPct val="90000"/>
              </a:pPr>
              <a:r>
                <a:rPr lang="en-US" sz="7998" dirty="0">
                  <a:solidFill>
                    <a:srgbClr val="00B0F0"/>
                  </a:solidFill>
                  <a:latin typeface="Segoe UI Light" panose="020B0502040204020203" pitchFamily="34" charset="0"/>
                  <a:cs typeface="Segoe UI Light" panose="020B0502040204020203" pitchFamily="34" charset="0"/>
                </a:rPr>
                <a:t>&gt;13</a:t>
              </a:r>
            </a:p>
          </p:txBody>
        </p:sp>
        <p:sp>
          <p:nvSpPr>
            <p:cNvPr id="25" name="Rectangle 24"/>
            <p:cNvSpPr/>
            <p:nvPr/>
          </p:nvSpPr>
          <p:spPr>
            <a:xfrm>
              <a:off x="9910351" y="5530441"/>
              <a:ext cx="2176485" cy="501676"/>
            </a:xfrm>
            <a:prstGeom prst="rect">
              <a:avLst/>
            </a:prstGeom>
          </p:spPr>
          <p:txBody>
            <a:bodyPr wrap="square" anchor="ctr">
              <a:spAutoFit/>
            </a:bodyPr>
            <a:lstStyle/>
            <a:p>
              <a:pPr>
                <a:lnSpc>
                  <a:spcPct val="95000"/>
                </a:lnSpc>
                <a:buSzPct val="90000"/>
              </a:pPr>
              <a:r>
                <a:rPr lang="en-US" sz="2799" dirty="0">
                  <a:solidFill>
                    <a:srgbClr val="00B0F0"/>
                  </a:solidFill>
                  <a:latin typeface="+mj-lt"/>
                  <a:cs typeface="Segoe UI Light" panose="020B0502040204020203" pitchFamily="34" charset="0"/>
                </a:rPr>
                <a:t>BILLION</a:t>
              </a:r>
              <a:endParaRPr lang="en-US" sz="3599" dirty="0">
                <a:solidFill>
                  <a:srgbClr val="00B0F0"/>
                </a:solidFill>
                <a:latin typeface="+mj-lt"/>
                <a:cs typeface="Segoe UI Light" panose="020B0502040204020203" pitchFamily="34" charset="0"/>
              </a:endParaRPr>
            </a:p>
          </p:txBody>
        </p:sp>
        <p:sp>
          <p:nvSpPr>
            <p:cNvPr id="26" name="TextBox 25"/>
            <p:cNvSpPr txBox="1"/>
            <p:nvPr/>
          </p:nvSpPr>
          <p:spPr>
            <a:xfrm>
              <a:off x="9910351" y="5932986"/>
              <a:ext cx="2280785" cy="369428"/>
            </a:xfrm>
            <a:prstGeom prst="rect">
              <a:avLst/>
            </a:prstGeom>
            <a:noFill/>
          </p:spPr>
          <p:txBody>
            <a:bodyPr wrap="square" rtlCol="0">
              <a:spAutoFit/>
            </a:bodyPr>
            <a:lstStyle/>
            <a:p>
              <a:r>
                <a:rPr lang="en-US" dirty="0" smtClean="0">
                  <a:solidFill>
                    <a:srgbClr val="00B0F0"/>
                  </a:solidFill>
                  <a:latin typeface="+mj-lt"/>
                </a:rPr>
                <a:t>authentications/</a:t>
              </a:r>
              <a:r>
                <a:rPr lang="en-US" dirty="0" err="1" smtClean="0">
                  <a:solidFill>
                    <a:srgbClr val="00B0F0"/>
                  </a:solidFill>
                  <a:latin typeface="+mj-lt"/>
                </a:rPr>
                <a:t>wk</a:t>
              </a:r>
              <a:endParaRPr lang="en-US" dirty="0">
                <a:solidFill>
                  <a:srgbClr val="00B0F0"/>
                </a:solidFill>
                <a:latin typeface="+mj-lt"/>
              </a:endParaRPr>
            </a:p>
          </p:txBody>
        </p:sp>
      </p:grpSp>
      <p:grpSp>
        <p:nvGrpSpPr>
          <p:cNvPr id="27" name="Group 26"/>
          <p:cNvGrpSpPr/>
          <p:nvPr/>
        </p:nvGrpSpPr>
        <p:grpSpPr>
          <a:xfrm>
            <a:off x="-27106" y="5138670"/>
            <a:ext cx="4069002" cy="1616467"/>
            <a:chOff x="4064288" y="5139115"/>
            <a:chExt cx="4070062" cy="1616888"/>
          </a:xfrm>
        </p:grpSpPr>
        <p:sp>
          <p:nvSpPr>
            <p:cNvPr id="28" name="Rectangle 27"/>
            <p:cNvSpPr/>
            <p:nvPr/>
          </p:nvSpPr>
          <p:spPr>
            <a:xfrm>
              <a:off x="4409735" y="5376805"/>
              <a:ext cx="2026882" cy="1379198"/>
            </a:xfrm>
            <a:prstGeom prst="rect">
              <a:avLst/>
            </a:prstGeom>
          </p:spPr>
          <p:txBody>
            <a:bodyPr wrap="square" anchor="b">
              <a:spAutoFit/>
            </a:bodyPr>
            <a:lstStyle/>
            <a:p>
              <a:pPr algn="ctr">
                <a:lnSpc>
                  <a:spcPct val="95000"/>
                </a:lnSpc>
                <a:buSzPct val="90000"/>
              </a:pPr>
              <a:r>
                <a:rPr lang="en-US" sz="8800" spc="-294" smtClean="0">
                  <a:solidFill>
                    <a:srgbClr val="00B0F0"/>
                  </a:solidFill>
                  <a:latin typeface="Segoe UI Light" panose="020B0502040204020203" pitchFamily="34" charset="0"/>
                  <a:cs typeface="Segoe UI Light" panose="020B0502040204020203" pitchFamily="34" charset="0"/>
                </a:rPr>
                <a:t>&gt;1.5</a:t>
              </a:r>
              <a:endParaRPr lang="en-US" sz="8000" dirty="0">
                <a:solidFill>
                  <a:srgbClr val="00B0F0"/>
                </a:solidFill>
                <a:latin typeface="Segoe UI Light" panose="020B0502040204020203" pitchFamily="34" charset="0"/>
                <a:cs typeface="Segoe UI Light" panose="020B0502040204020203" pitchFamily="34" charset="0"/>
              </a:endParaRPr>
            </a:p>
          </p:txBody>
        </p:sp>
        <p:sp>
          <p:nvSpPr>
            <p:cNvPr id="29" name="Rectangle 28"/>
            <p:cNvSpPr/>
            <p:nvPr/>
          </p:nvSpPr>
          <p:spPr>
            <a:xfrm>
              <a:off x="6439978" y="5319228"/>
              <a:ext cx="1605153" cy="1378685"/>
            </a:xfrm>
            <a:prstGeom prst="rect">
              <a:avLst/>
            </a:prstGeom>
          </p:spPr>
          <p:txBody>
            <a:bodyPr wrap="none">
              <a:spAutoFit/>
            </a:bodyPr>
            <a:lstStyle/>
            <a:p>
              <a:pPr>
                <a:lnSpc>
                  <a:spcPct val="95000"/>
                </a:lnSpc>
                <a:buSzPct val="90000"/>
              </a:pPr>
              <a:r>
                <a:rPr lang="en-US" sz="2799" dirty="0" smtClean="0">
                  <a:solidFill>
                    <a:srgbClr val="00B0F0"/>
                  </a:solidFill>
                  <a:latin typeface="Segoe UI Light" panose="020B0502040204020203" pitchFamily="34" charset="0"/>
                  <a:cs typeface="Segoe UI Light" panose="020B0502040204020203" pitchFamily="34" charset="0"/>
                </a:rPr>
                <a:t>TRILLION</a:t>
              </a:r>
              <a:r>
                <a:rPr lang="en-US" sz="2799" dirty="0">
                  <a:solidFill>
                    <a:srgbClr val="00B0F0"/>
                  </a:solidFill>
                  <a:latin typeface="Segoe UI Light" panose="020B0502040204020203" pitchFamily="34" charset="0"/>
                  <a:cs typeface="Segoe UI Light" panose="020B0502040204020203" pitchFamily="34" charset="0"/>
                </a:rPr>
                <a:t/>
              </a:r>
              <a:br>
                <a:rPr lang="en-US" sz="2799" dirty="0">
                  <a:solidFill>
                    <a:srgbClr val="00B0F0"/>
                  </a:solidFill>
                  <a:latin typeface="Segoe UI Light" panose="020B0502040204020203" pitchFamily="34" charset="0"/>
                  <a:cs typeface="Segoe UI Light" panose="020B0502040204020203" pitchFamily="34" charset="0"/>
                </a:rPr>
              </a:br>
              <a:r>
                <a:rPr lang="en-US" sz="1999" dirty="0" smtClean="0">
                  <a:solidFill>
                    <a:srgbClr val="00B0F0"/>
                  </a:solidFill>
                  <a:latin typeface="Segoe UI Light" panose="020B0502040204020203" pitchFamily="34" charset="0"/>
                  <a:cs typeface="Segoe UI Light" panose="020B0502040204020203" pitchFamily="34" charset="0"/>
                </a:rPr>
                <a:t>messages/</a:t>
              </a:r>
              <a:r>
                <a:rPr lang="en-US" sz="1999" dirty="0" err="1" smtClean="0">
                  <a:solidFill>
                    <a:srgbClr val="00B0F0"/>
                  </a:solidFill>
                  <a:latin typeface="Segoe UI Light" panose="020B0502040204020203" pitchFamily="34" charset="0"/>
                  <a:cs typeface="Segoe UI Light" panose="020B0502040204020203" pitchFamily="34" charset="0"/>
                </a:rPr>
                <a:t>mo</a:t>
              </a:r>
              <a:r>
                <a:rPr lang="en-US" sz="1999" dirty="0" smtClean="0">
                  <a:solidFill>
                    <a:srgbClr val="00B0F0"/>
                  </a:solidFill>
                  <a:latin typeface="Segoe UI Light" panose="020B0502040204020203" pitchFamily="34" charset="0"/>
                  <a:cs typeface="Segoe UI Light" panose="020B0502040204020203" pitchFamily="34" charset="0"/>
                </a:rPr>
                <a:t/>
              </a:r>
              <a:br>
                <a:rPr lang="en-US" sz="1999" dirty="0" smtClean="0">
                  <a:solidFill>
                    <a:srgbClr val="00B0F0"/>
                  </a:solidFill>
                  <a:latin typeface="Segoe UI Light" panose="020B0502040204020203" pitchFamily="34" charset="0"/>
                  <a:cs typeface="Segoe UI Light" panose="020B0502040204020203" pitchFamily="34" charset="0"/>
                </a:rPr>
              </a:br>
              <a:r>
                <a:rPr lang="en-US" sz="1999" dirty="0" smtClean="0">
                  <a:solidFill>
                    <a:srgbClr val="00B0F0"/>
                  </a:solidFill>
                  <a:latin typeface="Segoe UI Light" panose="020B0502040204020203" pitchFamily="34" charset="0"/>
                  <a:cs typeface="Segoe UI Light" panose="020B0502040204020203" pitchFamily="34" charset="0"/>
                </a:rPr>
                <a:t>processed by</a:t>
              </a:r>
            </a:p>
            <a:p>
              <a:pPr>
                <a:lnSpc>
                  <a:spcPct val="95000"/>
                </a:lnSpc>
                <a:buSzPct val="90000"/>
              </a:pPr>
              <a:r>
                <a:rPr lang="en-US" sz="1999" dirty="0" smtClean="0">
                  <a:solidFill>
                    <a:srgbClr val="00B0F0"/>
                  </a:solidFill>
                  <a:latin typeface="Segoe UI Light" panose="020B0502040204020203" pitchFamily="34" charset="0"/>
                  <a:cs typeface="Segoe UI Light" panose="020B0502040204020203" pitchFamily="34" charset="0"/>
                </a:rPr>
                <a:t>Azure </a:t>
              </a:r>
              <a:r>
                <a:rPr lang="en-US" sz="1999" dirty="0" err="1" smtClean="0">
                  <a:solidFill>
                    <a:srgbClr val="00B0F0"/>
                  </a:solidFill>
                  <a:latin typeface="Segoe UI Light" panose="020B0502040204020203" pitchFamily="34" charset="0"/>
                  <a:cs typeface="Segoe UI Light" panose="020B0502040204020203" pitchFamily="34" charset="0"/>
                </a:rPr>
                <a:t>IoT</a:t>
              </a:r>
              <a:endParaRPr lang="en-US" sz="7198" dirty="0">
                <a:solidFill>
                  <a:srgbClr val="00B0F0"/>
                </a:solidFill>
                <a:latin typeface="Segoe UI Light" panose="020B0502040204020203" pitchFamily="34" charset="0"/>
                <a:cs typeface="Segoe UI Light" panose="020B0502040204020203" pitchFamily="34" charset="0"/>
              </a:endParaRPr>
            </a:p>
          </p:txBody>
        </p:sp>
        <p:cxnSp>
          <p:nvCxnSpPr>
            <p:cNvPr id="30" name="Straight Connector 29"/>
            <p:cNvCxnSpPr/>
            <p:nvPr/>
          </p:nvCxnSpPr>
          <p:spPr>
            <a:xfrm>
              <a:off x="4064288" y="5139115"/>
              <a:ext cx="4070062" cy="0"/>
            </a:xfrm>
            <a:prstGeom prst="line">
              <a:avLst/>
            </a:prstGeom>
            <a:ln w="9525">
              <a:solidFill>
                <a:srgbClr val="00B0F0"/>
              </a:solidFill>
              <a:prstDash val="sysDash"/>
            </a:ln>
          </p:spPr>
          <p:style>
            <a:lnRef idx="1">
              <a:schemeClr val="accent1"/>
            </a:lnRef>
            <a:fillRef idx="0">
              <a:schemeClr val="accent1"/>
            </a:fillRef>
            <a:effectRef idx="0">
              <a:schemeClr val="accent1"/>
            </a:effectRef>
            <a:fontRef idx="minor">
              <a:schemeClr val="tx1"/>
            </a:fontRef>
          </p:style>
        </p:cxnSp>
      </p:grpSp>
      <p:grpSp>
        <p:nvGrpSpPr>
          <p:cNvPr id="31" name="Group 30"/>
          <p:cNvGrpSpPr/>
          <p:nvPr/>
        </p:nvGrpSpPr>
        <p:grpSpPr>
          <a:xfrm>
            <a:off x="8233731" y="3574548"/>
            <a:ext cx="3889403" cy="2927731"/>
            <a:chOff x="8235876" y="3574586"/>
            <a:chExt cx="3890416" cy="2928494"/>
          </a:xfrm>
        </p:grpSpPr>
        <p:grpSp>
          <p:nvGrpSpPr>
            <p:cNvPr id="32" name="Group 31"/>
            <p:cNvGrpSpPr/>
            <p:nvPr/>
          </p:nvGrpSpPr>
          <p:grpSpPr>
            <a:xfrm>
              <a:off x="8235876" y="3574586"/>
              <a:ext cx="3260699" cy="2928494"/>
              <a:chOff x="4443252" y="4012914"/>
              <a:chExt cx="3260699" cy="2928494"/>
            </a:xfrm>
          </p:grpSpPr>
          <p:sp>
            <p:nvSpPr>
              <p:cNvPr id="34" name="Rectangle 33"/>
              <p:cNvSpPr/>
              <p:nvPr/>
            </p:nvSpPr>
            <p:spPr>
              <a:xfrm>
                <a:off x="4443252" y="4012914"/>
                <a:ext cx="2238203" cy="2928494"/>
              </a:xfrm>
              <a:prstGeom prst="rect">
                <a:avLst/>
              </a:prstGeom>
            </p:spPr>
            <p:txBody>
              <a:bodyPr wrap="square" anchor="b">
                <a:spAutoFit/>
              </a:bodyPr>
              <a:lstStyle/>
              <a:p>
                <a:pPr>
                  <a:lnSpc>
                    <a:spcPct val="95000"/>
                  </a:lnSpc>
                  <a:buSzPct val="90000"/>
                </a:pPr>
                <a:r>
                  <a:rPr lang="en-US" sz="16195" spc="-3499" dirty="0">
                    <a:solidFill>
                      <a:srgbClr val="00B0F0"/>
                    </a:solidFill>
                    <a:latin typeface="Segoe UI Light" panose="020B0502040204020203" pitchFamily="34" charset="0"/>
                    <a:cs typeface="Segoe UI Light" panose="020B0502040204020203" pitchFamily="34" charset="0"/>
                  </a:rPr>
                  <a:t>&gt;</a:t>
                </a:r>
                <a:r>
                  <a:rPr lang="en-US" sz="19394" spc="-3499" dirty="0">
                    <a:solidFill>
                      <a:srgbClr val="00B0F0"/>
                    </a:solidFill>
                    <a:latin typeface="Segoe UI Light" panose="020B0502040204020203" pitchFamily="34" charset="0"/>
                    <a:cs typeface="Segoe UI Light" panose="020B0502040204020203" pitchFamily="34" charset="0"/>
                  </a:rPr>
                  <a:t>1</a:t>
                </a:r>
                <a:endParaRPr lang="en-US" sz="28691" spc="-3499" dirty="0">
                  <a:solidFill>
                    <a:srgbClr val="00B0F0"/>
                  </a:solidFill>
                  <a:latin typeface="Segoe UI Light" panose="020B0502040204020203" pitchFamily="34" charset="0"/>
                  <a:cs typeface="Segoe UI Light" panose="020B0502040204020203" pitchFamily="34" charset="0"/>
                </a:endParaRPr>
              </a:p>
            </p:txBody>
          </p:sp>
          <p:sp>
            <p:nvSpPr>
              <p:cNvPr id="35" name="Rectangle 34"/>
              <p:cNvSpPr/>
              <p:nvPr/>
            </p:nvSpPr>
            <p:spPr>
              <a:xfrm>
                <a:off x="6262156" y="4765275"/>
                <a:ext cx="1441795" cy="1554228"/>
              </a:xfrm>
              <a:prstGeom prst="rect">
                <a:avLst/>
              </a:prstGeom>
            </p:spPr>
            <p:txBody>
              <a:bodyPr wrap="none">
                <a:spAutoFit/>
              </a:bodyPr>
              <a:lstStyle/>
              <a:p>
                <a:pPr>
                  <a:lnSpc>
                    <a:spcPct val="95000"/>
                  </a:lnSpc>
                  <a:buSzPct val="90000"/>
                </a:pPr>
                <a:r>
                  <a:rPr lang="en-US" sz="2799" dirty="0">
                    <a:solidFill>
                      <a:srgbClr val="00B0F0"/>
                    </a:solidFill>
                    <a:latin typeface="Segoe UI Light" panose="020B0502040204020203" pitchFamily="34" charset="0"/>
                    <a:cs typeface="Segoe UI Light" panose="020B0502040204020203" pitchFamily="34" charset="0"/>
                  </a:rPr>
                  <a:t>MILLION</a:t>
                </a:r>
              </a:p>
              <a:p>
                <a:pPr>
                  <a:lnSpc>
                    <a:spcPct val="95000"/>
                  </a:lnSpc>
                  <a:buSzPct val="90000"/>
                </a:pPr>
                <a:endParaRPr lang="en-US" sz="7198" dirty="0">
                  <a:solidFill>
                    <a:srgbClr val="00B0F0"/>
                  </a:solidFill>
                  <a:latin typeface="Segoe UI Light" panose="020B0502040204020203" pitchFamily="34" charset="0"/>
                  <a:cs typeface="Segoe UI Light" panose="020B0502040204020203" pitchFamily="34" charset="0"/>
                </a:endParaRPr>
              </a:p>
            </p:txBody>
          </p:sp>
        </p:grpSp>
        <p:sp>
          <p:nvSpPr>
            <p:cNvPr id="33" name="TextBox 32"/>
            <p:cNvSpPr txBox="1"/>
            <p:nvPr/>
          </p:nvSpPr>
          <p:spPr>
            <a:xfrm>
              <a:off x="10066332" y="4786389"/>
              <a:ext cx="2059960" cy="1569148"/>
            </a:xfrm>
            <a:prstGeom prst="rect">
              <a:avLst/>
            </a:prstGeom>
            <a:noFill/>
          </p:spPr>
          <p:txBody>
            <a:bodyPr wrap="square" rtlCol="0">
              <a:spAutoFit/>
            </a:bodyPr>
            <a:lstStyle/>
            <a:p>
              <a:r>
                <a:rPr lang="en-US" sz="2399" dirty="0">
                  <a:solidFill>
                    <a:srgbClr val="00B0F0"/>
                  </a:solidFill>
                  <a:latin typeface="+mj-lt"/>
                </a:rPr>
                <a:t>Developers registered with Visual Studio Online</a:t>
              </a:r>
            </a:p>
          </p:txBody>
        </p:sp>
      </p:grpSp>
    </p:spTree>
    <p:extLst>
      <p:ext uri="{BB962C8B-B14F-4D97-AF65-F5344CB8AC3E}">
        <p14:creationId xmlns:p14="http://schemas.microsoft.com/office/powerpoint/2010/main" val="482092009"/>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 and Compliance</a:t>
            </a:r>
            <a:endParaRPr lang="en-US" dirty="0"/>
          </a:p>
        </p:txBody>
      </p:sp>
      <p:sp>
        <p:nvSpPr>
          <p:cNvPr id="3" name="Content Placeholder 2"/>
          <p:cNvSpPr>
            <a:spLocks noGrp="1"/>
          </p:cNvSpPr>
          <p:nvPr>
            <p:ph idx="1"/>
          </p:nvPr>
        </p:nvSpPr>
        <p:spPr>
          <a:xfrm>
            <a:off x="519248" y="1447800"/>
            <a:ext cx="7272470" cy="4892365"/>
          </a:xfrm>
        </p:spPr>
        <p:txBody>
          <a:bodyPr/>
          <a:lstStyle/>
          <a:p>
            <a:r>
              <a:rPr lang="en-US" dirty="0" smtClean="0"/>
              <a:t>See the full list</a:t>
            </a:r>
          </a:p>
          <a:p>
            <a:pPr lvl="1"/>
            <a:r>
              <a:rPr lang="en-US" dirty="0"/>
              <a:t>https://</a:t>
            </a:r>
            <a:r>
              <a:rPr lang="en-US" dirty="0" err="1"/>
              <a:t>azure.microsoft.com</a:t>
            </a:r>
            <a:r>
              <a:rPr lang="en-US" dirty="0"/>
              <a:t>/en-us/support/trust-center/compliance</a:t>
            </a:r>
            <a:r>
              <a:rPr lang="en-US" dirty="0" smtClean="0"/>
              <a:t>/</a:t>
            </a:r>
          </a:p>
          <a:p>
            <a:r>
              <a:rPr lang="en-US" dirty="0" smtClean="0"/>
              <a:t>Full HIPPA compliance</a:t>
            </a:r>
          </a:p>
          <a:p>
            <a:r>
              <a:rPr lang="en-US" dirty="0" smtClean="0"/>
              <a:t>Strict </a:t>
            </a:r>
            <a:r>
              <a:rPr lang="en-US" dirty="0" smtClean="0"/>
              <a:t>privacy adherence</a:t>
            </a:r>
          </a:p>
          <a:p>
            <a:pPr lvl="1"/>
            <a:r>
              <a:rPr lang="en-US" dirty="0" smtClean="0"/>
              <a:t>EU Model Clauses</a:t>
            </a:r>
          </a:p>
          <a:p>
            <a:pPr lvl="1"/>
            <a:r>
              <a:rPr lang="en-US" dirty="0" smtClean="0"/>
              <a:t>Safe Harbor</a:t>
            </a:r>
          </a:p>
          <a:p>
            <a:pPr lvl="1"/>
            <a:r>
              <a:rPr lang="nb-NO" dirty="0" smtClean="0"/>
              <a:t>ISO/IEC </a:t>
            </a:r>
            <a:r>
              <a:rPr lang="nb-NO" dirty="0"/>
              <a:t>27018</a:t>
            </a:r>
            <a:endParaRPr lang="en-US" dirty="0" smtClean="0"/>
          </a:p>
          <a:p>
            <a:endParaRPr lang="en-US" dirty="0"/>
          </a:p>
          <a:p>
            <a:endParaRPr lang="en-US" dirty="0"/>
          </a:p>
        </p:txBody>
      </p:sp>
      <p:pic>
        <p:nvPicPr>
          <p:cNvPr id="5" name="Picture 4"/>
          <p:cNvPicPr>
            <a:picLocks noChangeAspect="1"/>
          </p:cNvPicPr>
          <p:nvPr/>
        </p:nvPicPr>
        <p:blipFill>
          <a:blip r:embed="rId3"/>
          <a:stretch>
            <a:fillRect/>
          </a:stretch>
        </p:blipFill>
        <p:spPr>
          <a:xfrm>
            <a:off x="7100711" y="1224428"/>
            <a:ext cx="4570455" cy="5115737"/>
          </a:xfrm>
          <a:prstGeom prst="rect">
            <a:avLst/>
          </a:prstGeom>
          <a:ln>
            <a:solidFill>
              <a:schemeClr val="tx1">
                <a:lumMod val="25000"/>
                <a:lumOff val="75000"/>
              </a:schemeClr>
            </a:solidFill>
          </a:ln>
        </p:spPr>
      </p:pic>
    </p:spTree>
    <p:extLst>
      <p:ext uri="{BB962C8B-B14F-4D97-AF65-F5344CB8AC3E}">
        <p14:creationId xmlns:p14="http://schemas.microsoft.com/office/powerpoint/2010/main" val="1400609103"/>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Services Work Together</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9510" y="1199408"/>
            <a:ext cx="10351393" cy="5001324"/>
          </a:xfrm>
          <a:prstGeom prst="rect">
            <a:avLst/>
          </a:prstGeom>
        </p:spPr>
      </p:pic>
    </p:spTree>
    <p:extLst>
      <p:ext uri="{BB962C8B-B14F-4D97-AF65-F5344CB8AC3E}">
        <p14:creationId xmlns:p14="http://schemas.microsoft.com/office/powerpoint/2010/main" val="48239785"/>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Microsoft Azure Portal</a:t>
            </a:r>
            <a:endParaRPr lang="en-US" dirty="0"/>
          </a:p>
        </p:txBody>
      </p:sp>
      <p:pic>
        <p:nvPicPr>
          <p:cNvPr id="4" name="Picture 3"/>
          <p:cNvPicPr>
            <a:picLocks noChangeAspect="1"/>
          </p:cNvPicPr>
          <p:nvPr/>
        </p:nvPicPr>
        <p:blipFill>
          <a:blip r:embed="rId2"/>
          <a:stretch>
            <a:fillRect/>
          </a:stretch>
        </p:blipFill>
        <p:spPr>
          <a:xfrm>
            <a:off x="2588957" y="2093986"/>
            <a:ext cx="7012500" cy="3908201"/>
          </a:xfrm>
          <a:prstGeom prst="rect">
            <a:avLst/>
          </a:prstGeom>
        </p:spPr>
      </p:pic>
      <p:sp>
        <p:nvSpPr>
          <p:cNvPr id="6" name="TextBox 5"/>
          <p:cNvSpPr txBox="1"/>
          <p:nvPr/>
        </p:nvSpPr>
        <p:spPr>
          <a:xfrm>
            <a:off x="519248" y="1258244"/>
            <a:ext cx="11151917" cy="553998"/>
          </a:xfrm>
          <a:prstGeom prst="rect">
            <a:avLst/>
          </a:prstGeom>
          <a:noFill/>
        </p:spPr>
        <p:txBody>
          <a:bodyPr wrap="square" lIns="0" tIns="0" rIns="0" bIns="0" rtlCol="0">
            <a:spAutoFit/>
          </a:bodyPr>
          <a:lstStyle/>
          <a:p>
            <a:pPr>
              <a:lnSpc>
                <a:spcPct val="90000"/>
              </a:lnSpc>
              <a:spcBef>
                <a:spcPct val="20000"/>
              </a:spcBef>
              <a:buSzPct val="80000"/>
            </a:pPr>
            <a:r>
              <a:rPr lang="en-US" sz="4000" dirty="0" smtClean="0">
                <a:solidFill>
                  <a:schemeClr val="accent2"/>
                </a:solidFill>
                <a:latin typeface="Segoe UI Light" panose="020B0502040204020203" pitchFamily="34" charset="0"/>
                <a:cs typeface="Segoe UI Light" panose="020B0502040204020203" pitchFamily="34" charset="0"/>
              </a:rPr>
              <a:t>Life begins at https://portal.azure.com</a:t>
            </a:r>
            <a:endParaRPr lang="en-US" sz="4000" dirty="0">
              <a:solidFill>
                <a:schemeClr val="accent2"/>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691015791"/>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Hands-On Lab!</a:t>
            </a:r>
            <a:endParaRPr lang="en-US" dirty="0"/>
          </a:p>
        </p:txBody>
      </p:sp>
      <p:sp>
        <p:nvSpPr>
          <p:cNvPr id="3" name="Subtitle 2"/>
          <p:cNvSpPr>
            <a:spLocks noGrp="1"/>
          </p:cNvSpPr>
          <p:nvPr>
            <p:ph type="subTitle" idx="1"/>
          </p:nvPr>
        </p:nvSpPr>
        <p:spPr>
          <a:xfrm>
            <a:off x="1889617" y="5630475"/>
            <a:ext cx="5062511" cy="461665"/>
          </a:xfrm>
        </p:spPr>
        <p:txBody>
          <a:bodyPr/>
          <a:lstStyle/>
          <a:p>
            <a:r>
              <a:rPr lang="en-US" dirty="0"/>
              <a:t>Introduction Creating Accounts HOL</a:t>
            </a:r>
          </a:p>
        </p:txBody>
      </p:sp>
      <p:sp>
        <p:nvSpPr>
          <p:cNvPr id="4" name="Text Placeholder 3"/>
          <p:cNvSpPr>
            <a:spLocks noGrp="1"/>
          </p:cNvSpPr>
          <p:nvPr>
            <p:ph type="body" sz="quarter" idx="10"/>
          </p:nvPr>
        </p:nvSpPr>
        <p:spPr/>
        <p:txBody>
          <a:bodyPr/>
          <a:lstStyle/>
          <a:p>
            <a:r>
              <a:rPr lang="en-US" dirty="0" smtClean="0"/>
              <a:t>Creating Your Free Accounts</a:t>
            </a:r>
            <a:endParaRPr lang="en-US" dirty="0"/>
          </a:p>
        </p:txBody>
      </p:sp>
    </p:spTree>
    <p:extLst>
      <p:ext uri="{BB962C8B-B14F-4D97-AF65-F5344CB8AC3E}">
        <p14:creationId xmlns:p14="http://schemas.microsoft.com/office/powerpoint/2010/main" val="1631791271"/>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4530487"/>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Microsoft Azure Overview</a:t>
            </a:r>
            <a:endParaRPr lang="en-US" dirty="0"/>
          </a:p>
        </p:txBody>
      </p:sp>
      <p:sp>
        <p:nvSpPr>
          <p:cNvPr id="3" name="Content Placeholder 2"/>
          <p:cNvSpPr>
            <a:spLocks noGrp="1"/>
          </p:cNvSpPr>
          <p:nvPr>
            <p:ph idx="1"/>
          </p:nvPr>
        </p:nvSpPr>
        <p:spPr>
          <a:xfrm>
            <a:off x="519248" y="1447800"/>
            <a:ext cx="11151916" cy="3556871"/>
          </a:xfrm>
        </p:spPr>
        <p:txBody>
          <a:bodyPr/>
          <a:lstStyle/>
          <a:p>
            <a:r>
              <a:rPr lang="en-US" dirty="0" smtClean="0"/>
              <a:t>Key learning objectives</a:t>
            </a:r>
          </a:p>
          <a:p>
            <a:pPr lvl="1"/>
            <a:r>
              <a:rPr lang="en-US" dirty="0" smtClean="0"/>
              <a:t>Cloud computing basics</a:t>
            </a:r>
          </a:p>
          <a:p>
            <a:pPr lvl="1"/>
            <a:r>
              <a:rPr lang="en-US" dirty="0" smtClean="0"/>
              <a:t>Patterns and terminology – IaaS, </a:t>
            </a:r>
            <a:r>
              <a:rPr lang="en-US" dirty="0" err="1" smtClean="0"/>
              <a:t>PaaS</a:t>
            </a:r>
            <a:r>
              <a:rPr lang="en-US" dirty="0" smtClean="0"/>
              <a:t>, and SaaS</a:t>
            </a:r>
          </a:p>
          <a:p>
            <a:pPr lvl="1"/>
            <a:r>
              <a:rPr lang="en-US" dirty="0" smtClean="0"/>
              <a:t>Microsoft Azure basics</a:t>
            </a:r>
          </a:p>
          <a:p>
            <a:pPr lvl="2"/>
            <a:r>
              <a:rPr lang="en-US" dirty="0" smtClean="0"/>
              <a:t>Virtual machines</a:t>
            </a:r>
          </a:p>
          <a:p>
            <a:pPr lvl="2"/>
            <a:r>
              <a:rPr lang="en-US" dirty="0" smtClean="0"/>
              <a:t>Building blocks – storage</a:t>
            </a:r>
          </a:p>
          <a:p>
            <a:pPr lvl="2"/>
            <a:r>
              <a:rPr lang="en-US" dirty="0" smtClean="0"/>
              <a:t>Cloud services</a:t>
            </a:r>
          </a:p>
          <a:p>
            <a:pPr lvl="1"/>
            <a:endParaRPr lang="en-US" dirty="0"/>
          </a:p>
        </p:txBody>
      </p:sp>
    </p:spTree>
    <p:extLst>
      <p:ext uri="{BB962C8B-B14F-4D97-AF65-F5344CB8AC3E}">
        <p14:creationId xmlns:p14="http://schemas.microsoft.com/office/powerpoint/2010/main" val="779684658"/>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the Cloud?</a:t>
            </a:r>
            <a:endParaRPr lang="en-US" dirty="0"/>
          </a:p>
        </p:txBody>
      </p:sp>
      <p:sp>
        <p:nvSpPr>
          <p:cNvPr id="3" name="Content Placeholder 2"/>
          <p:cNvSpPr>
            <a:spLocks noGrp="1"/>
          </p:cNvSpPr>
          <p:nvPr>
            <p:ph idx="1"/>
          </p:nvPr>
        </p:nvSpPr>
        <p:spPr>
          <a:xfrm>
            <a:off x="519248" y="1447800"/>
            <a:ext cx="11151916" cy="4135491"/>
          </a:xfrm>
        </p:spPr>
        <p:txBody>
          <a:bodyPr/>
          <a:lstStyle/>
          <a:p>
            <a:pPr marL="0" indent="0">
              <a:buNone/>
            </a:pPr>
            <a:r>
              <a:rPr lang="en-US" dirty="0" smtClean="0"/>
              <a:t>“An approach to computing that’s about internet scale and connecting to a variety of devices and endpoints.”</a:t>
            </a:r>
          </a:p>
          <a:p>
            <a:pPr marL="0" indent="0">
              <a:buNone/>
            </a:pPr>
            <a:endParaRPr lang="en-US" dirty="0"/>
          </a:p>
          <a:p>
            <a:pPr marL="0" indent="0">
              <a:buNone/>
            </a:pPr>
            <a:r>
              <a:rPr lang="en-US" dirty="0" smtClean="0"/>
              <a:t>“Treating hardware and software resources as a utility.”</a:t>
            </a:r>
          </a:p>
          <a:p>
            <a:pPr marL="0" indent="0">
              <a:buNone/>
            </a:pPr>
            <a:endParaRPr lang="en-US" dirty="0"/>
          </a:p>
          <a:p>
            <a:pPr marL="0" indent="0">
              <a:buNone/>
            </a:pPr>
            <a:r>
              <a:rPr lang="en-US" dirty="0" smtClean="0"/>
              <a:t>“A way to save a ton of money by only paying for what you need.”</a:t>
            </a:r>
          </a:p>
          <a:p>
            <a:pPr marL="0" indent="0">
              <a:buNone/>
            </a:pPr>
            <a:endParaRPr lang="en-US" dirty="0"/>
          </a:p>
          <a:p>
            <a:pPr marL="0" indent="0">
              <a:buNone/>
            </a:pPr>
            <a:r>
              <a:rPr lang="en-US" dirty="0" smtClean="0"/>
              <a:t>“A way to scale huge when you need something done fast.”</a:t>
            </a:r>
            <a:endParaRPr lang="en-US" dirty="0"/>
          </a:p>
        </p:txBody>
      </p:sp>
    </p:spTree>
    <p:extLst>
      <p:ext uri="{BB962C8B-B14F-4D97-AF65-F5344CB8AC3E}">
        <p14:creationId xmlns:p14="http://schemas.microsoft.com/office/powerpoint/2010/main" val="1834967349"/>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8" name="Group 87"/>
          <p:cNvGrpSpPr/>
          <p:nvPr/>
        </p:nvGrpSpPr>
        <p:grpSpPr>
          <a:xfrm>
            <a:off x="0" y="691908"/>
            <a:ext cx="8214610" cy="5469548"/>
            <a:chOff x="0" y="691908"/>
            <a:chExt cx="8214610" cy="5469548"/>
          </a:xfrm>
        </p:grpSpPr>
        <p:cxnSp>
          <p:nvCxnSpPr>
            <p:cNvPr id="45" name="Straight Arrow Connector 44"/>
            <p:cNvCxnSpPr/>
            <p:nvPr/>
          </p:nvCxnSpPr>
          <p:spPr bwMode="auto">
            <a:xfrm rot="16200000" flipV="1">
              <a:off x="301878" y="1285771"/>
              <a:ext cx="895273" cy="4"/>
            </a:xfrm>
            <a:prstGeom prst="straightConnector1">
              <a:avLst/>
            </a:prstGeom>
            <a:ln w="25400">
              <a:solidFill>
                <a:schemeClr val="tx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cxnSp>
          <p:nvCxnSpPr>
            <p:cNvPr id="46" name="Straight Arrow Connector 45"/>
            <p:cNvCxnSpPr/>
            <p:nvPr/>
          </p:nvCxnSpPr>
          <p:spPr bwMode="auto">
            <a:xfrm>
              <a:off x="749514" y="1722692"/>
              <a:ext cx="3152991" cy="935"/>
            </a:xfrm>
            <a:prstGeom prst="straightConnector1">
              <a:avLst/>
            </a:prstGeom>
            <a:ln w="25400">
              <a:solidFill>
                <a:schemeClr val="tx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sp>
          <p:nvSpPr>
            <p:cNvPr id="47" name="Text Placeholder 6"/>
            <p:cNvSpPr txBox="1">
              <a:spLocks/>
            </p:cNvSpPr>
            <p:nvPr/>
          </p:nvSpPr>
          <p:spPr bwMode="auto">
            <a:xfrm>
              <a:off x="3957649" y="1624331"/>
              <a:ext cx="1142497" cy="13461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defTabSz="1218936" eaLnBrk="0" fontAlgn="base" hangingPunct="0">
                <a:spcBef>
                  <a:spcPct val="20000"/>
                </a:spcBef>
                <a:spcAft>
                  <a:spcPct val="0"/>
                </a:spcAft>
                <a:buClr>
                  <a:srgbClr val="000000"/>
                </a:buClr>
              </a:pPr>
              <a:r>
                <a:rPr lang="en-US" sz="1400" i="1" dirty="0" smtClean="0">
                  <a:solidFill>
                    <a:schemeClr val="tx1">
                      <a:alpha val="99000"/>
                    </a:schemeClr>
                  </a:solidFill>
                </a:rPr>
                <a:t>t</a:t>
              </a:r>
              <a:endParaRPr lang="en-US" sz="1400" i="1" dirty="0">
                <a:solidFill>
                  <a:schemeClr val="tx1">
                    <a:alpha val="99000"/>
                  </a:schemeClr>
                </a:solidFill>
              </a:endParaRPr>
            </a:p>
          </p:txBody>
        </p:sp>
        <p:sp>
          <p:nvSpPr>
            <p:cNvPr id="48" name="Rectangle 47"/>
            <p:cNvSpPr/>
            <p:nvPr/>
          </p:nvSpPr>
          <p:spPr>
            <a:xfrm rot="16200000">
              <a:off x="16044" y="1238463"/>
              <a:ext cx="1027137" cy="233393"/>
            </a:xfrm>
            <a:prstGeom prst="rect">
              <a:avLst/>
            </a:prstGeom>
            <a:ln>
              <a:noFill/>
            </a:ln>
          </p:spPr>
          <p:txBody>
            <a:bodyPr wrap="square" lIns="91436" tIns="45718" rIns="91436" bIns="45718">
              <a:spAutoFit/>
            </a:bodyPr>
            <a:lstStyle/>
            <a:p>
              <a:pPr marL="304735" indent="-304735" algn="ctr" defTabSz="1218936" eaLnBrk="0" fontAlgn="base" hangingPunct="0">
                <a:lnSpc>
                  <a:spcPts val="1066"/>
                </a:lnSpc>
                <a:spcBef>
                  <a:spcPct val="20000"/>
                </a:spcBef>
                <a:spcAft>
                  <a:spcPct val="0"/>
                </a:spcAft>
                <a:buClr>
                  <a:srgbClr val="000000"/>
                </a:buClr>
              </a:pPr>
              <a:r>
                <a:rPr lang="en-US" sz="1200" dirty="0">
                  <a:solidFill>
                    <a:schemeClr val="tx1">
                      <a:alpha val="99000"/>
                    </a:schemeClr>
                  </a:solidFill>
                </a:rPr>
                <a:t>Compute </a:t>
              </a:r>
            </a:p>
          </p:txBody>
        </p:sp>
        <p:cxnSp>
          <p:nvCxnSpPr>
            <p:cNvPr id="49" name="Straight Arrow Connector 48"/>
            <p:cNvCxnSpPr/>
            <p:nvPr/>
          </p:nvCxnSpPr>
          <p:spPr bwMode="auto">
            <a:xfrm flipV="1">
              <a:off x="749514" y="1389027"/>
              <a:ext cx="1018711" cy="65367"/>
            </a:xfrm>
            <a:prstGeom prst="straightConnector1">
              <a:avLst/>
            </a:prstGeom>
            <a:ln w="25400">
              <a:solidFill>
                <a:schemeClr val="tx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cxnSp>
          <p:nvCxnSpPr>
            <p:cNvPr id="50" name="Straight Arrow Connector 49"/>
            <p:cNvCxnSpPr/>
            <p:nvPr/>
          </p:nvCxnSpPr>
          <p:spPr bwMode="auto">
            <a:xfrm flipV="1">
              <a:off x="2774181" y="1368046"/>
              <a:ext cx="1067313" cy="86347"/>
            </a:xfrm>
            <a:prstGeom prst="straightConnector1">
              <a:avLst/>
            </a:prstGeom>
            <a:ln w="25400">
              <a:solidFill>
                <a:schemeClr val="tx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cxnSp>
          <p:nvCxnSpPr>
            <p:cNvPr id="51" name="Straight Connector 50"/>
            <p:cNvCxnSpPr/>
            <p:nvPr/>
          </p:nvCxnSpPr>
          <p:spPr bwMode="auto">
            <a:xfrm rot="5400000" flipH="1" flipV="1">
              <a:off x="2349133" y="1296791"/>
              <a:ext cx="853043" cy="1565"/>
            </a:xfrm>
            <a:prstGeom prst="line">
              <a:avLst/>
            </a:prstGeom>
            <a:ln w="19050">
              <a:solidFill>
                <a:schemeClr val="tx1"/>
              </a:solidFill>
              <a:prstDash val="sysDot"/>
              <a:headEnd type="none" w="med" len="med"/>
              <a:tailEnd type="none" w="med" len="med"/>
            </a:ln>
            <a:effectLst/>
          </p:spPr>
          <p:style>
            <a:lnRef idx="3">
              <a:schemeClr val="accent3"/>
            </a:lnRef>
            <a:fillRef idx="0">
              <a:schemeClr val="accent3"/>
            </a:fillRef>
            <a:effectRef idx="2">
              <a:schemeClr val="accent3"/>
            </a:effectRef>
            <a:fontRef idx="minor">
              <a:schemeClr val="tx1"/>
            </a:fontRef>
          </p:style>
        </p:cxnSp>
        <p:sp>
          <p:nvSpPr>
            <p:cNvPr id="52" name="Rectangle 51"/>
            <p:cNvSpPr/>
            <p:nvPr/>
          </p:nvSpPr>
          <p:spPr>
            <a:xfrm>
              <a:off x="1727546" y="1027446"/>
              <a:ext cx="1117021" cy="618115"/>
            </a:xfrm>
            <a:prstGeom prst="rect">
              <a:avLst/>
            </a:prstGeom>
            <a:ln>
              <a:noFill/>
            </a:ln>
          </p:spPr>
          <p:txBody>
            <a:bodyPr wrap="square" lIns="91436" tIns="45718" rIns="91436" bIns="45718">
              <a:spAutoFit/>
            </a:bodyPr>
            <a:lstStyle/>
            <a:p>
              <a:pPr marL="304735" indent="-304735" algn="ctr" defTabSz="1218936" eaLnBrk="0" fontAlgn="base" hangingPunct="0">
                <a:lnSpc>
                  <a:spcPts val="1066"/>
                </a:lnSpc>
                <a:spcBef>
                  <a:spcPct val="20000"/>
                </a:spcBef>
                <a:spcAft>
                  <a:spcPct val="0"/>
                </a:spcAft>
                <a:buClr>
                  <a:srgbClr val="000000"/>
                </a:buClr>
              </a:pPr>
              <a:endParaRPr lang="en-US" sz="1100" dirty="0">
                <a:solidFill>
                  <a:schemeClr val="tx1">
                    <a:alpha val="99000"/>
                  </a:schemeClr>
                </a:solidFill>
              </a:endParaRPr>
            </a:p>
            <a:p>
              <a:pPr marL="304735" indent="-304735" algn="ctr" defTabSz="1218936" eaLnBrk="0" fontAlgn="base" hangingPunct="0">
                <a:lnSpc>
                  <a:spcPts val="1066"/>
                </a:lnSpc>
                <a:spcAft>
                  <a:spcPts val="800"/>
                </a:spcAft>
                <a:buClr>
                  <a:srgbClr val="000000"/>
                </a:buClr>
              </a:pPr>
              <a:r>
                <a:rPr lang="en-US" sz="1100" dirty="0">
                  <a:solidFill>
                    <a:schemeClr val="tx1">
                      <a:alpha val="99000"/>
                    </a:schemeClr>
                  </a:solidFill>
                </a:rPr>
                <a:t>Inactivity</a:t>
              </a:r>
            </a:p>
            <a:p>
              <a:pPr marL="304735" indent="-304735" algn="ctr" defTabSz="1218936" eaLnBrk="0" fontAlgn="base" hangingPunct="0">
                <a:lnSpc>
                  <a:spcPts val="1066"/>
                </a:lnSpc>
                <a:spcAft>
                  <a:spcPts val="800"/>
                </a:spcAft>
                <a:buClr>
                  <a:srgbClr val="000000"/>
                </a:buClr>
              </a:pPr>
              <a:r>
                <a:rPr lang="en-US" sz="1100" dirty="0">
                  <a:solidFill>
                    <a:schemeClr val="tx1">
                      <a:alpha val="99000"/>
                    </a:schemeClr>
                  </a:solidFill>
                </a:rPr>
                <a:t>Period </a:t>
              </a:r>
            </a:p>
          </p:txBody>
        </p:sp>
        <p:cxnSp>
          <p:nvCxnSpPr>
            <p:cNvPr id="53" name="Straight Connector 52"/>
            <p:cNvCxnSpPr/>
            <p:nvPr/>
          </p:nvCxnSpPr>
          <p:spPr bwMode="auto">
            <a:xfrm rot="5400000" flipH="1" flipV="1">
              <a:off x="1363071" y="1296791"/>
              <a:ext cx="853043" cy="1565"/>
            </a:xfrm>
            <a:prstGeom prst="line">
              <a:avLst/>
            </a:prstGeom>
            <a:ln w="19050">
              <a:solidFill>
                <a:schemeClr val="tx1"/>
              </a:solidFill>
              <a:prstDash val="sysDot"/>
              <a:headEnd type="none" w="med" len="med"/>
              <a:tailEnd type="none" w="med" len="med"/>
            </a:ln>
            <a:effectLst/>
          </p:spPr>
          <p:style>
            <a:lnRef idx="3">
              <a:schemeClr val="accent3"/>
            </a:lnRef>
            <a:fillRef idx="0">
              <a:schemeClr val="accent3"/>
            </a:fillRef>
            <a:effectRef idx="2">
              <a:schemeClr val="accent3"/>
            </a:effectRef>
            <a:fontRef idx="minor">
              <a:schemeClr val="tx1"/>
            </a:fontRef>
          </p:style>
        </p:cxnSp>
        <p:sp>
          <p:nvSpPr>
            <p:cNvPr id="54" name="Text Placeholder 6"/>
            <p:cNvSpPr txBox="1">
              <a:spLocks/>
            </p:cNvSpPr>
            <p:nvPr/>
          </p:nvSpPr>
          <p:spPr bwMode="auto">
            <a:xfrm>
              <a:off x="3957649" y="3124200"/>
              <a:ext cx="1142497" cy="13461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defTabSz="1218936" eaLnBrk="0" fontAlgn="base" hangingPunct="0">
                <a:spcBef>
                  <a:spcPct val="20000"/>
                </a:spcBef>
                <a:spcAft>
                  <a:spcPct val="0"/>
                </a:spcAft>
                <a:buClr>
                  <a:srgbClr val="000000"/>
                </a:buClr>
              </a:pPr>
              <a:r>
                <a:rPr lang="en-US" sz="1400" i="1" dirty="0" smtClean="0">
                  <a:solidFill>
                    <a:schemeClr val="tx1">
                      <a:alpha val="99000"/>
                    </a:schemeClr>
                  </a:solidFill>
                </a:rPr>
                <a:t>t</a:t>
              </a:r>
              <a:endParaRPr lang="en-US" sz="1400" i="1" dirty="0">
                <a:solidFill>
                  <a:schemeClr val="tx1">
                    <a:alpha val="99000"/>
                  </a:schemeClr>
                </a:solidFill>
              </a:endParaRPr>
            </a:p>
          </p:txBody>
        </p:sp>
        <p:sp>
          <p:nvSpPr>
            <p:cNvPr id="55" name="Text Placeholder 6"/>
            <p:cNvSpPr txBox="1">
              <a:spLocks/>
            </p:cNvSpPr>
            <p:nvPr/>
          </p:nvSpPr>
          <p:spPr bwMode="auto">
            <a:xfrm>
              <a:off x="3957649" y="4541520"/>
              <a:ext cx="1142497" cy="13461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defTabSz="1218936" eaLnBrk="0" fontAlgn="base" hangingPunct="0">
                <a:spcBef>
                  <a:spcPct val="20000"/>
                </a:spcBef>
                <a:spcAft>
                  <a:spcPct val="0"/>
                </a:spcAft>
                <a:buClr>
                  <a:srgbClr val="000000"/>
                </a:buClr>
              </a:pPr>
              <a:r>
                <a:rPr lang="en-US" sz="1400" i="1" dirty="0" smtClean="0">
                  <a:solidFill>
                    <a:schemeClr val="tx1">
                      <a:alpha val="99000"/>
                    </a:schemeClr>
                  </a:solidFill>
                </a:rPr>
                <a:t>t</a:t>
              </a:r>
              <a:endParaRPr lang="en-US" sz="1400" i="1" dirty="0">
                <a:solidFill>
                  <a:schemeClr val="tx1">
                    <a:alpha val="99000"/>
                  </a:schemeClr>
                </a:solidFill>
              </a:endParaRPr>
            </a:p>
          </p:txBody>
        </p:sp>
        <p:sp>
          <p:nvSpPr>
            <p:cNvPr id="56" name="Text Placeholder 6"/>
            <p:cNvSpPr txBox="1">
              <a:spLocks/>
            </p:cNvSpPr>
            <p:nvPr/>
          </p:nvSpPr>
          <p:spPr bwMode="auto">
            <a:xfrm>
              <a:off x="3957649" y="5982280"/>
              <a:ext cx="1142497" cy="17917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defTabSz="1218936" eaLnBrk="0" fontAlgn="base" hangingPunct="0">
                <a:spcBef>
                  <a:spcPct val="20000"/>
                </a:spcBef>
                <a:spcAft>
                  <a:spcPct val="0"/>
                </a:spcAft>
                <a:buClr>
                  <a:srgbClr val="000000"/>
                </a:buClr>
              </a:pPr>
              <a:r>
                <a:rPr lang="en-US" sz="1400" i="1" dirty="0" smtClean="0">
                  <a:solidFill>
                    <a:schemeClr val="tx1">
                      <a:alpha val="99000"/>
                    </a:schemeClr>
                  </a:solidFill>
                </a:rPr>
                <a:t>t</a:t>
              </a:r>
              <a:endParaRPr lang="en-US" sz="1400" i="1" dirty="0">
                <a:solidFill>
                  <a:schemeClr val="tx1">
                    <a:alpha val="99000"/>
                  </a:schemeClr>
                </a:solidFill>
              </a:endParaRPr>
            </a:p>
          </p:txBody>
        </p:sp>
        <p:grpSp>
          <p:nvGrpSpPr>
            <p:cNvPr id="57" name="Group 56"/>
            <p:cNvGrpSpPr/>
            <p:nvPr/>
          </p:nvGrpSpPr>
          <p:grpSpPr>
            <a:xfrm>
              <a:off x="4272750" y="691908"/>
              <a:ext cx="3613707" cy="1012674"/>
              <a:chOff x="342904" y="1233639"/>
              <a:chExt cx="3613707" cy="1012674"/>
            </a:xfrm>
          </p:grpSpPr>
          <p:sp>
            <p:nvSpPr>
              <p:cNvPr id="58" name="TextBox 57"/>
              <p:cNvSpPr txBox="1"/>
              <p:nvPr/>
            </p:nvSpPr>
            <p:spPr>
              <a:xfrm>
                <a:off x="342904" y="1233639"/>
                <a:ext cx="3045807" cy="480127"/>
              </a:xfrm>
              <a:prstGeom prst="rect">
                <a:avLst/>
              </a:prstGeom>
              <a:noFill/>
              <a:ln>
                <a:noFill/>
              </a:ln>
            </p:spPr>
            <p:txBody>
              <a:bodyPr wrap="square" lIns="0" tIns="45718" rIns="0" bIns="45718" rtlCol="0">
                <a:spAutoFit/>
              </a:bodyPr>
              <a:lstStyle/>
              <a:p>
                <a:pPr>
                  <a:lnSpc>
                    <a:spcPct val="90000"/>
                  </a:lnSpc>
                  <a:spcBef>
                    <a:spcPct val="20000"/>
                  </a:spcBef>
                </a:pPr>
                <a:r>
                  <a:rPr lang="en-US" sz="2800" dirty="0" smtClean="0">
                    <a:solidFill>
                      <a:schemeClr val="tx2">
                        <a:alpha val="99000"/>
                      </a:schemeClr>
                    </a:solidFill>
                    <a:latin typeface="Segoe UI" pitchFamily="34" charset="0"/>
                    <a:ea typeface="Segoe UI" pitchFamily="34" charset="0"/>
                    <a:cs typeface="Segoe UI" pitchFamily="34" charset="0"/>
                  </a:rPr>
                  <a:t>On </a:t>
                </a:r>
                <a:r>
                  <a:rPr lang="en-US" sz="2800" dirty="0">
                    <a:solidFill>
                      <a:schemeClr val="tx2">
                        <a:alpha val="99000"/>
                      </a:schemeClr>
                    </a:solidFill>
                    <a:latin typeface="Segoe UI" pitchFamily="34" charset="0"/>
                    <a:ea typeface="Segoe UI" pitchFamily="34" charset="0"/>
                    <a:cs typeface="Segoe UI" pitchFamily="34" charset="0"/>
                  </a:rPr>
                  <a:t>and </a:t>
                </a:r>
                <a:r>
                  <a:rPr lang="en-US" sz="2800" dirty="0" smtClean="0">
                    <a:solidFill>
                      <a:schemeClr val="tx2">
                        <a:alpha val="99000"/>
                      </a:schemeClr>
                    </a:solidFill>
                    <a:latin typeface="Segoe UI" pitchFamily="34" charset="0"/>
                    <a:ea typeface="Segoe UI" pitchFamily="34" charset="0"/>
                    <a:cs typeface="Segoe UI" pitchFamily="34" charset="0"/>
                  </a:rPr>
                  <a:t>Off</a:t>
                </a:r>
                <a:endParaRPr lang="en-US" sz="2800" dirty="0">
                  <a:solidFill>
                    <a:schemeClr val="tx2">
                      <a:alpha val="99000"/>
                    </a:schemeClr>
                  </a:solidFill>
                  <a:latin typeface="Segoe UI" pitchFamily="34" charset="0"/>
                  <a:ea typeface="Segoe UI" pitchFamily="34" charset="0"/>
                  <a:cs typeface="Segoe UI" pitchFamily="34" charset="0"/>
                </a:endParaRPr>
              </a:p>
            </p:txBody>
          </p:sp>
          <p:sp>
            <p:nvSpPr>
              <p:cNvPr id="59" name="Rectangle 58"/>
              <p:cNvSpPr/>
              <p:nvPr/>
            </p:nvSpPr>
            <p:spPr>
              <a:xfrm>
                <a:off x="342905" y="1692315"/>
                <a:ext cx="3613706" cy="553998"/>
              </a:xfrm>
              <a:prstGeom prst="rect">
                <a:avLst/>
              </a:prstGeom>
              <a:ln>
                <a:noFill/>
              </a:ln>
            </p:spPr>
            <p:txBody>
              <a:bodyPr wrap="square" lIns="0" tIns="0" rIns="0" bIns="0">
                <a:spAutoFit/>
              </a:bodyPr>
              <a:lstStyle/>
              <a:p>
                <a:pPr marL="0" lvl="1" defTabSz="1218836" fontAlgn="base">
                  <a:spcAft>
                    <a:spcPct val="0"/>
                  </a:spcAft>
                </a:pPr>
                <a:r>
                  <a:rPr lang="en-US" sz="1200" dirty="0">
                    <a:solidFill>
                      <a:schemeClr val="tx1">
                        <a:alpha val="99000"/>
                      </a:schemeClr>
                    </a:solidFill>
                    <a:ea typeface="Kozuka Gothic Pro R" pitchFamily="34" charset="-128"/>
                  </a:rPr>
                  <a:t>On &amp; off workloads (e.g. batch </a:t>
                </a:r>
                <a:r>
                  <a:rPr lang="en-US" sz="1200" dirty="0" smtClean="0">
                    <a:solidFill>
                      <a:schemeClr val="tx1">
                        <a:alpha val="99000"/>
                      </a:schemeClr>
                    </a:solidFill>
                    <a:ea typeface="Kozuka Gothic Pro R" pitchFamily="34" charset="-128"/>
                  </a:rPr>
                  <a:t>job)</a:t>
                </a:r>
              </a:p>
              <a:p>
                <a:pPr marL="0" lvl="1" defTabSz="1218836" fontAlgn="base">
                  <a:spcAft>
                    <a:spcPct val="0"/>
                  </a:spcAft>
                </a:pPr>
                <a:r>
                  <a:rPr lang="en-US" sz="1200" dirty="0" smtClean="0">
                    <a:solidFill>
                      <a:schemeClr val="tx1">
                        <a:alpha val="99000"/>
                      </a:schemeClr>
                    </a:solidFill>
                    <a:ea typeface="Kozuka Gothic Pro R" pitchFamily="34" charset="-128"/>
                  </a:rPr>
                  <a:t>Over provisioned capacity is wasted </a:t>
                </a:r>
              </a:p>
              <a:p>
                <a:pPr marL="0" lvl="1" defTabSz="1218836" fontAlgn="base">
                  <a:spcAft>
                    <a:spcPct val="0"/>
                  </a:spcAft>
                </a:pPr>
                <a:r>
                  <a:rPr lang="en-US" sz="1200" dirty="0" smtClean="0">
                    <a:solidFill>
                      <a:schemeClr val="tx1">
                        <a:alpha val="99000"/>
                      </a:schemeClr>
                    </a:solidFill>
                    <a:ea typeface="Kozuka Gothic Pro R" pitchFamily="34" charset="-128"/>
                  </a:rPr>
                  <a:t>Time </a:t>
                </a:r>
                <a:r>
                  <a:rPr lang="en-US" sz="1200" dirty="0">
                    <a:solidFill>
                      <a:schemeClr val="tx1">
                        <a:alpha val="99000"/>
                      </a:schemeClr>
                    </a:solidFill>
                    <a:ea typeface="Kozuka Gothic Pro R" pitchFamily="34" charset="-128"/>
                  </a:rPr>
                  <a:t>to market can be cumbersome </a:t>
                </a:r>
              </a:p>
            </p:txBody>
          </p:sp>
        </p:grpSp>
        <p:grpSp>
          <p:nvGrpSpPr>
            <p:cNvPr id="60" name="Group 59"/>
            <p:cNvGrpSpPr/>
            <p:nvPr/>
          </p:nvGrpSpPr>
          <p:grpSpPr>
            <a:xfrm>
              <a:off x="4272751" y="3571750"/>
              <a:ext cx="3821938" cy="1068346"/>
              <a:chOff x="342905" y="3877806"/>
              <a:chExt cx="3821938" cy="1068346"/>
            </a:xfrm>
          </p:grpSpPr>
          <p:sp>
            <p:nvSpPr>
              <p:cNvPr id="61" name="TextBox 60"/>
              <p:cNvSpPr txBox="1"/>
              <p:nvPr/>
            </p:nvSpPr>
            <p:spPr>
              <a:xfrm>
                <a:off x="342905" y="3877806"/>
                <a:ext cx="3821938" cy="480127"/>
              </a:xfrm>
              <a:prstGeom prst="rect">
                <a:avLst/>
              </a:prstGeom>
              <a:noFill/>
              <a:ln>
                <a:noFill/>
              </a:ln>
            </p:spPr>
            <p:txBody>
              <a:bodyPr wrap="square" lIns="0" tIns="45718" rIns="0" bIns="45718" rtlCol="0">
                <a:spAutoFit/>
              </a:bodyPr>
              <a:lstStyle/>
              <a:p>
                <a:pPr>
                  <a:lnSpc>
                    <a:spcPct val="90000"/>
                  </a:lnSpc>
                  <a:spcBef>
                    <a:spcPct val="20000"/>
                  </a:spcBef>
                </a:pPr>
                <a:r>
                  <a:rPr lang="en-US" sz="2800" dirty="0">
                    <a:solidFill>
                      <a:schemeClr val="tx2">
                        <a:alpha val="99000"/>
                      </a:schemeClr>
                    </a:solidFill>
                    <a:latin typeface="Segoe UI" pitchFamily="34" charset="0"/>
                    <a:ea typeface="Segoe UI" pitchFamily="34" charset="0"/>
                    <a:cs typeface="Segoe UI" pitchFamily="34" charset="0"/>
                  </a:rPr>
                  <a:t>Unpredictable Bursting</a:t>
                </a:r>
              </a:p>
            </p:txBody>
          </p:sp>
          <p:sp>
            <p:nvSpPr>
              <p:cNvPr id="62" name="Rectangle 61"/>
              <p:cNvSpPr/>
              <p:nvPr/>
            </p:nvSpPr>
            <p:spPr>
              <a:xfrm>
                <a:off x="342905" y="4392154"/>
                <a:ext cx="3045807" cy="553998"/>
              </a:xfrm>
              <a:prstGeom prst="rect">
                <a:avLst/>
              </a:prstGeom>
              <a:ln>
                <a:noFill/>
              </a:ln>
            </p:spPr>
            <p:txBody>
              <a:bodyPr wrap="square" lIns="0" tIns="0" rIns="0" bIns="0">
                <a:spAutoFit/>
              </a:bodyPr>
              <a:lstStyle/>
              <a:p>
                <a:pPr marL="0" lvl="1" defTabSz="1218836" fontAlgn="base">
                  <a:spcAft>
                    <a:spcPct val="0"/>
                  </a:spcAft>
                </a:pPr>
                <a:r>
                  <a:rPr lang="en-US" sz="1200" dirty="0">
                    <a:solidFill>
                      <a:schemeClr val="tx1">
                        <a:alpha val="99000"/>
                      </a:schemeClr>
                    </a:solidFill>
                    <a:ea typeface="Kozuka Gothic Pro R" pitchFamily="34" charset="-128"/>
                  </a:rPr>
                  <a:t>Unexpected/unplanned peak in demand  </a:t>
                </a:r>
              </a:p>
              <a:p>
                <a:pPr marL="0" lvl="1" defTabSz="1218836" fontAlgn="base">
                  <a:spcAft>
                    <a:spcPct val="0"/>
                  </a:spcAft>
                </a:pPr>
                <a:r>
                  <a:rPr lang="en-US" sz="1200" dirty="0">
                    <a:solidFill>
                      <a:schemeClr val="tx1">
                        <a:alpha val="99000"/>
                      </a:schemeClr>
                    </a:solidFill>
                    <a:ea typeface="Kozuka Gothic Pro R" pitchFamily="34" charset="-128"/>
                  </a:rPr>
                  <a:t>Sudden spike impacts performance </a:t>
                </a:r>
              </a:p>
              <a:p>
                <a:pPr marL="0" lvl="1" defTabSz="1218836" fontAlgn="base">
                  <a:spcAft>
                    <a:spcPct val="0"/>
                  </a:spcAft>
                </a:pPr>
                <a:r>
                  <a:rPr lang="en-US" sz="1200" dirty="0">
                    <a:solidFill>
                      <a:schemeClr val="tx1">
                        <a:alpha val="99000"/>
                      </a:schemeClr>
                    </a:solidFill>
                    <a:ea typeface="Kozuka Gothic Pro R" pitchFamily="34" charset="-128"/>
                  </a:rPr>
                  <a:t>Can’t over provision for extreme cases </a:t>
                </a:r>
              </a:p>
            </p:txBody>
          </p:sp>
        </p:grpSp>
        <p:cxnSp>
          <p:nvCxnSpPr>
            <p:cNvPr id="63" name="Straight Arrow Connector 62"/>
            <p:cNvCxnSpPr/>
            <p:nvPr/>
          </p:nvCxnSpPr>
          <p:spPr bwMode="auto">
            <a:xfrm flipH="1" flipV="1">
              <a:off x="758939" y="3729791"/>
              <a:ext cx="4" cy="897446"/>
            </a:xfrm>
            <a:prstGeom prst="straightConnector1">
              <a:avLst/>
            </a:prstGeom>
            <a:ln w="25400">
              <a:solidFill>
                <a:schemeClr val="tx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cxnSp>
          <p:nvCxnSpPr>
            <p:cNvPr id="64" name="Straight Arrow Connector 63"/>
            <p:cNvCxnSpPr/>
            <p:nvPr/>
          </p:nvCxnSpPr>
          <p:spPr bwMode="auto">
            <a:xfrm>
              <a:off x="758938" y="4616445"/>
              <a:ext cx="3152991" cy="935"/>
            </a:xfrm>
            <a:prstGeom prst="straightConnector1">
              <a:avLst/>
            </a:prstGeom>
            <a:ln w="25400">
              <a:solidFill>
                <a:schemeClr val="tx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sp>
          <p:nvSpPr>
            <p:cNvPr id="65" name="Rectangle 64"/>
            <p:cNvSpPr/>
            <p:nvPr/>
          </p:nvSpPr>
          <p:spPr>
            <a:xfrm rot="16200000">
              <a:off x="29277" y="4117084"/>
              <a:ext cx="1019525" cy="233393"/>
            </a:xfrm>
            <a:prstGeom prst="rect">
              <a:avLst/>
            </a:prstGeom>
            <a:ln>
              <a:noFill/>
            </a:ln>
          </p:spPr>
          <p:txBody>
            <a:bodyPr wrap="square" lIns="91436" tIns="45718" rIns="91436" bIns="45718">
              <a:spAutoFit/>
            </a:bodyPr>
            <a:lstStyle/>
            <a:p>
              <a:pPr marL="304735" indent="-304735" algn="ctr" defTabSz="1218936" eaLnBrk="0" fontAlgn="base" hangingPunct="0">
                <a:lnSpc>
                  <a:spcPts val="1066"/>
                </a:lnSpc>
                <a:spcBef>
                  <a:spcPct val="20000"/>
                </a:spcBef>
                <a:spcAft>
                  <a:spcPct val="0"/>
                </a:spcAft>
                <a:buClr>
                  <a:srgbClr val="000000"/>
                </a:buClr>
              </a:pPr>
              <a:r>
                <a:rPr lang="en-US" sz="1200" dirty="0">
                  <a:solidFill>
                    <a:schemeClr val="tx1">
                      <a:alpha val="99000"/>
                    </a:schemeClr>
                  </a:solidFill>
                </a:rPr>
                <a:t>Compute </a:t>
              </a:r>
            </a:p>
          </p:txBody>
        </p:sp>
        <p:grpSp>
          <p:nvGrpSpPr>
            <p:cNvPr id="66" name="Group 65"/>
            <p:cNvGrpSpPr/>
            <p:nvPr/>
          </p:nvGrpSpPr>
          <p:grpSpPr>
            <a:xfrm>
              <a:off x="752992" y="3833713"/>
              <a:ext cx="3152246" cy="492377"/>
              <a:chOff x="5520892" y="5257417"/>
              <a:chExt cx="3307216" cy="721360"/>
            </a:xfrm>
          </p:grpSpPr>
          <p:cxnSp>
            <p:nvCxnSpPr>
              <p:cNvPr id="67" name="Straight Arrow Connector 66"/>
              <p:cNvCxnSpPr/>
              <p:nvPr/>
            </p:nvCxnSpPr>
            <p:spPr bwMode="auto">
              <a:xfrm>
                <a:off x="7600265" y="5975286"/>
                <a:ext cx="1227843" cy="2508"/>
              </a:xfrm>
              <a:prstGeom prst="straightConnector1">
                <a:avLst/>
              </a:prstGeom>
              <a:ln w="25400">
                <a:solidFill>
                  <a:schemeClr val="tx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cxnSp>
            <p:nvCxnSpPr>
              <p:cNvPr id="68" name="Straight Connector 67"/>
              <p:cNvCxnSpPr>
                <a:endCxn id="71" idx="0"/>
              </p:cNvCxnSpPr>
              <p:nvPr/>
            </p:nvCxnSpPr>
            <p:spPr bwMode="auto">
              <a:xfrm>
                <a:off x="5520892" y="5967876"/>
                <a:ext cx="1168667" cy="0"/>
              </a:xfrm>
              <a:prstGeom prst="line">
                <a:avLst/>
              </a:prstGeom>
              <a:ln w="25400">
                <a:solidFill>
                  <a:schemeClr val="tx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sp>
            <p:nvSpPr>
              <p:cNvPr id="69" name="Freeform 68"/>
              <p:cNvSpPr/>
              <p:nvPr/>
            </p:nvSpPr>
            <p:spPr>
              <a:xfrm>
                <a:off x="6689558" y="5257417"/>
                <a:ext cx="899962" cy="721360"/>
              </a:xfrm>
              <a:custGeom>
                <a:avLst/>
                <a:gdLst>
                  <a:gd name="connsiteX0" fmla="*/ 0 w 1595120"/>
                  <a:gd name="connsiteY0" fmla="*/ 662093 h 672253"/>
                  <a:gd name="connsiteX1" fmla="*/ 751840 w 1595120"/>
                  <a:gd name="connsiteY1" fmla="*/ 1693 h 672253"/>
                  <a:gd name="connsiteX2" fmla="*/ 1595120 w 1595120"/>
                  <a:gd name="connsiteY2" fmla="*/ 672253 h 672253"/>
                </a:gdLst>
                <a:ahLst/>
                <a:cxnLst>
                  <a:cxn ang="0">
                    <a:pos x="connsiteX0" y="connsiteY0"/>
                  </a:cxn>
                  <a:cxn ang="0">
                    <a:pos x="connsiteX1" y="connsiteY1"/>
                  </a:cxn>
                  <a:cxn ang="0">
                    <a:pos x="connsiteX2" y="connsiteY2"/>
                  </a:cxn>
                </a:cxnLst>
                <a:rect l="l" t="t" r="r" b="b"/>
                <a:pathLst>
                  <a:path w="1595120" h="672253">
                    <a:moveTo>
                      <a:pt x="0" y="662093"/>
                    </a:moveTo>
                    <a:cubicBezTo>
                      <a:pt x="242993" y="331046"/>
                      <a:pt x="485987" y="0"/>
                      <a:pt x="751840" y="1693"/>
                    </a:cubicBezTo>
                    <a:cubicBezTo>
                      <a:pt x="1017693" y="3386"/>
                      <a:pt x="1306406" y="337819"/>
                      <a:pt x="1595120" y="672253"/>
                    </a:cubicBezTo>
                  </a:path>
                </a:pathLst>
              </a:custGeom>
              <a:ln w="25400">
                <a:solidFill>
                  <a:schemeClr val="tx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dirty="0"/>
              </a:p>
            </p:txBody>
          </p:sp>
        </p:grpSp>
        <p:grpSp>
          <p:nvGrpSpPr>
            <p:cNvPr id="70" name="Group 69"/>
            <p:cNvGrpSpPr/>
            <p:nvPr/>
          </p:nvGrpSpPr>
          <p:grpSpPr>
            <a:xfrm>
              <a:off x="4272751" y="2151242"/>
              <a:ext cx="3119051" cy="1020871"/>
              <a:chOff x="342905" y="2485579"/>
              <a:chExt cx="3119051" cy="1020871"/>
            </a:xfrm>
          </p:grpSpPr>
          <p:sp>
            <p:nvSpPr>
              <p:cNvPr id="71" name="TextBox 70"/>
              <p:cNvSpPr txBox="1"/>
              <p:nvPr/>
            </p:nvSpPr>
            <p:spPr>
              <a:xfrm>
                <a:off x="342905" y="2485579"/>
                <a:ext cx="3119051" cy="480127"/>
              </a:xfrm>
              <a:prstGeom prst="rect">
                <a:avLst/>
              </a:prstGeom>
              <a:noFill/>
              <a:ln>
                <a:noFill/>
              </a:ln>
            </p:spPr>
            <p:txBody>
              <a:bodyPr wrap="square" lIns="0" tIns="45718" rIns="0" bIns="45718" rtlCol="0">
                <a:spAutoFit/>
              </a:bodyPr>
              <a:lstStyle/>
              <a:p>
                <a:pPr>
                  <a:lnSpc>
                    <a:spcPct val="90000"/>
                  </a:lnSpc>
                  <a:spcBef>
                    <a:spcPct val="20000"/>
                  </a:spcBef>
                </a:pPr>
                <a:r>
                  <a:rPr lang="en-US" sz="2800" dirty="0">
                    <a:solidFill>
                      <a:schemeClr val="tx2">
                        <a:alpha val="99000"/>
                      </a:schemeClr>
                    </a:solidFill>
                    <a:latin typeface="Segoe UI" pitchFamily="34" charset="0"/>
                    <a:ea typeface="Segoe UI" pitchFamily="34" charset="0"/>
                    <a:cs typeface="Segoe UI" pitchFamily="34" charset="0"/>
                  </a:rPr>
                  <a:t>Growing Fast</a:t>
                </a:r>
              </a:p>
            </p:txBody>
          </p:sp>
          <p:sp>
            <p:nvSpPr>
              <p:cNvPr id="72" name="Rectangle 71"/>
              <p:cNvSpPr/>
              <p:nvPr/>
            </p:nvSpPr>
            <p:spPr>
              <a:xfrm>
                <a:off x="342905" y="2952452"/>
                <a:ext cx="3119051" cy="553998"/>
              </a:xfrm>
              <a:prstGeom prst="rect">
                <a:avLst/>
              </a:prstGeom>
              <a:ln>
                <a:noFill/>
              </a:ln>
            </p:spPr>
            <p:txBody>
              <a:bodyPr wrap="square" lIns="0" tIns="0" rIns="0" bIns="0">
                <a:spAutoFit/>
              </a:bodyPr>
              <a:lstStyle/>
              <a:p>
                <a:pPr marL="0" lvl="1" defTabSz="1218836" fontAlgn="base">
                  <a:spcAft>
                    <a:spcPct val="0"/>
                  </a:spcAft>
                </a:pPr>
                <a:r>
                  <a:rPr lang="en-US" sz="1200" dirty="0">
                    <a:solidFill>
                      <a:schemeClr val="tx1">
                        <a:alpha val="99000"/>
                      </a:schemeClr>
                    </a:solidFill>
                    <a:ea typeface="Kozuka Gothic Pro R" pitchFamily="34" charset="-128"/>
                  </a:rPr>
                  <a:t>Successful services needs to grow/scale   </a:t>
                </a:r>
              </a:p>
              <a:p>
                <a:pPr marL="0" lvl="1" defTabSz="1218836" fontAlgn="base">
                  <a:spcAft>
                    <a:spcPct val="0"/>
                  </a:spcAft>
                </a:pPr>
                <a:r>
                  <a:rPr lang="en-US" sz="1200" dirty="0">
                    <a:solidFill>
                      <a:schemeClr val="tx1">
                        <a:alpha val="99000"/>
                      </a:schemeClr>
                    </a:solidFill>
                    <a:ea typeface="Kozuka Gothic Pro R" pitchFamily="34" charset="-128"/>
                  </a:rPr>
                  <a:t>Keeping up w/ growth is big IT challenge </a:t>
                </a:r>
              </a:p>
              <a:p>
                <a:pPr marL="0" lvl="1" defTabSz="1218836" fontAlgn="base">
                  <a:spcAft>
                    <a:spcPct val="0"/>
                  </a:spcAft>
                </a:pPr>
                <a:r>
                  <a:rPr lang="en-US" sz="1200" dirty="0">
                    <a:solidFill>
                      <a:schemeClr val="tx1">
                        <a:alpha val="99000"/>
                      </a:schemeClr>
                    </a:solidFill>
                    <a:ea typeface="Kozuka Gothic Pro R" pitchFamily="34" charset="-128"/>
                  </a:rPr>
                  <a:t>Cannot provision hardware fast enough</a:t>
                </a:r>
              </a:p>
            </p:txBody>
          </p:sp>
        </p:grpSp>
        <p:cxnSp>
          <p:nvCxnSpPr>
            <p:cNvPr id="73" name="Straight Arrow Connector 72"/>
            <p:cNvCxnSpPr/>
            <p:nvPr/>
          </p:nvCxnSpPr>
          <p:spPr bwMode="auto">
            <a:xfrm flipH="1" flipV="1">
              <a:off x="749513" y="2274234"/>
              <a:ext cx="3478" cy="930519"/>
            </a:xfrm>
            <a:prstGeom prst="straightConnector1">
              <a:avLst/>
            </a:prstGeom>
            <a:ln w="25400">
              <a:solidFill>
                <a:schemeClr val="tx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cxnSp>
          <p:nvCxnSpPr>
            <p:cNvPr id="74" name="Straight Arrow Connector 73"/>
            <p:cNvCxnSpPr/>
            <p:nvPr/>
          </p:nvCxnSpPr>
          <p:spPr bwMode="auto">
            <a:xfrm>
              <a:off x="752991" y="3191067"/>
              <a:ext cx="3152991" cy="935"/>
            </a:xfrm>
            <a:prstGeom prst="straightConnector1">
              <a:avLst/>
            </a:prstGeom>
            <a:ln w="25400">
              <a:solidFill>
                <a:schemeClr val="tx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sp>
          <p:nvSpPr>
            <p:cNvPr id="75" name="Rectangle 74"/>
            <p:cNvSpPr/>
            <p:nvPr/>
          </p:nvSpPr>
          <p:spPr>
            <a:xfrm rot="16200000">
              <a:off x="22139" y="2712932"/>
              <a:ext cx="1014949" cy="233393"/>
            </a:xfrm>
            <a:prstGeom prst="rect">
              <a:avLst/>
            </a:prstGeom>
            <a:ln>
              <a:noFill/>
            </a:ln>
          </p:spPr>
          <p:txBody>
            <a:bodyPr wrap="square" lIns="91436" tIns="45718" rIns="91436" bIns="45718">
              <a:spAutoFit/>
            </a:bodyPr>
            <a:lstStyle/>
            <a:p>
              <a:pPr marL="304735" indent="-304735" algn="ctr" defTabSz="1218936" eaLnBrk="0" fontAlgn="base" hangingPunct="0">
                <a:lnSpc>
                  <a:spcPts val="1066"/>
                </a:lnSpc>
                <a:spcBef>
                  <a:spcPct val="20000"/>
                </a:spcBef>
                <a:spcAft>
                  <a:spcPct val="0"/>
                </a:spcAft>
                <a:buClr>
                  <a:srgbClr val="000000"/>
                </a:buClr>
              </a:pPr>
              <a:r>
                <a:rPr lang="en-US" sz="1200" dirty="0">
                  <a:solidFill>
                    <a:schemeClr val="tx1">
                      <a:alpha val="99000"/>
                    </a:schemeClr>
                  </a:solidFill>
                </a:rPr>
                <a:t>Compute </a:t>
              </a:r>
            </a:p>
          </p:txBody>
        </p:sp>
        <p:sp>
          <p:nvSpPr>
            <p:cNvPr id="76" name="Freeform 75"/>
            <p:cNvSpPr/>
            <p:nvPr/>
          </p:nvSpPr>
          <p:spPr>
            <a:xfrm>
              <a:off x="743673" y="2327739"/>
              <a:ext cx="3085702" cy="860645"/>
            </a:xfrm>
            <a:custGeom>
              <a:avLst/>
              <a:gdLst>
                <a:gd name="connsiteX0" fmla="*/ 0 w 3180080"/>
                <a:gd name="connsiteY0" fmla="*/ 782320 h 912707"/>
                <a:gd name="connsiteX1" fmla="*/ 1635760 w 3180080"/>
                <a:gd name="connsiteY1" fmla="*/ 782320 h 912707"/>
                <a:gd name="connsiteX2" fmla="*/ 3180080 w 3180080"/>
                <a:gd name="connsiteY2" fmla="*/ 0 h 912707"/>
                <a:gd name="connsiteX0" fmla="*/ 0 w 3159760"/>
                <a:gd name="connsiteY0" fmla="*/ 881288 h 946481"/>
                <a:gd name="connsiteX1" fmla="*/ 1615440 w 3159760"/>
                <a:gd name="connsiteY1" fmla="*/ 782320 h 946481"/>
                <a:gd name="connsiteX2" fmla="*/ 3159760 w 3159760"/>
                <a:gd name="connsiteY2" fmla="*/ 0 h 946481"/>
                <a:gd name="connsiteX0" fmla="*/ 0 w 3159760"/>
                <a:gd name="connsiteY0" fmla="*/ 881288 h 929201"/>
                <a:gd name="connsiteX1" fmla="*/ 1615440 w 3159760"/>
                <a:gd name="connsiteY1" fmla="*/ 782320 h 929201"/>
                <a:gd name="connsiteX2" fmla="*/ 3159760 w 3159760"/>
                <a:gd name="connsiteY2" fmla="*/ 0 h 929201"/>
                <a:gd name="connsiteX0" fmla="*/ 0 w 3149600"/>
                <a:gd name="connsiteY0" fmla="*/ 991253 h 1001464"/>
                <a:gd name="connsiteX1" fmla="*/ 1605280 w 3149600"/>
                <a:gd name="connsiteY1" fmla="*/ 782320 h 1001464"/>
                <a:gd name="connsiteX2" fmla="*/ 3149600 w 3149600"/>
                <a:gd name="connsiteY2" fmla="*/ 0 h 1001464"/>
                <a:gd name="connsiteX0" fmla="*/ 0 w 3149600"/>
                <a:gd name="connsiteY0" fmla="*/ 991253 h 991253"/>
                <a:gd name="connsiteX1" fmla="*/ 1605280 w 3149600"/>
                <a:gd name="connsiteY1" fmla="*/ 782320 h 991253"/>
                <a:gd name="connsiteX2" fmla="*/ 3149600 w 3149600"/>
                <a:gd name="connsiteY2" fmla="*/ 0 h 991253"/>
              </a:gdLst>
              <a:ahLst/>
              <a:cxnLst>
                <a:cxn ang="0">
                  <a:pos x="connsiteX0" y="connsiteY0"/>
                </a:cxn>
                <a:cxn ang="0">
                  <a:pos x="connsiteX1" y="connsiteY1"/>
                </a:cxn>
                <a:cxn ang="0">
                  <a:pos x="connsiteX2" y="connsiteY2"/>
                </a:cxn>
              </a:cxnLst>
              <a:rect l="l" t="t" r="r" b="b"/>
              <a:pathLst>
                <a:path w="3149600" h="991253">
                  <a:moveTo>
                    <a:pt x="0" y="991253"/>
                  </a:moveTo>
                  <a:cubicBezTo>
                    <a:pt x="623993" y="979471"/>
                    <a:pt x="1080347" y="947529"/>
                    <a:pt x="1605280" y="782320"/>
                  </a:cubicBezTo>
                  <a:cubicBezTo>
                    <a:pt x="2130213" y="617111"/>
                    <a:pt x="2642446" y="325966"/>
                    <a:pt x="3149600" y="0"/>
                  </a:cubicBezTo>
                </a:path>
              </a:pathLst>
            </a:custGeom>
            <a:ln w="25400">
              <a:solidFill>
                <a:schemeClr val="tx1"/>
              </a:solidFill>
              <a:headEnd type="none" w="med" len="med"/>
              <a:tailEnd type="triangle"/>
            </a:ln>
            <a:effectLst/>
          </p:spPr>
          <p:txBody>
            <a:bodyPr lIns="91436" tIns="45718" rIns="91436" bIns="45718" rtlCol="0" anchor="ctr"/>
            <a:lstStyle/>
            <a:p>
              <a:pPr algn="ctr"/>
              <a:endParaRPr lang="en-US" dirty="0"/>
            </a:p>
          </p:txBody>
        </p:sp>
        <p:grpSp>
          <p:nvGrpSpPr>
            <p:cNvPr id="77" name="Group 76"/>
            <p:cNvGrpSpPr/>
            <p:nvPr/>
          </p:nvGrpSpPr>
          <p:grpSpPr>
            <a:xfrm>
              <a:off x="4272751" y="5047623"/>
              <a:ext cx="3941859" cy="1026722"/>
              <a:chOff x="342905" y="5150364"/>
              <a:chExt cx="3941859" cy="1026722"/>
            </a:xfrm>
          </p:grpSpPr>
          <p:sp>
            <p:nvSpPr>
              <p:cNvPr id="78" name="TextBox 77"/>
              <p:cNvSpPr txBox="1"/>
              <p:nvPr/>
            </p:nvSpPr>
            <p:spPr>
              <a:xfrm>
                <a:off x="342905" y="5150364"/>
                <a:ext cx="3941859" cy="480127"/>
              </a:xfrm>
              <a:prstGeom prst="rect">
                <a:avLst/>
              </a:prstGeom>
              <a:noFill/>
              <a:ln>
                <a:noFill/>
              </a:ln>
            </p:spPr>
            <p:txBody>
              <a:bodyPr wrap="square" lIns="0" tIns="45718" rIns="0" bIns="45718" rtlCol="0">
                <a:spAutoFit/>
              </a:bodyPr>
              <a:lstStyle/>
              <a:p>
                <a:pPr>
                  <a:lnSpc>
                    <a:spcPct val="90000"/>
                  </a:lnSpc>
                  <a:spcBef>
                    <a:spcPct val="20000"/>
                  </a:spcBef>
                </a:pPr>
                <a:r>
                  <a:rPr lang="en-US" sz="2800" dirty="0">
                    <a:solidFill>
                      <a:schemeClr val="tx2">
                        <a:alpha val="99000"/>
                      </a:schemeClr>
                    </a:solidFill>
                    <a:latin typeface="Segoe UI" pitchFamily="34" charset="0"/>
                    <a:ea typeface="Segoe UI" pitchFamily="34" charset="0"/>
                    <a:cs typeface="Segoe UI" pitchFamily="34" charset="0"/>
                  </a:rPr>
                  <a:t>Predictable Bursting</a:t>
                </a:r>
              </a:p>
            </p:txBody>
          </p:sp>
          <p:sp>
            <p:nvSpPr>
              <p:cNvPr id="79" name="Rectangle 78"/>
              <p:cNvSpPr/>
              <p:nvPr/>
            </p:nvSpPr>
            <p:spPr>
              <a:xfrm>
                <a:off x="342905" y="5623088"/>
                <a:ext cx="3190656" cy="553998"/>
              </a:xfrm>
              <a:prstGeom prst="rect">
                <a:avLst/>
              </a:prstGeom>
              <a:ln>
                <a:noFill/>
              </a:ln>
            </p:spPr>
            <p:txBody>
              <a:bodyPr wrap="square" lIns="0" tIns="0" rIns="0" bIns="0">
                <a:spAutoFit/>
              </a:bodyPr>
              <a:lstStyle/>
              <a:p>
                <a:pPr marL="0" lvl="1" defTabSz="1218836" fontAlgn="base">
                  <a:spcAft>
                    <a:spcPct val="0"/>
                  </a:spcAft>
                </a:pPr>
                <a:r>
                  <a:rPr lang="en-US" sz="1200" dirty="0">
                    <a:solidFill>
                      <a:schemeClr val="tx1">
                        <a:alpha val="99000"/>
                      </a:schemeClr>
                    </a:solidFill>
                    <a:ea typeface="Kozuka Gothic Pro R" pitchFamily="34" charset="-128"/>
                  </a:rPr>
                  <a:t>Services with micro seasonality trends   </a:t>
                </a:r>
              </a:p>
              <a:p>
                <a:pPr marL="0" lvl="1" defTabSz="1218836" fontAlgn="base">
                  <a:spcAft>
                    <a:spcPct val="0"/>
                  </a:spcAft>
                </a:pPr>
                <a:r>
                  <a:rPr lang="en-US" sz="1200" dirty="0">
                    <a:solidFill>
                      <a:schemeClr val="tx1">
                        <a:alpha val="99000"/>
                      </a:schemeClr>
                    </a:solidFill>
                    <a:ea typeface="Kozuka Gothic Pro R" pitchFamily="34" charset="-128"/>
                  </a:rPr>
                  <a:t>Peaks due to periodic increased demand</a:t>
                </a:r>
              </a:p>
              <a:p>
                <a:pPr marL="0" lvl="1" defTabSz="1218836" fontAlgn="base">
                  <a:spcAft>
                    <a:spcPct val="0"/>
                  </a:spcAft>
                </a:pPr>
                <a:r>
                  <a:rPr lang="en-US" sz="1200" dirty="0">
                    <a:solidFill>
                      <a:schemeClr val="tx1">
                        <a:alpha val="99000"/>
                      </a:schemeClr>
                    </a:solidFill>
                    <a:ea typeface="Kozuka Gothic Pro R" pitchFamily="34" charset="-128"/>
                  </a:rPr>
                  <a:t>IT complexity and wasted </a:t>
                </a:r>
                <a:r>
                  <a:rPr lang="en-US" sz="1200" dirty="0" smtClean="0">
                    <a:solidFill>
                      <a:schemeClr val="tx1">
                        <a:alpha val="99000"/>
                      </a:schemeClr>
                    </a:solidFill>
                    <a:ea typeface="Kozuka Gothic Pro R" pitchFamily="34" charset="-128"/>
                  </a:rPr>
                  <a:t>capacity</a:t>
                </a:r>
                <a:endParaRPr lang="en-US" sz="1200" dirty="0">
                  <a:solidFill>
                    <a:schemeClr val="tx1">
                      <a:alpha val="99000"/>
                    </a:schemeClr>
                  </a:solidFill>
                  <a:ea typeface="Kozuka Gothic Pro R" pitchFamily="34" charset="-128"/>
                </a:endParaRPr>
              </a:p>
            </p:txBody>
          </p:sp>
        </p:grpSp>
        <p:cxnSp>
          <p:nvCxnSpPr>
            <p:cNvPr id="80" name="Straight Arrow Connector 79"/>
            <p:cNvCxnSpPr/>
            <p:nvPr/>
          </p:nvCxnSpPr>
          <p:spPr bwMode="auto">
            <a:xfrm flipV="1">
              <a:off x="773867" y="5199405"/>
              <a:ext cx="0" cy="897447"/>
            </a:xfrm>
            <a:prstGeom prst="straightConnector1">
              <a:avLst/>
            </a:prstGeom>
            <a:ln w="25400">
              <a:solidFill>
                <a:schemeClr val="tx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cxnSp>
          <p:nvCxnSpPr>
            <p:cNvPr id="81" name="Straight Arrow Connector 80"/>
            <p:cNvCxnSpPr/>
            <p:nvPr/>
          </p:nvCxnSpPr>
          <p:spPr bwMode="auto">
            <a:xfrm>
              <a:off x="758628" y="6084305"/>
              <a:ext cx="3152990" cy="935"/>
            </a:xfrm>
            <a:prstGeom prst="straightConnector1">
              <a:avLst/>
            </a:prstGeom>
            <a:ln w="25400">
              <a:solidFill>
                <a:schemeClr val="tx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sp>
          <p:nvSpPr>
            <p:cNvPr id="82" name="Rectangle 81"/>
            <p:cNvSpPr/>
            <p:nvPr/>
          </p:nvSpPr>
          <p:spPr>
            <a:xfrm rot="16200000">
              <a:off x="41697" y="5375042"/>
              <a:ext cx="1024540" cy="233393"/>
            </a:xfrm>
            <a:prstGeom prst="rect">
              <a:avLst/>
            </a:prstGeom>
            <a:ln>
              <a:noFill/>
            </a:ln>
          </p:spPr>
          <p:txBody>
            <a:bodyPr wrap="square" lIns="91436" tIns="45718" rIns="91436" bIns="45718">
              <a:spAutoFit/>
            </a:bodyPr>
            <a:lstStyle/>
            <a:p>
              <a:pPr marL="304735" indent="-304735" algn="ctr" defTabSz="1218936" eaLnBrk="0" fontAlgn="base" hangingPunct="0">
                <a:lnSpc>
                  <a:spcPts val="1066"/>
                </a:lnSpc>
                <a:spcBef>
                  <a:spcPct val="20000"/>
                </a:spcBef>
                <a:spcAft>
                  <a:spcPct val="0"/>
                </a:spcAft>
                <a:buClr>
                  <a:srgbClr val="000000"/>
                </a:buClr>
              </a:pPr>
              <a:r>
                <a:rPr lang="en-US" sz="1200" dirty="0">
                  <a:solidFill>
                    <a:schemeClr val="tx1">
                      <a:alpha val="99000"/>
                    </a:schemeClr>
                  </a:solidFill>
                </a:rPr>
                <a:t>Compute </a:t>
              </a:r>
            </a:p>
          </p:txBody>
        </p:sp>
        <p:sp>
          <p:nvSpPr>
            <p:cNvPr id="83" name="Freeform 82"/>
            <p:cNvSpPr/>
            <p:nvPr/>
          </p:nvSpPr>
          <p:spPr>
            <a:xfrm>
              <a:off x="771774" y="5255754"/>
              <a:ext cx="2919644" cy="583019"/>
            </a:xfrm>
            <a:custGeom>
              <a:avLst/>
              <a:gdLst>
                <a:gd name="connsiteX0" fmla="*/ 0 w 2190307"/>
                <a:gd name="connsiteY0" fmla="*/ 689345 h 781494"/>
                <a:gd name="connsiteX1" fmla="*/ 531628 w 2190307"/>
                <a:gd name="connsiteY1" fmla="*/ 8861 h 781494"/>
                <a:gd name="connsiteX2" fmla="*/ 967563 w 2190307"/>
                <a:gd name="connsiteY2" fmla="*/ 742508 h 781494"/>
                <a:gd name="connsiteX3" fmla="*/ 1435395 w 2190307"/>
                <a:gd name="connsiteY3" fmla="*/ 8861 h 781494"/>
                <a:gd name="connsiteX4" fmla="*/ 1828800 w 2190307"/>
                <a:gd name="connsiteY4" fmla="*/ 721243 h 781494"/>
                <a:gd name="connsiteX5" fmla="*/ 2190307 w 2190307"/>
                <a:gd name="connsiteY5" fmla="*/ 370368 h 781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90307" h="781494">
                  <a:moveTo>
                    <a:pt x="0" y="689345"/>
                  </a:moveTo>
                  <a:cubicBezTo>
                    <a:pt x="185183" y="344672"/>
                    <a:pt x="370367" y="0"/>
                    <a:pt x="531628" y="8861"/>
                  </a:cubicBezTo>
                  <a:cubicBezTo>
                    <a:pt x="692889" y="17722"/>
                    <a:pt x="816935" y="742508"/>
                    <a:pt x="967563" y="742508"/>
                  </a:cubicBezTo>
                  <a:cubicBezTo>
                    <a:pt x="1118191" y="742508"/>
                    <a:pt x="1291856" y="12405"/>
                    <a:pt x="1435395" y="8861"/>
                  </a:cubicBezTo>
                  <a:cubicBezTo>
                    <a:pt x="1578934" y="5317"/>
                    <a:pt x="1702981" y="660992"/>
                    <a:pt x="1828800" y="721243"/>
                  </a:cubicBezTo>
                  <a:cubicBezTo>
                    <a:pt x="1954619" y="781494"/>
                    <a:pt x="2119423" y="430619"/>
                    <a:pt x="2190307" y="370368"/>
                  </a:cubicBezTo>
                </a:path>
              </a:pathLst>
            </a:custGeom>
            <a:ln w="25400">
              <a:solidFill>
                <a:schemeClr val="tx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dirty="0"/>
            </a:p>
          </p:txBody>
        </p:sp>
        <p:cxnSp>
          <p:nvCxnSpPr>
            <p:cNvPr id="84" name="Straight Connector 83"/>
            <p:cNvCxnSpPr/>
            <p:nvPr/>
          </p:nvCxnSpPr>
          <p:spPr bwMode="auto">
            <a:xfrm>
              <a:off x="797908" y="5630415"/>
              <a:ext cx="2963103" cy="24852"/>
            </a:xfrm>
            <a:prstGeom prst="line">
              <a:avLst/>
            </a:prstGeom>
            <a:ln w="19050">
              <a:solidFill>
                <a:schemeClr val="tx1"/>
              </a:solidFill>
              <a:prstDash val="sysDot"/>
              <a:headEnd type="none" w="med" len="med"/>
              <a:tailEnd type="none" w="med" len="med"/>
            </a:ln>
            <a:effectLst/>
          </p:spPr>
          <p:style>
            <a:lnRef idx="3">
              <a:schemeClr val="accent3"/>
            </a:lnRef>
            <a:fillRef idx="0">
              <a:schemeClr val="accent3"/>
            </a:fillRef>
            <a:effectRef idx="2">
              <a:schemeClr val="accent3"/>
            </a:effectRef>
            <a:fontRef idx="minor">
              <a:schemeClr val="tx1"/>
            </a:fontRef>
          </p:style>
        </p:cxnSp>
        <p:cxnSp>
          <p:nvCxnSpPr>
            <p:cNvPr id="85" name="Straight Connector 84"/>
            <p:cNvCxnSpPr/>
            <p:nvPr/>
          </p:nvCxnSpPr>
          <p:spPr>
            <a:xfrm>
              <a:off x="0" y="3398856"/>
              <a:ext cx="7211472" cy="0"/>
            </a:xfrm>
            <a:prstGeom prst="line">
              <a:avLst/>
            </a:prstGeom>
            <a:ln>
              <a:solidFill>
                <a:schemeClr val="accent6">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0" y="4846656"/>
              <a:ext cx="7211472" cy="0"/>
            </a:xfrm>
            <a:prstGeom prst="line">
              <a:avLst/>
            </a:prstGeom>
            <a:ln>
              <a:solidFill>
                <a:schemeClr val="accent6">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0" y="1970314"/>
              <a:ext cx="7211472" cy="0"/>
            </a:xfrm>
            <a:prstGeom prst="line">
              <a:avLst/>
            </a:prstGeom>
            <a:ln>
              <a:solidFill>
                <a:schemeClr val="accent6">
                  <a:lumMod val="40000"/>
                  <a:lumOff val="60000"/>
                </a:schemeClr>
              </a:solidFill>
            </a:ln>
          </p:spPr>
          <p:style>
            <a:lnRef idx="1">
              <a:schemeClr val="accent1"/>
            </a:lnRef>
            <a:fillRef idx="0">
              <a:schemeClr val="accent1"/>
            </a:fillRef>
            <a:effectRef idx="0">
              <a:schemeClr val="accent1"/>
            </a:effectRef>
            <a:fontRef idx="minor">
              <a:schemeClr val="tx1"/>
            </a:fontRef>
          </p:style>
        </p:cxnSp>
      </p:grpSp>
      <p:sp>
        <p:nvSpPr>
          <p:cNvPr id="89" name="Title 1"/>
          <p:cNvSpPr txBox="1">
            <a:spLocks/>
          </p:cNvSpPr>
          <p:nvPr/>
        </p:nvSpPr>
        <p:spPr>
          <a:xfrm>
            <a:off x="7964488" y="766763"/>
            <a:ext cx="4224337" cy="2743200"/>
          </a:xfrm>
          <a:prstGeom prst="rect">
            <a:avLst/>
          </a:prstGeom>
        </p:spPr>
        <p:txBody>
          <a:bodyPr vert="horz" wrap="square" lIns="0" tIns="0" rIns="0" bIns="0" rtlCol="0" anchor="t">
            <a:spAutoFit/>
          </a:bodyPr>
          <a:lstStyle>
            <a:lvl1pPr algn="l" defTabSz="914089" rtl="0" eaLnBrk="1" latinLnBrk="0" hangingPunct="1">
              <a:lnSpc>
                <a:spcPct val="90000"/>
              </a:lnSpc>
              <a:spcBef>
                <a:spcPct val="0"/>
              </a:spcBef>
              <a:buNone/>
              <a:defRPr lang="en-US" sz="5398"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z="6600" smtClean="0">
                <a:solidFill>
                  <a:schemeClr val="tx1"/>
                </a:solidFill>
              </a:rPr>
              <a:t>Cloud Computing Patterns</a:t>
            </a:r>
            <a:endParaRPr lang="en-US" sz="6600">
              <a:solidFill>
                <a:schemeClr val="tx1"/>
              </a:solidFill>
            </a:endParaRPr>
          </a:p>
        </p:txBody>
      </p:sp>
    </p:spTree>
    <p:extLst>
      <p:ext uri="{BB962C8B-B14F-4D97-AF65-F5344CB8AC3E}">
        <p14:creationId xmlns:p14="http://schemas.microsoft.com/office/powerpoint/2010/main" val="1621761494"/>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Traditional Software</a:t>
            </a:r>
            <a:endParaRPr lang="en-US" dirty="0"/>
          </a:p>
        </p:txBody>
      </p:sp>
      <p:sp>
        <p:nvSpPr>
          <p:cNvPr id="3" name="Content Placeholder 2"/>
          <p:cNvSpPr>
            <a:spLocks noGrp="1"/>
          </p:cNvSpPr>
          <p:nvPr>
            <p:ph idx="1"/>
          </p:nvPr>
        </p:nvSpPr>
        <p:spPr>
          <a:xfrm>
            <a:off x="519248" y="1447800"/>
            <a:ext cx="11151916" cy="2406172"/>
          </a:xfrm>
        </p:spPr>
        <p:txBody>
          <a:bodyPr/>
          <a:lstStyle/>
          <a:p>
            <a:r>
              <a:rPr lang="en-US" dirty="0" smtClean="0"/>
              <a:t>You own everything from hardware up</a:t>
            </a:r>
          </a:p>
          <a:p>
            <a:r>
              <a:rPr lang="en-US" dirty="0" smtClean="0"/>
              <a:t>Cost</a:t>
            </a:r>
          </a:p>
          <a:p>
            <a:pPr lvl="1"/>
            <a:r>
              <a:rPr lang="en-US" dirty="0" smtClean="0"/>
              <a:t>Even when not utilized, you pay</a:t>
            </a:r>
          </a:p>
          <a:p>
            <a:pPr lvl="1"/>
            <a:r>
              <a:rPr lang="en-US" dirty="0" smtClean="0"/>
              <a:t>Takes time away from research</a:t>
            </a:r>
          </a:p>
          <a:p>
            <a:pPr lvl="1"/>
            <a:r>
              <a:rPr lang="en-US" dirty="0" smtClean="0"/>
              <a:t>Makes collaboration harder</a:t>
            </a:r>
            <a:endParaRPr lang="en-US" dirty="0"/>
          </a:p>
        </p:txBody>
      </p:sp>
      <p:grpSp>
        <p:nvGrpSpPr>
          <p:cNvPr id="28" name="Group 27"/>
          <p:cNvGrpSpPr/>
          <p:nvPr/>
        </p:nvGrpSpPr>
        <p:grpSpPr>
          <a:xfrm>
            <a:off x="9243251" y="1447800"/>
            <a:ext cx="2427913" cy="4790431"/>
            <a:chOff x="795377" y="1319029"/>
            <a:chExt cx="2427913" cy="4790431"/>
          </a:xfrm>
        </p:grpSpPr>
        <p:sp>
          <p:nvSpPr>
            <p:cNvPr id="16" name="Left Brace 15"/>
            <p:cNvSpPr/>
            <p:nvPr/>
          </p:nvSpPr>
          <p:spPr>
            <a:xfrm>
              <a:off x="1107553" y="2104084"/>
              <a:ext cx="302896" cy="3982815"/>
            </a:xfrm>
            <a:prstGeom prst="leftBrace">
              <a:avLst>
                <a:gd name="adj1" fmla="val 0"/>
                <a:gd name="adj2" fmla="val 50000"/>
              </a:avLst>
            </a:prstGeom>
            <a:noFill/>
            <a:ln w="19050" cap="flat" cmpd="sng" algn="ctr">
              <a:solidFill>
                <a:schemeClr val="accent2"/>
              </a:solidFill>
              <a:prstDash val="solid"/>
            </a:ln>
            <a:effectLst/>
          </p:spPr>
          <p:txBody>
            <a:bodyPr rtlCol="0" anchor="ctr"/>
            <a:lstStyle/>
            <a:p>
              <a:pPr algn="ctr" defTabSz="1218936"/>
              <a:endParaRPr lang="en-US" sz="1800" dirty="0">
                <a:solidFill>
                  <a:srgbClr val="FFFFFF"/>
                </a:solidFill>
                <a:latin typeface="Segoe UI"/>
                <a:ea typeface="Segoe UI" pitchFamily="34" charset="0"/>
                <a:cs typeface="Segoe UI" pitchFamily="34" charset="0"/>
              </a:endParaRPr>
            </a:p>
          </p:txBody>
        </p:sp>
        <p:sp>
          <p:nvSpPr>
            <p:cNvPr id="17" name="Rectangle 16"/>
            <p:cNvSpPr/>
            <p:nvPr/>
          </p:nvSpPr>
          <p:spPr>
            <a:xfrm>
              <a:off x="1356518" y="1319029"/>
              <a:ext cx="1866772" cy="640080"/>
            </a:xfrm>
            <a:prstGeom prst="rect">
              <a:avLst/>
            </a:prstGeom>
            <a:noFill/>
            <a:ln w="9525" cap="flat" cmpd="sng" algn="ctr">
              <a:noFill/>
              <a:prstDash val="solid"/>
            </a:ln>
            <a:effectLst/>
          </p:spPr>
          <p:txBody>
            <a:bodyPr lIns="0" tIns="0" rIns="0" b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defTabSz="1218836" fontAlgn="base">
                <a:spcAft>
                  <a:spcPct val="0"/>
                </a:spcAft>
              </a:pPr>
              <a:r>
                <a:rPr lang="en-US" sz="2000" dirty="0" smtClean="0">
                  <a:solidFill>
                    <a:srgbClr val="595959">
                      <a:alpha val="99000"/>
                    </a:srgbClr>
                  </a:solidFill>
                  <a:ea typeface="Kozuka Gothic Pro R" pitchFamily="34" charset="-128"/>
                </a:rPr>
                <a:t>Traditional Software</a:t>
              </a:r>
              <a:endParaRPr lang="en-US" sz="2000" dirty="0">
                <a:solidFill>
                  <a:srgbClr val="595959">
                    <a:alpha val="99000"/>
                  </a:srgbClr>
                </a:solidFill>
                <a:ea typeface="Kozuka Gothic Pro R" pitchFamily="34" charset="-128"/>
              </a:endParaRPr>
            </a:p>
          </p:txBody>
        </p:sp>
        <p:sp>
          <p:nvSpPr>
            <p:cNvPr id="18" name="Rectangle 17"/>
            <p:cNvSpPr/>
            <p:nvPr/>
          </p:nvSpPr>
          <p:spPr>
            <a:xfrm>
              <a:off x="1336170" y="5273643"/>
              <a:ext cx="1638241" cy="381000"/>
            </a:xfrm>
            <a:prstGeom prst="rect">
              <a:avLst/>
            </a:prstGeom>
            <a:solidFill>
              <a:schemeClr val="accent1"/>
            </a:solidFill>
            <a:ln w="9525" cap="flat" cmpd="sng" algn="ctr">
              <a:solidFill>
                <a:srgbClr val="FFC000">
                  <a:shade val="95000"/>
                  <a:satMod val="105000"/>
                </a:srgbClr>
              </a:solid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8936"/>
              <a:r>
                <a:rPr lang="en-US" sz="1500" dirty="0">
                  <a:solidFill>
                    <a:schemeClr val="bg1">
                      <a:alpha val="99000"/>
                    </a:schemeClr>
                  </a:solidFill>
                  <a:latin typeface="Segoe UI"/>
                  <a:ea typeface="Segoe UI" pitchFamily="34" charset="0"/>
                  <a:cs typeface="Segoe UI" pitchFamily="34" charset="0"/>
                </a:rPr>
                <a:t>Storage</a:t>
              </a:r>
            </a:p>
          </p:txBody>
        </p:sp>
        <p:sp>
          <p:nvSpPr>
            <p:cNvPr id="19" name="Rectangle 18"/>
            <p:cNvSpPr/>
            <p:nvPr/>
          </p:nvSpPr>
          <p:spPr>
            <a:xfrm>
              <a:off x="1336170" y="4818824"/>
              <a:ext cx="1638241" cy="381000"/>
            </a:xfrm>
            <a:prstGeom prst="rect">
              <a:avLst/>
            </a:prstGeom>
            <a:solidFill>
              <a:schemeClr val="accent1"/>
            </a:solidFill>
            <a:ln w="9525" cap="flat" cmpd="sng" algn="ctr">
              <a:solidFill>
                <a:srgbClr val="FFC000">
                  <a:shade val="95000"/>
                  <a:satMod val="105000"/>
                </a:srgbClr>
              </a:solid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8936"/>
              <a:r>
                <a:rPr lang="en-US" sz="1500" dirty="0">
                  <a:solidFill>
                    <a:schemeClr val="bg1">
                      <a:alpha val="99000"/>
                    </a:schemeClr>
                  </a:solidFill>
                  <a:latin typeface="Segoe UI"/>
                  <a:ea typeface="Segoe UI" pitchFamily="34" charset="0"/>
                  <a:cs typeface="Segoe UI" pitchFamily="34" charset="0"/>
                </a:rPr>
                <a:t>Servers</a:t>
              </a:r>
            </a:p>
          </p:txBody>
        </p:sp>
        <p:sp>
          <p:nvSpPr>
            <p:cNvPr id="20" name="Rectangle 19"/>
            <p:cNvSpPr/>
            <p:nvPr/>
          </p:nvSpPr>
          <p:spPr>
            <a:xfrm>
              <a:off x="1336170" y="5728460"/>
              <a:ext cx="1638241" cy="381000"/>
            </a:xfrm>
            <a:prstGeom prst="rect">
              <a:avLst/>
            </a:prstGeom>
            <a:solidFill>
              <a:schemeClr val="accent1"/>
            </a:solidFill>
            <a:ln w="9525" cap="flat" cmpd="sng" algn="ctr">
              <a:solidFill>
                <a:srgbClr val="FFC000">
                  <a:shade val="95000"/>
                  <a:satMod val="105000"/>
                </a:srgbClr>
              </a:solid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8936"/>
              <a:r>
                <a:rPr lang="en-US" sz="1500" dirty="0">
                  <a:solidFill>
                    <a:schemeClr val="bg1">
                      <a:alpha val="99000"/>
                    </a:schemeClr>
                  </a:solidFill>
                  <a:latin typeface="Segoe UI"/>
                  <a:ea typeface="Segoe UI" pitchFamily="34" charset="0"/>
                  <a:cs typeface="Segoe UI" pitchFamily="34" charset="0"/>
                </a:rPr>
                <a:t>Networking</a:t>
              </a:r>
            </a:p>
          </p:txBody>
        </p:sp>
        <p:sp>
          <p:nvSpPr>
            <p:cNvPr id="21" name="Rectangle 20"/>
            <p:cNvSpPr/>
            <p:nvPr/>
          </p:nvSpPr>
          <p:spPr>
            <a:xfrm>
              <a:off x="1336170" y="3909186"/>
              <a:ext cx="1638241" cy="381000"/>
            </a:xfrm>
            <a:prstGeom prst="rect">
              <a:avLst/>
            </a:prstGeom>
            <a:solidFill>
              <a:schemeClr val="accent1"/>
            </a:solidFill>
            <a:ln w="9525" cap="flat" cmpd="sng" algn="ctr">
              <a:solidFill>
                <a:srgbClr val="FFC000">
                  <a:shade val="95000"/>
                  <a:satMod val="105000"/>
                </a:srgbClr>
              </a:solid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8936"/>
              <a:r>
                <a:rPr lang="en-US" sz="1500" dirty="0">
                  <a:solidFill>
                    <a:schemeClr val="bg1">
                      <a:alpha val="99000"/>
                    </a:schemeClr>
                  </a:solidFill>
                  <a:latin typeface="Segoe UI"/>
                  <a:ea typeface="Segoe UI" pitchFamily="34" charset="0"/>
                  <a:cs typeface="Segoe UI" pitchFamily="34" charset="0"/>
                </a:rPr>
                <a:t>O/S</a:t>
              </a:r>
            </a:p>
          </p:txBody>
        </p:sp>
        <p:sp>
          <p:nvSpPr>
            <p:cNvPr id="22" name="Rectangle 21"/>
            <p:cNvSpPr/>
            <p:nvPr/>
          </p:nvSpPr>
          <p:spPr>
            <a:xfrm>
              <a:off x="1336170" y="3454367"/>
              <a:ext cx="1638241" cy="381000"/>
            </a:xfrm>
            <a:prstGeom prst="rect">
              <a:avLst/>
            </a:prstGeom>
            <a:solidFill>
              <a:schemeClr val="accent1"/>
            </a:solidFill>
            <a:ln w="9525" cap="flat" cmpd="sng" algn="ctr">
              <a:solidFill>
                <a:srgbClr val="FFC000">
                  <a:shade val="95000"/>
                  <a:satMod val="105000"/>
                </a:srgbClr>
              </a:solid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8936"/>
              <a:r>
                <a:rPr lang="en-US" sz="1500" dirty="0">
                  <a:solidFill>
                    <a:schemeClr val="bg1">
                      <a:alpha val="99000"/>
                    </a:schemeClr>
                  </a:solidFill>
                  <a:latin typeface="Segoe UI"/>
                  <a:ea typeface="Segoe UI" pitchFamily="34" charset="0"/>
                  <a:cs typeface="Segoe UI" pitchFamily="34" charset="0"/>
                </a:rPr>
                <a:t>Middleware</a:t>
              </a:r>
            </a:p>
          </p:txBody>
        </p:sp>
        <p:sp>
          <p:nvSpPr>
            <p:cNvPr id="23" name="Rectangle 22"/>
            <p:cNvSpPr/>
            <p:nvPr/>
          </p:nvSpPr>
          <p:spPr>
            <a:xfrm>
              <a:off x="1336170" y="4364005"/>
              <a:ext cx="1638241" cy="381000"/>
            </a:xfrm>
            <a:prstGeom prst="rect">
              <a:avLst/>
            </a:prstGeom>
            <a:solidFill>
              <a:schemeClr val="accent1"/>
            </a:solidFill>
            <a:ln w="9525" cap="flat" cmpd="sng" algn="ctr">
              <a:solidFill>
                <a:srgbClr val="FFC000">
                  <a:shade val="95000"/>
                  <a:satMod val="105000"/>
                </a:srgbClr>
              </a:solidFill>
              <a:prstDash val="solid"/>
            </a:ln>
            <a:effectLst/>
          </p:spPr>
          <p:txBody>
            <a:bodyPr lIns="0" r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8936"/>
              <a:r>
                <a:rPr lang="en-US" sz="1500" dirty="0">
                  <a:solidFill>
                    <a:schemeClr val="bg1">
                      <a:alpha val="99000"/>
                    </a:schemeClr>
                  </a:solidFill>
                  <a:latin typeface="Segoe UI"/>
                  <a:ea typeface="Segoe UI" pitchFamily="34" charset="0"/>
                  <a:cs typeface="Segoe UI" pitchFamily="34" charset="0"/>
                </a:rPr>
                <a:t>Virtualization</a:t>
              </a:r>
            </a:p>
          </p:txBody>
        </p:sp>
        <p:sp>
          <p:nvSpPr>
            <p:cNvPr id="24" name="Rectangle 23"/>
            <p:cNvSpPr/>
            <p:nvPr/>
          </p:nvSpPr>
          <p:spPr>
            <a:xfrm>
              <a:off x="1336170" y="2544729"/>
              <a:ext cx="1638241" cy="381000"/>
            </a:xfrm>
            <a:prstGeom prst="rect">
              <a:avLst/>
            </a:prstGeom>
            <a:solidFill>
              <a:schemeClr val="accent1"/>
            </a:solidFill>
            <a:ln w="9525" cap="flat" cmpd="sng" algn="ctr">
              <a:solidFill>
                <a:srgbClr val="FFC000">
                  <a:shade val="95000"/>
                  <a:satMod val="105000"/>
                </a:srgbClr>
              </a:solid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8936"/>
              <a:r>
                <a:rPr lang="en-US" sz="1500" dirty="0">
                  <a:solidFill>
                    <a:schemeClr val="bg1">
                      <a:alpha val="99000"/>
                    </a:schemeClr>
                  </a:solidFill>
                  <a:latin typeface="Segoe UI"/>
                  <a:ea typeface="Segoe UI" pitchFamily="34" charset="0"/>
                  <a:cs typeface="Segoe UI" pitchFamily="34" charset="0"/>
                </a:rPr>
                <a:t>Data</a:t>
              </a:r>
            </a:p>
          </p:txBody>
        </p:sp>
        <p:sp>
          <p:nvSpPr>
            <p:cNvPr id="25" name="Rectangle 24"/>
            <p:cNvSpPr/>
            <p:nvPr/>
          </p:nvSpPr>
          <p:spPr>
            <a:xfrm>
              <a:off x="1336170" y="2089910"/>
              <a:ext cx="1638241" cy="381000"/>
            </a:xfrm>
            <a:prstGeom prst="rect">
              <a:avLst/>
            </a:prstGeom>
            <a:solidFill>
              <a:schemeClr val="accent1"/>
            </a:solidFill>
            <a:ln w="9525" cap="flat" cmpd="sng" algn="ctr">
              <a:solidFill>
                <a:srgbClr val="FFC000">
                  <a:shade val="95000"/>
                  <a:satMod val="105000"/>
                </a:srgbClr>
              </a:solid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8936"/>
              <a:r>
                <a:rPr lang="en-US" sz="1500" dirty="0">
                  <a:solidFill>
                    <a:schemeClr val="bg1">
                      <a:alpha val="99000"/>
                    </a:schemeClr>
                  </a:solidFill>
                  <a:latin typeface="Segoe UI"/>
                  <a:ea typeface="Segoe UI" pitchFamily="34" charset="0"/>
                  <a:cs typeface="Segoe UI" pitchFamily="34" charset="0"/>
                </a:rPr>
                <a:t>Applications</a:t>
              </a:r>
            </a:p>
          </p:txBody>
        </p:sp>
        <p:sp>
          <p:nvSpPr>
            <p:cNvPr id="26" name="Rectangle 25"/>
            <p:cNvSpPr/>
            <p:nvPr/>
          </p:nvSpPr>
          <p:spPr>
            <a:xfrm>
              <a:off x="1336170" y="2999548"/>
              <a:ext cx="1638241" cy="381000"/>
            </a:xfrm>
            <a:prstGeom prst="rect">
              <a:avLst/>
            </a:prstGeom>
            <a:solidFill>
              <a:schemeClr val="accent1"/>
            </a:solidFill>
            <a:ln w="9525" cap="flat" cmpd="sng" algn="ctr">
              <a:solidFill>
                <a:srgbClr val="FFC000">
                  <a:shade val="95000"/>
                  <a:satMod val="105000"/>
                </a:srgbClr>
              </a:solid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8936"/>
              <a:r>
                <a:rPr lang="en-US" sz="1500" dirty="0">
                  <a:solidFill>
                    <a:schemeClr val="bg1">
                      <a:alpha val="99000"/>
                    </a:schemeClr>
                  </a:solidFill>
                  <a:latin typeface="Segoe UI"/>
                  <a:ea typeface="Segoe UI" pitchFamily="34" charset="0"/>
                  <a:cs typeface="Segoe UI" pitchFamily="34" charset="0"/>
                </a:rPr>
                <a:t>Runtime</a:t>
              </a:r>
            </a:p>
          </p:txBody>
        </p:sp>
        <p:sp>
          <p:nvSpPr>
            <p:cNvPr id="27" name="TextBox 52"/>
            <p:cNvSpPr txBox="1"/>
            <p:nvPr/>
          </p:nvSpPr>
          <p:spPr>
            <a:xfrm>
              <a:off x="795377" y="3556549"/>
              <a:ext cx="400110" cy="1070421"/>
            </a:xfrm>
            <a:prstGeom prst="rect">
              <a:avLst/>
            </a:prstGeom>
            <a:noFill/>
          </p:spPr>
          <p:txBody>
            <a:bodyPr vert="vert270"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1218836" fontAlgn="base">
                <a:spcAft>
                  <a:spcPct val="0"/>
                </a:spcAft>
              </a:pPr>
              <a:r>
                <a:rPr lang="en-US" sz="1400" dirty="0">
                  <a:solidFill>
                    <a:srgbClr val="595959">
                      <a:alpha val="99000"/>
                    </a:srgbClr>
                  </a:solidFill>
                  <a:ea typeface="Kozuka Gothic Pro R" pitchFamily="34" charset="-128"/>
                </a:rPr>
                <a:t>You manage</a:t>
              </a:r>
            </a:p>
          </p:txBody>
        </p:sp>
      </p:grpSp>
    </p:spTree>
    <p:extLst>
      <p:ext uri="{BB962C8B-B14F-4D97-AF65-F5344CB8AC3E}">
        <p14:creationId xmlns:p14="http://schemas.microsoft.com/office/powerpoint/2010/main" val="325639444"/>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Infrastructure as a Service</a:t>
            </a:r>
            <a:endParaRPr lang="en-US" dirty="0"/>
          </a:p>
        </p:txBody>
      </p:sp>
      <p:sp>
        <p:nvSpPr>
          <p:cNvPr id="3" name="Content Placeholder 2"/>
          <p:cNvSpPr>
            <a:spLocks noGrp="1"/>
          </p:cNvSpPr>
          <p:nvPr>
            <p:ph idx="1"/>
          </p:nvPr>
        </p:nvSpPr>
        <p:spPr>
          <a:xfrm>
            <a:off x="519248" y="1447800"/>
            <a:ext cx="11151916" cy="5230791"/>
          </a:xfrm>
        </p:spPr>
        <p:txBody>
          <a:bodyPr/>
          <a:lstStyle/>
          <a:p>
            <a:r>
              <a:rPr lang="en-US" dirty="0" smtClean="0"/>
              <a:t>National Flood Interoperability Experiment</a:t>
            </a:r>
          </a:p>
          <a:p>
            <a:pPr lvl="1"/>
            <a:r>
              <a:rPr lang="en-US" dirty="0"/>
              <a:t>https://</a:t>
            </a:r>
            <a:r>
              <a:rPr lang="en-US" dirty="0" err="1"/>
              <a:t>www.cuahsi.org</a:t>
            </a:r>
            <a:r>
              <a:rPr lang="en-US" dirty="0"/>
              <a:t>/NFIE</a:t>
            </a:r>
            <a:endParaRPr lang="en-US" dirty="0" smtClean="0"/>
          </a:p>
          <a:p>
            <a:pPr lvl="1"/>
            <a:r>
              <a:rPr lang="en-US" dirty="0" smtClean="0"/>
              <a:t>UT Austin, UC Irvine, &amp; UI-UC</a:t>
            </a:r>
          </a:p>
          <a:p>
            <a:pPr lvl="1"/>
            <a:r>
              <a:rPr lang="en-US" dirty="0" smtClean="0"/>
              <a:t>Flood prediction system</a:t>
            </a:r>
          </a:p>
          <a:p>
            <a:r>
              <a:rPr lang="en-US" dirty="0" smtClean="0"/>
              <a:t>Needed to scale out custom software</a:t>
            </a:r>
          </a:p>
          <a:p>
            <a:pPr lvl="1"/>
            <a:r>
              <a:rPr lang="en-US" dirty="0" smtClean="0"/>
              <a:t>RAPID (Routing Application for Parallel </a:t>
            </a:r>
            <a:r>
              <a:rPr lang="en-US" dirty="0"/>
              <a:t/>
            </a:r>
            <a:br>
              <a:rPr lang="en-US" dirty="0"/>
            </a:br>
            <a:r>
              <a:rPr lang="en-US" dirty="0" smtClean="0"/>
              <a:t>Computation of Discharge)</a:t>
            </a:r>
          </a:p>
          <a:p>
            <a:pPr lvl="1"/>
            <a:r>
              <a:rPr lang="en-US" dirty="0" smtClean="0"/>
              <a:t>Used Azure Virtual Machines</a:t>
            </a:r>
          </a:p>
          <a:p>
            <a:r>
              <a:rPr lang="en-US" dirty="0" smtClean="0"/>
              <a:t>Needed big storage too</a:t>
            </a:r>
          </a:p>
          <a:p>
            <a:pPr lvl="1"/>
            <a:r>
              <a:rPr lang="en-US" dirty="0" smtClean="0"/>
              <a:t>Goal is 2.67M monitoring locations nationally</a:t>
            </a:r>
          </a:p>
          <a:p>
            <a:pPr lvl="1"/>
            <a:endParaRPr lang="en-US" dirty="0"/>
          </a:p>
        </p:txBody>
      </p:sp>
      <p:grpSp>
        <p:nvGrpSpPr>
          <p:cNvPr id="30" name="Group 29"/>
          <p:cNvGrpSpPr/>
          <p:nvPr/>
        </p:nvGrpSpPr>
        <p:grpSpPr>
          <a:xfrm>
            <a:off x="8977580" y="1447800"/>
            <a:ext cx="2771925" cy="4780387"/>
            <a:chOff x="3859670" y="1329077"/>
            <a:chExt cx="2771925" cy="4780387"/>
          </a:xfrm>
        </p:grpSpPr>
        <p:sp>
          <p:nvSpPr>
            <p:cNvPr id="16" name="Rectangle 15"/>
            <p:cNvSpPr/>
            <p:nvPr/>
          </p:nvSpPr>
          <p:spPr>
            <a:xfrm>
              <a:off x="4380302" y="1329077"/>
              <a:ext cx="2108505" cy="640080"/>
            </a:xfrm>
            <a:prstGeom prst="rect">
              <a:avLst/>
            </a:prstGeom>
            <a:noFill/>
            <a:ln w="9525" cap="flat" cmpd="sng" algn="ctr">
              <a:noFill/>
              <a:prstDash val="solid"/>
            </a:ln>
            <a:effectLst/>
          </p:spPr>
          <p:txBody>
            <a:bodyPr tIns="0" b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defTabSz="1218836" fontAlgn="base">
                <a:spcAft>
                  <a:spcPct val="0"/>
                </a:spcAft>
              </a:pPr>
              <a:r>
                <a:rPr lang="en-US" sz="2000" dirty="0">
                  <a:solidFill>
                    <a:srgbClr val="595959">
                      <a:alpha val="99000"/>
                    </a:srgbClr>
                  </a:solidFill>
                  <a:ea typeface="Kozuka Gothic Pro R" pitchFamily="34" charset="-128"/>
                </a:rPr>
                <a:t>Infrastructure</a:t>
              </a:r>
            </a:p>
            <a:p>
              <a:pPr defTabSz="1218936"/>
              <a:r>
                <a:rPr lang="en-US" sz="1600" dirty="0">
                  <a:solidFill>
                    <a:srgbClr val="595959">
                      <a:alpha val="99000"/>
                    </a:srgbClr>
                  </a:solidFill>
                  <a:ea typeface="Kozuka Gothic Pro R" pitchFamily="34" charset="-128"/>
                </a:rPr>
                <a:t>(as a Service</a:t>
              </a:r>
              <a:r>
                <a:rPr lang="en-US" sz="1600" dirty="0" smtClean="0">
                  <a:solidFill>
                    <a:srgbClr val="595959">
                      <a:alpha val="99000"/>
                    </a:srgbClr>
                  </a:solidFill>
                  <a:ea typeface="Kozuka Gothic Pro R" pitchFamily="34" charset="-128"/>
                </a:rPr>
                <a:t>) (IaaS)</a:t>
              </a:r>
              <a:endParaRPr lang="en-US" sz="1600" dirty="0">
                <a:solidFill>
                  <a:srgbClr val="595959">
                    <a:alpha val="99000"/>
                  </a:srgbClr>
                </a:solidFill>
                <a:ea typeface="Kozuka Gothic Pro R" pitchFamily="34" charset="-128"/>
              </a:endParaRPr>
            </a:p>
          </p:txBody>
        </p:sp>
        <p:sp>
          <p:nvSpPr>
            <p:cNvPr id="17" name="Rectangle 16"/>
            <p:cNvSpPr/>
            <p:nvPr/>
          </p:nvSpPr>
          <p:spPr>
            <a:xfrm>
              <a:off x="4410447" y="5273647"/>
              <a:ext cx="1638241" cy="381000"/>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t" anchorCtr="0"/>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defTabSz="1218936"/>
              <a:r>
                <a:rPr lang="en-US" sz="1500" dirty="0">
                  <a:solidFill>
                    <a:schemeClr val="bg1">
                      <a:alpha val="99000"/>
                    </a:schemeClr>
                  </a:solidFill>
                  <a:latin typeface="Segoe UI"/>
                  <a:ea typeface="Segoe UI" pitchFamily="34" charset="0"/>
                  <a:cs typeface="Segoe UI" pitchFamily="34" charset="0"/>
                </a:rPr>
                <a:t>Storage</a:t>
              </a:r>
            </a:p>
          </p:txBody>
        </p:sp>
        <p:sp>
          <p:nvSpPr>
            <p:cNvPr id="18" name="Rectangle 17"/>
            <p:cNvSpPr/>
            <p:nvPr/>
          </p:nvSpPr>
          <p:spPr>
            <a:xfrm>
              <a:off x="4410447" y="4818828"/>
              <a:ext cx="1638241" cy="381000"/>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t" anchorCtr="0"/>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defTabSz="1218936"/>
              <a:r>
                <a:rPr lang="en-US" sz="1500" dirty="0">
                  <a:solidFill>
                    <a:schemeClr val="bg1">
                      <a:alpha val="99000"/>
                    </a:schemeClr>
                  </a:solidFill>
                  <a:latin typeface="Segoe UI"/>
                  <a:ea typeface="Segoe UI" pitchFamily="34" charset="0"/>
                  <a:cs typeface="Segoe UI" pitchFamily="34" charset="0"/>
                </a:rPr>
                <a:t>Servers</a:t>
              </a:r>
            </a:p>
          </p:txBody>
        </p:sp>
        <p:sp>
          <p:nvSpPr>
            <p:cNvPr id="19" name="Rectangle 18"/>
            <p:cNvSpPr/>
            <p:nvPr/>
          </p:nvSpPr>
          <p:spPr>
            <a:xfrm>
              <a:off x="4410447" y="5728464"/>
              <a:ext cx="1638241" cy="381000"/>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t" anchorCtr="0"/>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defTabSz="1218936"/>
              <a:r>
                <a:rPr lang="en-US" sz="1500" dirty="0">
                  <a:solidFill>
                    <a:schemeClr val="bg1">
                      <a:alpha val="99000"/>
                    </a:schemeClr>
                  </a:solidFill>
                  <a:latin typeface="Segoe UI"/>
                  <a:ea typeface="Segoe UI" pitchFamily="34" charset="0"/>
                  <a:cs typeface="Segoe UI" pitchFamily="34" charset="0"/>
                </a:rPr>
                <a:t>Networking</a:t>
              </a:r>
            </a:p>
          </p:txBody>
        </p:sp>
        <p:sp>
          <p:nvSpPr>
            <p:cNvPr id="20" name="Rectangle 19"/>
            <p:cNvSpPr/>
            <p:nvPr/>
          </p:nvSpPr>
          <p:spPr>
            <a:xfrm>
              <a:off x="4410447" y="3909190"/>
              <a:ext cx="1638241" cy="381000"/>
            </a:xfrm>
            <a:prstGeom prst="rect">
              <a:avLst/>
            </a:prstGeom>
            <a:solidFill>
              <a:schemeClr val="accent1"/>
            </a:solidFill>
            <a:ln w="9525" cap="flat" cmpd="sng" algn="ctr">
              <a:solidFill>
                <a:srgbClr val="FFC000">
                  <a:shade val="95000"/>
                  <a:satMod val="105000"/>
                </a:srgbClr>
              </a:solidFill>
              <a:prstDash val="solid"/>
            </a:ln>
            <a:effectLst/>
          </p:spPr>
          <p:txBody>
            <a:bodyPr rtlCol="0" anchor="t" anchorCtr="0"/>
            <a:lstStyle/>
            <a:p>
              <a:pPr algn="ctr" defTabSz="1218936"/>
              <a:r>
                <a:rPr lang="en-US" sz="1500" dirty="0">
                  <a:solidFill>
                    <a:schemeClr val="bg1">
                      <a:alpha val="99000"/>
                    </a:schemeClr>
                  </a:solidFill>
                  <a:latin typeface="Segoe UI"/>
                  <a:ea typeface="Segoe UI" pitchFamily="34" charset="0"/>
                  <a:cs typeface="Segoe UI" pitchFamily="34" charset="0"/>
                </a:rPr>
                <a:t>O/S</a:t>
              </a:r>
            </a:p>
          </p:txBody>
        </p:sp>
        <p:sp>
          <p:nvSpPr>
            <p:cNvPr id="21" name="Rectangle 20"/>
            <p:cNvSpPr/>
            <p:nvPr/>
          </p:nvSpPr>
          <p:spPr>
            <a:xfrm>
              <a:off x="4410447" y="3454371"/>
              <a:ext cx="1638241" cy="381000"/>
            </a:xfrm>
            <a:prstGeom prst="rect">
              <a:avLst/>
            </a:prstGeom>
            <a:solidFill>
              <a:schemeClr val="accent1"/>
            </a:solidFill>
            <a:ln w="9525" cap="flat" cmpd="sng" algn="ctr">
              <a:solidFill>
                <a:srgbClr val="FFC000">
                  <a:shade val="95000"/>
                  <a:satMod val="105000"/>
                </a:srgbClr>
              </a:solidFill>
              <a:prstDash val="solid"/>
            </a:ln>
            <a:effectLst/>
          </p:spPr>
          <p:txBody>
            <a:bodyPr rtlCol="0" anchor="t" anchorCtr="0"/>
            <a:lstStyle/>
            <a:p>
              <a:pPr algn="ctr" defTabSz="1218936"/>
              <a:r>
                <a:rPr lang="en-US" sz="1500" dirty="0">
                  <a:solidFill>
                    <a:schemeClr val="bg1">
                      <a:alpha val="99000"/>
                    </a:schemeClr>
                  </a:solidFill>
                  <a:latin typeface="Segoe UI"/>
                  <a:ea typeface="Segoe UI" pitchFamily="34" charset="0"/>
                  <a:cs typeface="Segoe UI" pitchFamily="34" charset="0"/>
                </a:rPr>
                <a:t>Middleware</a:t>
              </a:r>
            </a:p>
          </p:txBody>
        </p:sp>
        <p:sp>
          <p:nvSpPr>
            <p:cNvPr id="22" name="Rectangle 21"/>
            <p:cNvSpPr/>
            <p:nvPr/>
          </p:nvSpPr>
          <p:spPr>
            <a:xfrm>
              <a:off x="4410447" y="4364009"/>
              <a:ext cx="1638241" cy="381000"/>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lIns="0" rIns="0" rtlCol="0" anchor="t" anchorCtr="0"/>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defTabSz="1218936"/>
              <a:r>
                <a:rPr lang="en-US" sz="1500" dirty="0">
                  <a:solidFill>
                    <a:schemeClr val="bg1">
                      <a:alpha val="99000"/>
                    </a:schemeClr>
                  </a:solidFill>
                  <a:latin typeface="Segoe UI"/>
                  <a:ea typeface="Segoe UI" pitchFamily="34" charset="0"/>
                  <a:cs typeface="Segoe UI" pitchFamily="34" charset="0"/>
                </a:rPr>
                <a:t>Virtualization</a:t>
              </a:r>
            </a:p>
          </p:txBody>
        </p:sp>
        <p:sp>
          <p:nvSpPr>
            <p:cNvPr id="23" name="Rectangle 22"/>
            <p:cNvSpPr/>
            <p:nvPr/>
          </p:nvSpPr>
          <p:spPr>
            <a:xfrm>
              <a:off x="4410447" y="2544733"/>
              <a:ext cx="1638241" cy="381000"/>
            </a:xfrm>
            <a:prstGeom prst="rect">
              <a:avLst/>
            </a:prstGeom>
            <a:solidFill>
              <a:schemeClr val="accent1"/>
            </a:solidFill>
            <a:ln w="9525" cap="flat" cmpd="sng" algn="ctr">
              <a:solidFill>
                <a:srgbClr val="FFC000">
                  <a:shade val="95000"/>
                  <a:satMod val="105000"/>
                </a:srgbClr>
              </a:solidFill>
              <a:prstDash val="solid"/>
            </a:ln>
            <a:effectLst/>
          </p:spPr>
          <p:txBody>
            <a:bodyPr rtlCol="0" anchor="t" anchorCtr="0"/>
            <a:lstStyle/>
            <a:p>
              <a:pPr algn="ctr" defTabSz="1218936"/>
              <a:r>
                <a:rPr lang="en-US" sz="1500" dirty="0">
                  <a:solidFill>
                    <a:schemeClr val="bg1">
                      <a:alpha val="99000"/>
                    </a:schemeClr>
                  </a:solidFill>
                  <a:latin typeface="Segoe UI"/>
                  <a:ea typeface="Segoe UI" pitchFamily="34" charset="0"/>
                  <a:cs typeface="Segoe UI" pitchFamily="34" charset="0"/>
                </a:rPr>
                <a:t>Data</a:t>
              </a:r>
            </a:p>
          </p:txBody>
        </p:sp>
        <p:sp>
          <p:nvSpPr>
            <p:cNvPr id="24" name="Rectangle 23"/>
            <p:cNvSpPr/>
            <p:nvPr/>
          </p:nvSpPr>
          <p:spPr>
            <a:xfrm>
              <a:off x="4410447" y="2089914"/>
              <a:ext cx="1638241" cy="381000"/>
            </a:xfrm>
            <a:prstGeom prst="rect">
              <a:avLst/>
            </a:prstGeom>
            <a:solidFill>
              <a:schemeClr val="accent1"/>
            </a:solidFill>
            <a:ln w="9525" cap="flat" cmpd="sng" algn="ctr">
              <a:solidFill>
                <a:srgbClr val="FFC000">
                  <a:shade val="95000"/>
                  <a:satMod val="105000"/>
                </a:srgbClr>
              </a:solidFill>
              <a:prstDash val="solid"/>
            </a:ln>
            <a:effectLst/>
          </p:spPr>
          <p:txBody>
            <a:bodyPr rtlCol="0" anchor="t" anchorCtr="0"/>
            <a:lstStyle/>
            <a:p>
              <a:pPr algn="ctr" defTabSz="1218936"/>
              <a:r>
                <a:rPr lang="en-US" sz="1500" dirty="0">
                  <a:solidFill>
                    <a:schemeClr val="bg1">
                      <a:alpha val="99000"/>
                    </a:schemeClr>
                  </a:solidFill>
                  <a:latin typeface="Segoe UI"/>
                  <a:ea typeface="Segoe UI" pitchFamily="34" charset="0"/>
                  <a:cs typeface="Segoe UI" pitchFamily="34" charset="0"/>
                </a:rPr>
                <a:t>Applications</a:t>
              </a:r>
            </a:p>
          </p:txBody>
        </p:sp>
        <p:sp>
          <p:nvSpPr>
            <p:cNvPr id="25" name="Rectangle 24"/>
            <p:cNvSpPr/>
            <p:nvPr/>
          </p:nvSpPr>
          <p:spPr>
            <a:xfrm>
              <a:off x="4410447" y="2999552"/>
              <a:ext cx="1638241" cy="381000"/>
            </a:xfrm>
            <a:prstGeom prst="rect">
              <a:avLst/>
            </a:prstGeom>
            <a:solidFill>
              <a:schemeClr val="accent1"/>
            </a:solidFill>
            <a:ln w="9525" cap="flat" cmpd="sng" algn="ctr">
              <a:solidFill>
                <a:srgbClr val="FFC000">
                  <a:shade val="95000"/>
                  <a:satMod val="105000"/>
                </a:srgbClr>
              </a:solidFill>
              <a:prstDash val="solid"/>
            </a:ln>
            <a:effectLst/>
          </p:spPr>
          <p:txBody>
            <a:bodyPr rtlCol="0" anchor="t" anchorCtr="0"/>
            <a:lstStyle/>
            <a:p>
              <a:pPr algn="ctr" defTabSz="1218936"/>
              <a:r>
                <a:rPr lang="en-US" sz="1500" dirty="0">
                  <a:solidFill>
                    <a:schemeClr val="bg1">
                      <a:alpha val="99000"/>
                    </a:schemeClr>
                  </a:solidFill>
                  <a:latin typeface="Segoe UI"/>
                  <a:ea typeface="Segoe UI" pitchFamily="34" charset="0"/>
                  <a:cs typeface="Segoe UI" pitchFamily="34" charset="0"/>
                </a:rPr>
                <a:t>Runtime</a:t>
              </a:r>
            </a:p>
          </p:txBody>
        </p:sp>
        <p:sp>
          <p:nvSpPr>
            <p:cNvPr id="26" name="Left Brace 25"/>
            <p:cNvSpPr/>
            <p:nvPr/>
          </p:nvSpPr>
          <p:spPr>
            <a:xfrm flipH="1">
              <a:off x="6057919" y="4322900"/>
              <a:ext cx="228600" cy="1764000"/>
            </a:xfrm>
            <a:prstGeom prst="leftBrace">
              <a:avLst>
                <a:gd name="adj1" fmla="val 0"/>
                <a:gd name="adj2" fmla="val 50000"/>
              </a:avLst>
            </a:prstGeom>
            <a:noFill/>
            <a:ln w="19050" cap="flat" cmpd="sng" algn="ctr">
              <a:solidFill>
                <a:schemeClr val="accent2"/>
              </a:solidFill>
              <a:prstDash val="solid"/>
            </a:ln>
            <a:effectLst/>
          </p:spPr>
          <p:txBody>
            <a:bodyPr rtlCol="0" anchor="ctr"/>
            <a:lstStyle/>
            <a:p>
              <a:pPr algn="ctr" defTabSz="1218936"/>
              <a:endParaRPr lang="en-US" sz="1800" dirty="0">
                <a:solidFill>
                  <a:srgbClr val="FFFFFF"/>
                </a:solidFill>
                <a:latin typeface="Segoe UI"/>
                <a:ea typeface="Segoe UI" pitchFamily="34" charset="0"/>
                <a:cs typeface="Segoe UI" pitchFamily="34" charset="0"/>
              </a:endParaRPr>
            </a:p>
          </p:txBody>
        </p:sp>
        <p:sp>
          <p:nvSpPr>
            <p:cNvPr id="27" name="TextBox 56"/>
            <p:cNvSpPr txBox="1"/>
            <p:nvPr/>
          </p:nvSpPr>
          <p:spPr>
            <a:xfrm flipH="1">
              <a:off x="6231485" y="4379742"/>
              <a:ext cx="400110" cy="1691104"/>
            </a:xfrm>
            <a:prstGeom prst="rect">
              <a:avLst/>
            </a:prstGeom>
            <a:noFill/>
          </p:spPr>
          <p:txBody>
            <a:bodyPr vert="eaVert"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1218836" fontAlgn="base">
                <a:spcAft>
                  <a:spcPct val="0"/>
                </a:spcAft>
              </a:pPr>
              <a:r>
                <a:rPr lang="en-US" sz="1400" dirty="0">
                  <a:solidFill>
                    <a:srgbClr val="595959">
                      <a:alpha val="99000"/>
                    </a:srgbClr>
                  </a:solidFill>
                  <a:ea typeface="Kozuka Gothic Pro R" pitchFamily="34" charset="-128"/>
                </a:rPr>
                <a:t>Managed by vendor</a:t>
              </a:r>
            </a:p>
          </p:txBody>
        </p:sp>
        <p:sp>
          <p:nvSpPr>
            <p:cNvPr id="28" name="Left Brace 27"/>
            <p:cNvSpPr/>
            <p:nvPr/>
          </p:nvSpPr>
          <p:spPr>
            <a:xfrm>
              <a:off x="4271939" y="2089914"/>
              <a:ext cx="133350" cy="2200272"/>
            </a:xfrm>
            <a:prstGeom prst="leftBrace">
              <a:avLst>
                <a:gd name="adj1" fmla="val 0"/>
                <a:gd name="adj2" fmla="val 50000"/>
              </a:avLst>
            </a:prstGeom>
            <a:noFill/>
            <a:ln w="19050" cap="flat" cmpd="sng" algn="ctr">
              <a:solidFill>
                <a:schemeClr val="accent2"/>
              </a:solidFill>
              <a:prstDash val="solid"/>
            </a:ln>
            <a:effectLst/>
          </p:spPr>
          <p:txBody>
            <a:bodyPr rtlCol="0" anchor="ctr"/>
            <a:lstStyle/>
            <a:p>
              <a:pPr algn="ctr" defTabSz="1218936"/>
              <a:endParaRPr lang="en-US" sz="1800" dirty="0">
                <a:solidFill>
                  <a:srgbClr val="FFFFFF"/>
                </a:solidFill>
                <a:latin typeface="Segoe UI"/>
                <a:ea typeface="Segoe UI" pitchFamily="34" charset="0"/>
                <a:cs typeface="Segoe UI" pitchFamily="34" charset="0"/>
              </a:endParaRPr>
            </a:p>
          </p:txBody>
        </p:sp>
        <p:sp>
          <p:nvSpPr>
            <p:cNvPr id="29" name="TextBox 58"/>
            <p:cNvSpPr txBox="1"/>
            <p:nvPr/>
          </p:nvSpPr>
          <p:spPr>
            <a:xfrm>
              <a:off x="3859670" y="2664074"/>
              <a:ext cx="400110" cy="1070421"/>
            </a:xfrm>
            <a:prstGeom prst="rect">
              <a:avLst/>
            </a:prstGeom>
            <a:noFill/>
          </p:spPr>
          <p:txBody>
            <a:bodyPr vert="vert270"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1218836" fontAlgn="base">
                <a:spcAft>
                  <a:spcPct val="0"/>
                </a:spcAft>
              </a:pPr>
              <a:r>
                <a:rPr lang="en-US" sz="1400" dirty="0">
                  <a:solidFill>
                    <a:srgbClr val="595959">
                      <a:alpha val="99000"/>
                    </a:srgbClr>
                  </a:solidFill>
                  <a:ea typeface="Kozuka Gothic Pro R" pitchFamily="34" charset="-128"/>
                </a:rPr>
                <a:t>You manage</a:t>
              </a:r>
            </a:p>
          </p:txBody>
        </p:sp>
      </p:grpSp>
    </p:spTree>
    <p:extLst>
      <p:ext uri="{BB962C8B-B14F-4D97-AF65-F5344CB8AC3E}">
        <p14:creationId xmlns:p14="http://schemas.microsoft.com/office/powerpoint/2010/main" val="850373224"/>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Platform as a Service</a:t>
            </a:r>
            <a:endParaRPr lang="en-US" dirty="0"/>
          </a:p>
        </p:txBody>
      </p:sp>
      <p:sp>
        <p:nvSpPr>
          <p:cNvPr id="3" name="Content Placeholder 2"/>
          <p:cNvSpPr>
            <a:spLocks noGrp="1"/>
          </p:cNvSpPr>
          <p:nvPr>
            <p:ph idx="1"/>
          </p:nvPr>
        </p:nvSpPr>
        <p:spPr>
          <a:xfrm>
            <a:off x="519248" y="1447800"/>
            <a:ext cx="11151916" cy="4641271"/>
          </a:xfrm>
        </p:spPr>
        <p:txBody>
          <a:bodyPr/>
          <a:lstStyle/>
          <a:p>
            <a:r>
              <a:rPr lang="en-US" sz="3200" dirty="0" err="1" smtClean="0"/>
              <a:t>Molplex</a:t>
            </a:r>
            <a:r>
              <a:rPr lang="en-US" sz="3200" dirty="0" smtClean="0"/>
              <a:t>: Clouds against Disease</a:t>
            </a:r>
          </a:p>
          <a:p>
            <a:pPr lvl="1"/>
            <a:r>
              <a:rPr lang="en-US" sz="2800" dirty="0" smtClean="0"/>
              <a:t>Spun off from VENUS-C (EU funded project) </a:t>
            </a:r>
            <a:br>
              <a:rPr lang="en-US" sz="2800" dirty="0" smtClean="0"/>
            </a:br>
            <a:r>
              <a:rPr lang="en-US" sz="2800" dirty="0" smtClean="0"/>
              <a:t>at Newcastle University</a:t>
            </a:r>
          </a:p>
          <a:p>
            <a:pPr lvl="1"/>
            <a:r>
              <a:rPr lang="en-US" sz="2800" dirty="0" smtClean="0"/>
              <a:t>http://</a:t>
            </a:r>
            <a:r>
              <a:rPr lang="en-US" sz="2800" dirty="0" err="1" smtClean="0"/>
              <a:t>molplex.com</a:t>
            </a:r>
            <a:endParaRPr lang="en-US" sz="2800" dirty="0" smtClean="0"/>
          </a:p>
          <a:p>
            <a:r>
              <a:rPr lang="en-US" sz="3200" dirty="0" smtClean="0"/>
              <a:t>Looks for toxicity prediction to speed </a:t>
            </a:r>
            <a:br>
              <a:rPr lang="en-US" sz="3200" dirty="0" smtClean="0"/>
            </a:br>
            <a:r>
              <a:rPr lang="en-US" sz="3200" dirty="0" smtClean="0"/>
              <a:t>up drug research</a:t>
            </a:r>
          </a:p>
          <a:p>
            <a:pPr lvl="1"/>
            <a:r>
              <a:rPr lang="en-US" sz="2800" dirty="0" smtClean="0"/>
              <a:t>Sifts through massive databases looking </a:t>
            </a:r>
            <a:br>
              <a:rPr lang="en-US" sz="2800" dirty="0" smtClean="0"/>
            </a:br>
            <a:r>
              <a:rPr lang="en-US" sz="2800" dirty="0" smtClean="0"/>
              <a:t>for chemical structure and biological effect</a:t>
            </a:r>
          </a:p>
          <a:p>
            <a:r>
              <a:rPr lang="en-US" sz="3200" dirty="0" smtClean="0"/>
              <a:t>Built on worker-role implementation</a:t>
            </a:r>
          </a:p>
          <a:p>
            <a:pPr lvl="1"/>
            <a:r>
              <a:rPr lang="en-US" sz="2800" dirty="0" smtClean="0"/>
              <a:t>Researchers submit “Generic Worker” job</a:t>
            </a:r>
          </a:p>
        </p:txBody>
      </p:sp>
      <p:grpSp>
        <p:nvGrpSpPr>
          <p:cNvPr id="18" name="Group 17"/>
          <p:cNvGrpSpPr/>
          <p:nvPr/>
        </p:nvGrpSpPr>
        <p:grpSpPr>
          <a:xfrm>
            <a:off x="8964744" y="1447800"/>
            <a:ext cx="2706420" cy="4798706"/>
            <a:chOff x="6461726" y="1319029"/>
            <a:chExt cx="2706420" cy="4798706"/>
          </a:xfrm>
        </p:grpSpPr>
        <p:sp>
          <p:nvSpPr>
            <p:cNvPr id="4" name="Rectangle 3"/>
            <p:cNvSpPr/>
            <p:nvPr/>
          </p:nvSpPr>
          <p:spPr>
            <a:xfrm>
              <a:off x="6888041" y="1319029"/>
              <a:ext cx="2000311" cy="640080"/>
            </a:xfrm>
            <a:prstGeom prst="rect">
              <a:avLst/>
            </a:prstGeom>
            <a:noFill/>
            <a:ln w="9525" cap="flat" cmpd="sng" algn="ctr">
              <a:noFill/>
              <a:prstDash val="solid"/>
            </a:ln>
            <a:effectLst/>
          </p:spPr>
          <p:txBody>
            <a:bodyPr tIns="0" b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defTabSz="1218836" fontAlgn="base">
                <a:spcAft>
                  <a:spcPct val="0"/>
                </a:spcAft>
              </a:pPr>
              <a:r>
                <a:rPr lang="en-US" sz="2000" dirty="0">
                  <a:solidFill>
                    <a:srgbClr val="595959">
                      <a:alpha val="99000"/>
                    </a:srgbClr>
                  </a:solidFill>
                  <a:ea typeface="Kozuka Gothic Pro R" pitchFamily="34" charset="-128"/>
                </a:rPr>
                <a:t>Platform</a:t>
              </a:r>
            </a:p>
            <a:p>
              <a:pPr defTabSz="1218936"/>
              <a:r>
                <a:rPr lang="en-US" sz="1600" dirty="0">
                  <a:solidFill>
                    <a:srgbClr val="595959">
                      <a:alpha val="99000"/>
                    </a:srgbClr>
                  </a:solidFill>
                  <a:ea typeface="Kozuka Gothic Pro R" pitchFamily="34" charset="-128"/>
                </a:rPr>
                <a:t>(as a Service</a:t>
              </a:r>
              <a:r>
                <a:rPr lang="en-US" sz="1600" dirty="0" smtClean="0">
                  <a:solidFill>
                    <a:srgbClr val="595959">
                      <a:alpha val="99000"/>
                    </a:srgbClr>
                  </a:solidFill>
                  <a:ea typeface="Kozuka Gothic Pro R" pitchFamily="34" charset="-128"/>
                </a:rPr>
                <a:t>) (Paas)</a:t>
              </a:r>
              <a:endParaRPr lang="en-US" sz="1600" dirty="0">
                <a:solidFill>
                  <a:srgbClr val="595959">
                    <a:alpha val="99000"/>
                  </a:srgbClr>
                </a:solidFill>
                <a:ea typeface="Kozuka Gothic Pro R" pitchFamily="34" charset="-128"/>
              </a:endParaRPr>
            </a:p>
          </p:txBody>
        </p:sp>
        <p:sp>
          <p:nvSpPr>
            <p:cNvPr id="5" name="Left Brace 4"/>
            <p:cNvSpPr/>
            <p:nvPr/>
          </p:nvSpPr>
          <p:spPr>
            <a:xfrm flipH="1">
              <a:off x="8614043" y="2994787"/>
              <a:ext cx="209580" cy="3122948"/>
            </a:xfrm>
            <a:prstGeom prst="leftBrace">
              <a:avLst>
                <a:gd name="adj1" fmla="val 0"/>
                <a:gd name="adj2" fmla="val 50000"/>
              </a:avLst>
            </a:prstGeom>
            <a:noFill/>
            <a:ln w="19050" cap="flat" cmpd="sng" algn="ctr">
              <a:solidFill>
                <a:schemeClr val="accent2"/>
              </a:solidFill>
              <a:prstDash val="solid"/>
            </a:ln>
            <a:effectLst/>
          </p:spPr>
          <p:txBody>
            <a:bodyPr rtlCol="0" anchor="ctr"/>
            <a:lstStyle/>
            <a:p>
              <a:pPr algn="ctr" defTabSz="1218936"/>
              <a:endParaRPr lang="en-US" sz="1800" dirty="0">
                <a:solidFill>
                  <a:srgbClr val="FFFFFF"/>
                </a:solidFill>
                <a:latin typeface="Segoe UI"/>
                <a:ea typeface="Segoe UI" pitchFamily="34" charset="0"/>
                <a:cs typeface="Segoe UI" pitchFamily="34" charset="0"/>
              </a:endParaRPr>
            </a:p>
          </p:txBody>
        </p:sp>
        <p:sp>
          <p:nvSpPr>
            <p:cNvPr id="6" name="TextBox 54"/>
            <p:cNvSpPr txBox="1"/>
            <p:nvPr/>
          </p:nvSpPr>
          <p:spPr>
            <a:xfrm flipH="1">
              <a:off x="8768036" y="3727905"/>
              <a:ext cx="400110" cy="1691104"/>
            </a:xfrm>
            <a:prstGeom prst="rect">
              <a:avLst/>
            </a:prstGeom>
            <a:noFill/>
          </p:spPr>
          <p:txBody>
            <a:bodyPr vert="eaVert"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1218836" fontAlgn="base">
                <a:spcAft>
                  <a:spcPct val="0"/>
                </a:spcAft>
              </a:pPr>
              <a:r>
                <a:rPr lang="en-US" sz="1400" dirty="0">
                  <a:solidFill>
                    <a:srgbClr val="595959">
                      <a:alpha val="99000"/>
                    </a:srgbClr>
                  </a:solidFill>
                  <a:ea typeface="Kozuka Gothic Pro R" pitchFamily="34" charset="-128"/>
                </a:rPr>
                <a:t>Managed by vendor</a:t>
              </a:r>
            </a:p>
          </p:txBody>
        </p:sp>
        <p:sp>
          <p:nvSpPr>
            <p:cNvPr id="7" name="Left Brace 6"/>
            <p:cNvSpPr/>
            <p:nvPr/>
          </p:nvSpPr>
          <p:spPr>
            <a:xfrm>
              <a:off x="6804715" y="2070862"/>
              <a:ext cx="152400" cy="847725"/>
            </a:xfrm>
            <a:prstGeom prst="leftBrace">
              <a:avLst>
                <a:gd name="adj1" fmla="val 0"/>
                <a:gd name="adj2" fmla="val 50000"/>
              </a:avLst>
            </a:prstGeom>
            <a:noFill/>
            <a:ln w="19050" cap="flat" cmpd="sng" algn="ctr">
              <a:solidFill>
                <a:schemeClr val="accent2"/>
              </a:solidFill>
              <a:prstDash val="solid"/>
            </a:ln>
            <a:effectLst/>
          </p:spPr>
          <p:txBody>
            <a:bodyPr rtlCol="0" anchor="ctr"/>
            <a:lstStyle/>
            <a:p>
              <a:pPr algn="ctr" defTabSz="1218936"/>
              <a:endParaRPr lang="en-US" sz="1800" dirty="0">
                <a:solidFill>
                  <a:srgbClr val="FFFFFF"/>
                </a:solidFill>
                <a:latin typeface="Segoe UI"/>
                <a:ea typeface="Segoe UI" pitchFamily="34" charset="0"/>
                <a:cs typeface="Segoe UI" pitchFamily="34" charset="0"/>
              </a:endParaRPr>
            </a:p>
          </p:txBody>
        </p:sp>
        <p:sp>
          <p:nvSpPr>
            <p:cNvPr id="8" name="TextBox 60"/>
            <p:cNvSpPr txBox="1"/>
            <p:nvPr/>
          </p:nvSpPr>
          <p:spPr>
            <a:xfrm>
              <a:off x="6461726" y="1956353"/>
              <a:ext cx="400110" cy="1070421"/>
            </a:xfrm>
            <a:prstGeom prst="rect">
              <a:avLst/>
            </a:prstGeom>
            <a:noFill/>
          </p:spPr>
          <p:txBody>
            <a:bodyPr vert="vert270"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1218836" fontAlgn="base">
                <a:spcAft>
                  <a:spcPct val="0"/>
                </a:spcAft>
              </a:pPr>
              <a:r>
                <a:rPr lang="en-US" sz="1400" dirty="0">
                  <a:solidFill>
                    <a:srgbClr val="595959">
                      <a:alpha val="99000"/>
                    </a:srgbClr>
                  </a:solidFill>
                  <a:ea typeface="Kozuka Gothic Pro R" pitchFamily="34" charset="-128"/>
                </a:rPr>
                <a:t>You manage</a:t>
              </a:r>
            </a:p>
          </p:txBody>
        </p:sp>
        <p:sp>
          <p:nvSpPr>
            <p:cNvPr id="9" name="Rectangle 8"/>
            <p:cNvSpPr/>
            <p:nvPr/>
          </p:nvSpPr>
          <p:spPr>
            <a:xfrm>
              <a:off x="6966542" y="5273646"/>
              <a:ext cx="1638240" cy="381000"/>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lIns="0" rIns="0" rtlCol="0" anchor="t" anchorCtr="0"/>
            <a:lstStyle/>
            <a:p>
              <a:pPr algn="ctr" defTabSz="1218936"/>
              <a:r>
                <a:rPr lang="en-US" sz="1500" dirty="0">
                  <a:solidFill>
                    <a:schemeClr val="bg1">
                      <a:alpha val="99000"/>
                    </a:schemeClr>
                  </a:solidFill>
                  <a:latin typeface="Segoe UI"/>
                  <a:ea typeface="Segoe UI" pitchFamily="34" charset="0"/>
                  <a:cs typeface="Segoe UI" pitchFamily="34" charset="0"/>
                </a:rPr>
                <a:t>Storage</a:t>
              </a:r>
            </a:p>
          </p:txBody>
        </p:sp>
        <p:sp>
          <p:nvSpPr>
            <p:cNvPr id="10" name="Rectangle 9"/>
            <p:cNvSpPr/>
            <p:nvPr/>
          </p:nvSpPr>
          <p:spPr>
            <a:xfrm>
              <a:off x="6966542" y="4818827"/>
              <a:ext cx="1638240" cy="381000"/>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lIns="0" rIns="0" rtlCol="0" anchor="t" anchorCtr="0"/>
            <a:lstStyle/>
            <a:p>
              <a:pPr algn="ctr" defTabSz="1218936"/>
              <a:r>
                <a:rPr lang="en-US" sz="1500" dirty="0">
                  <a:solidFill>
                    <a:schemeClr val="bg1">
                      <a:alpha val="99000"/>
                    </a:schemeClr>
                  </a:solidFill>
                  <a:latin typeface="Segoe UI"/>
                  <a:ea typeface="Segoe UI" pitchFamily="34" charset="0"/>
                  <a:cs typeface="Segoe UI" pitchFamily="34" charset="0"/>
                </a:rPr>
                <a:t>Servers</a:t>
              </a:r>
            </a:p>
          </p:txBody>
        </p:sp>
        <p:sp>
          <p:nvSpPr>
            <p:cNvPr id="11" name="Rectangle 10"/>
            <p:cNvSpPr/>
            <p:nvPr/>
          </p:nvSpPr>
          <p:spPr>
            <a:xfrm>
              <a:off x="6966542" y="5728463"/>
              <a:ext cx="1638240" cy="381000"/>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lIns="0" rIns="0" rtlCol="0" anchor="t" anchorCtr="0"/>
            <a:lstStyle/>
            <a:p>
              <a:pPr algn="ctr" defTabSz="1218936"/>
              <a:r>
                <a:rPr lang="en-US" sz="1500" dirty="0">
                  <a:solidFill>
                    <a:schemeClr val="bg1">
                      <a:alpha val="99000"/>
                    </a:schemeClr>
                  </a:solidFill>
                  <a:latin typeface="Segoe UI"/>
                  <a:ea typeface="Segoe UI" pitchFamily="34" charset="0"/>
                  <a:cs typeface="Segoe UI" pitchFamily="34" charset="0"/>
                </a:rPr>
                <a:t>Networking</a:t>
              </a:r>
            </a:p>
          </p:txBody>
        </p:sp>
        <p:sp>
          <p:nvSpPr>
            <p:cNvPr id="12" name="Rectangle 11"/>
            <p:cNvSpPr/>
            <p:nvPr/>
          </p:nvSpPr>
          <p:spPr>
            <a:xfrm>
              <a:off x="6966542" y="3909189"/>
              <a:ext cx="1638240" cy="381000"/>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lIns="0" rIns="0" rtlCol="0" anchor="t" anchorCtr="0"/>
            <a:lstStyle/>
            <a:p>
              <a:pPr algn="ctr" defTabSz="1218936"/>
              <a:r>
                <a:rPr lang="en-US" sz="1500" dirty="0">
                  <a:solidFill>
                    <a:schemeClr val="bg1">
                      <a:alpha val="99000"/>
                    </a:schemeClr>
                  </a:solidFill>
                  <a:latin typeface="Segoe UI"/>
                  <a:ea typeface="Segoe UI" pitchFamily="34" charset="0"/>
                  <a:cs typeface="Segoe UI" pitchFamily="34" charset="0"/>
                </a:rPr>
                <a:t>O/S</a:t>
              </a:r>
            </a:p>
          </p:txBody>
        </p:sp>
        <p:sp>
          <p:nvSpPr>
            <p:cNvPr id="13" name="Rectangle 12"/>
            <p:cNvSpPr/>
            <p:nvPr/>
          </p:nvSpPr>
          <p:spPr>
            <a:xfrm>
              <a:off x="6966542" y="3454370"/>
              <a:ext cx="1638240" cy="381000"/>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lIns="0" rIns="0" rtlCol="0" anchor="t" anchorCtr="0"/>
            <a:lstStyle/>
            <a:p>
              <a:pPr algn="ctr" defTabSz="1218936"/>
              <a:r>
                <a:rPr lang="en-US" sz="1500" dirty="0">
                  <a:solidFill>
                    <a:schemeClr val="bg1">
                      <a:alpha val="99000"/>
                    </a:schemeClr>
                  </a:solidFill>
                  <a:latin typeface="Segoe UI"/>
                  <a:ea typeface="Segoe UI" pitchFamily="34" charset="0"/>
                  <a:cs typeface="Segoe UI" pitchFamily="34" charset="0"/>
                </a:rPr>
                <a:t>Middleware</a:t>
              </a:r>
            </a:p>
          </p:txBody>
        </p:sp>
        <p:sp>
          <p:nvSpPr>
            <p:cNvPr id="14" name="Rectangle 13"/>
            <p:cNvSpPr/>
            <p:nvPr/>
          </p:nvSpPr>
          <p:spPr>
            <a:xfrm>
              <a:off x="6966542" y="4364008"/>
              <a:ext cx="1638240" cy="381000"/>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lIns="0" rIns="0" rtlCol="0" anchor="t" anchorCtr="0"/>
            <a:lstStyle/>
            <a:p>
              <a:pPr algn="ctr" defTabSz="1218936"/>
              <a:r>
                <a:rPr lang="en-US" sz="1500" dirty="0">
                  <a:solidFill>
                    <a:schemeClr val="bg1">
                      <a:alpha val="99000"/>
                    </a:schemeClr>
                  </a:solidFill>
                  <a:latin typeface="Segoe UI"/>
                  <a:ea typeface="Segoe UI" pitchFamily="34" charset="0"/>
                  <a:cs typeface="Segoe UI" pitchFamily="34" charset="0"/>
                </a:rPr>
                <a:t>Virtualization</a:t>
              </a:r>
            </a:p>
          </p:txBody>
        </p:sp>
        <p:sp>
          <p:nvSpPr>
            <p:cNvPr id="15" name="Rectangle 14"/>
            <p:cNvSpPr/>
            <p:nvPr/>
          </p:nvSpPr>
          <p:spPr>
            <a:xfrm>
              <a:off x="6966542" y="2089913"/>
              <a:ext cx="1638240" cy="381000"/>
            </a:xfrm>
            <a:prstGeom prst="rect">
              <a:avLst/>
            </a:prstGeom>
            <a:solidFill>
              <a:schemeClr val="accent1"/>
            </a:solidFill>
            <a:ln w="9525" cap="flat" cmpd="sng" algn="ctr">
              <a:solidFill>
                <a:srgbClr val="FFC000">
                  <a:shade val="95000"/>
                  <a:satMod val="105000"/>
                </a:srgbClr>
              </a:solidFill>
              <a:prstDash val="solid"/>
            </a:ln>
            <a:effectLst/>
          </p:spPr>
          <p:txBody>
            <a:bodyPr rtlCol="0" anchor="t" anchorCtr="0"/>
            <a:lstStyle/>
            <a:p>
              <a:pPr algn="ctr" defTabSz="1218936"/>
              <a:r>
                <a:rPr lang="en-US" sz="1500" dirty="0">
                  <a:solidFill>
                    <a:schemeClr val="bg1">
                      <a:alpha val="99000"/>
                    </a:schemeClr>
                  </a:solidFill>
                  <a:latin typeface="Segoe UI"/>
                  <a:ea typeface="Segoe UI" pitchFamily="34" charset="0"/>
                  <a:cs typeface="Segoe UI" pitchFamily="34" charset="0"/>
                </a:rPr>
                <a:t>Applications</a:t>
              </a:r>
            </a:p>
          </p:txBody>
        </p:sp>
        <p:sp>
          <p:nvSpPr>
            <p:cNvPr id="16" name="Rectangle 15"/>
            <p:cNvSpPr/>
            <p:nvPr/>
          </p:nvSpPr>
          <p:spPr>
            <a:xfrm>
              <a:off x="6966542" y="2999551"/>
              <a:ext cx="1638240" cy="381000"/>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lIns="0" rIns="0" rtlCol="0" anchor="t" anchorCtr="0"/>
            <a:lstStyle/>
            <a:p>
              <a:pPr algn="ctr" defTabSz="1218936"/>
              <a:r>
                <a:rPr lang="en-US" sz="1500" dirty="0">
                  <a:solidFill>
                    <a:schemeClr val="bg1">
                      <a:alpha val="99000"/>
                    </a:schemeClr>
                  </a:solidFill>
                  <a:latin typeface="Segoe UI"/>
                  <a:ea typeface="Segoe UI" pitchFamily="34" charset="0"/>
                  <a:cs typeface="Segoe UI" pitchFamily="34" charset="0"/>
                </a:rPr>
                <a:t>Runtime</a:t>
              </a:r>
            </a:p>
          </p:txBody>
        </p:sp>
        <p:sp>
          <p:nvSpPr>
            <p:cNvPr id="17" name="Rectangle 16"/>
            <p:cNvSpPr/>
            <p:nvPr/>
          </p:nvSpPr>
          <p:spPr>
            <a:xfrm>
              <a:off x="6966542" y="2544732"/>
              <a:ext cx="1638240" cy="381000"/>
            </a:xfrm>
            <a:prstGeom prst="rect">
              <a:avLst/>
            </a:prstGeom>
            <a:solidFill>
              <a:schemeClr val="accent1"/>
            </a:solidFill>
            <a:ln w="9525" cap="flat" cmpd="sng" algn="ctr">
              <a:solidFill>
                <a:srgbClr val="FFC000">
                  <a:shade val="95000"/>
                  <a:satMod val="105000"/>
                </a:srgbClr>
              </a:solidFill>
              <a:prstDash val="solid"/>
            </a:ln>
            <a:effectLst/>
          </p:spPr>
          <p:txBody>
            <a:bodyPr rtlCol="0" anchor="t" anchorCtr="0"/>
            <a:lstStyle/>
            <a:p>
              <a:pPr algn="ctr" defTabSz="1218936"/>
              <a:r>
                <a:rPr lang="en-US" sz="1500" dirty="0">
                  <a:solidFill>
                    <a:schemeClr val="bg1">
                      <a:alpha val="99000"/>
                    </a:schemeClr>
                  </a:solidFill>
                  <a:latin typeface="Segoe UI"/>
                  <a:ea typeface="Segoe UI" pitchFamily="34" charset="0"/>
                  <a:cs typeface="Segoe UI" pitchFamily="34" charset="0"/>
                </a:rPr>
                <a:t>Data</a:t>
              </a:r>
            </a:p>
          </p:txBody>
        </p:sp>
      </p:grpSp>
    </p:spTree>
    <p:extLst>
      <p:ext uri="{BB962C8B-B14F-4D97-AF65-F5344CB8AC3E}">
        <p14:creationId xmlns:p14="http://schemas.microsoft.com/office/powerpoint/2010/main" val="1128214844"/>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as a Service</a:t>
            </a:r>
            <a:endParaRPr lang="en-US" dirty="0"/>
          </a:p>
        </p:txBody>
      </p:sp>
      <p:sp>
        <p:nvSpPr>
          <p:cNvPr id="3" name="Content Placeholder 2"/>
          <p:cNvSpPr>
            <a:spLocks noGrp="1"/>
          </p:cNvSpPr>
          <p:nvPr>
            <p:ph idx="1"/>
          </p:nvPr>
        </p:nvSpPr>
        <p:spPr>
          <a:xfrm>
            <a:off x="519248" y="1447800"/>
            <a:ext cx="11151916" cy="4726166"/>
          </a:xfrm>
        </p:spPr>
        <p:txBody>
          <a:bodyPr/>
          <a:lstStyle/>
          <a:p>
            <a:r>
              <a:rPr lang="en-US" dirty="0" smtClean="0"/>
              <a:t>Readmissions Score as a Service</a:t>
            </a:r>
          </a:p>
          <a:p>
            <a:pPr lvl="1"/>
            <a:r>
              <a:rPr lang="en-US" dirty="0" smtClean="0"/>
              <a:t>UW Tacoma</a:t>
            </a:r>
          </a:p>
          <a:p>
            <a:pPr lvl="1"/>
            <a:r>
              <a:rPr lang="en-US" dirty="0"/>
              <a:t>http://</a:t>
            </a:r>
            <a:r>
              <a:rPr lang="en-US" dirty="0" err="1" smtClean="0"/>
              <a:t>cwds.uw.edu</a:t>
            </a:r>
            <a:r>
              <a:rPr lang="en-US" dirty="0" smtClean="0"/>
              <a:t>/</a:t>
            </a:r>
            <a:br>
              <a:rPr lang="en-US" dirty="0" smtClean="0"/>
            </a:br>
            <a:r>
              <a:rPr lang="en-US" dirty="0" smtClean="0"/>
              <a:t>readmissions-score-serviceraas-0</a:t>
            </a:r>
          </a:p>
          <a:p>
            <a:r>
              <a:rPr lang="en-US" dirty="0" smtClean="0"/>
              <a:t>Predicts the risk-of-readmission factor </a:t>
            </a:r>
            <a:br>
              <a:rPr lang="en-US" dirty="0" smtClean="0"/>
            </a:br>
            <a:r>
              <a:rPr lang="en-US" dirty="0" smtClean="0"/>
              <a:t>for medical patients</a:t>
            </a:r>
          </a:p>
          <a:p>
            <a:pPr lvl="1"/>
            <a:r>
              <a:rPr lang="en-US" dirty="0" smtClean="0"/>
              <a:t>20% of Medicare patients readmitted</a:t>
            </a:r>
          </a:p>
          <a:p>
            <a:pPr lvl="1"/>
            <a:r>
              <a:rPr lang="en-US" dirty="0" smtClean="0"/>
              <a:t>Cost $26B a year</a:t>
            </a:r>
          </a:p>
          <a:p>
            <a:r>
              <a:rPr lang="en-US" dirty="0" smtClean="0"/>
              <a:t>Built entirely on Azure Machine Learning</a:t>
            </a:r>
          </a:p>
          <a:p>
            <a:pPr lvl="1"/>
            <a:r>
              <a:rPr lang="en-US" dirty="0" smtClean="0"/>
              <a:t>Exposed as a web service</a:t>
            </a:r>
          </a:p>
        </p:txBody>
      </p:sp>
      <p:grpSp>
        <p:nvGrpSpPr>
          <p:cNvPr id="16" name="Group 15"/>
          <p:cNvGrpSpPr/>
          <p:nvPr/>
        </p:nvGrpSpPr>
        <p:grpSpPr>
          <a:xfrm>
            <a:off x="9348068" y="1447800"/>
            <a:ext cx="2323096" cy="4790431"/>
            <a:chOff x="9463135" y="1319029"/>
            <a:chExt cx="2323096" cy="4790431"/>
          </a:xfrm>
        </p:grpSpPr>
        <p:sp>
          <p:nvSpPr>
            <p:cNvPr id="4" name="Rectangle 3"/>
            <p:cNvSpPr/>
            <p:nvPr/>
          </p:nvSpPr>
          <p:spPr>
            <a:xfrm>
              <a:off x="9463135" y="1319029"/>
              <a:ext cx="2028257" cy="640080"/>
            </a:xfrm>
            <a:prstGeom prst="rect">
              <a:avLst/>
            </a:prstGeom>
            <a:noFill/>
            <a:ln w="9525" cap="flat" cmpd="sng" algn="ctr">
              <a:noFill/>
              <a:prstDash val="solid"/>
            </a:ln>
            <a:effectLst/>
          </p:spPr>
          <p:txBody>
            <a:bodyPr tIns="0" b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defTabSz="1218836" fontAlgn="base">
                <a:spcAft>
                  <a:spcPct val="0"/>
                </a:spcAft>
              </a:pPr>
              <a:r>
                <a:rPr lang="en-US" sz="2000" dirty="0">
                  <a:solidFill>
                    <a:srgbClr val="595959">
                      <a:alpha val="99000"/>
                    </a:srgbClr>
                  </a:solidFill>
                  <a:ea typeface="Kozuka Gothic Pro R" pitchFamily="34" charset="-128"/>
                </a:rPr>
                <a:t>Software</a:t>
              </a:r>
            </a:p>
            <a:p>
              <a:pPr defTabSz="1218936"/>
              <a:r>
                <a:rPr lang="en-US" sz="1600" dirty="0">
                  <a:solidFill>
                    <a:srgbClr val="595959">
                      <a:alpha val="99000"/>
                    </a:srgbClr>
                  </a:solidFill>
                  <a:ea typeface="Kozuka Gothic Pro R" pitchFamily="34" charset="-128"/>
                </a:rPr>
                <a:t>(as a Service</a:t>
              </a:r>
              <a:r>
                <a:rPr lang="en-US" sz="1600" dirty="0" smtClean="0">
                  <a:solidFill>
                    <a:srgbClr val="595959">
                      <a:alpha val="99000"/>
                    </a:srgbClr>
                  </a:solidFill>
                  <a:ea typeface="Kozuka Gothic Pro R" pitchFamily="34" charset="-128"/>
                </a:rPr>
                <a:t>) (SaaS)</a:t>
              </a:r>
              <a:endParaRPr lang="en-US" sz="1600" dirty="0">
                <a:solidFill>
                  <a:srgbClr val="595959">
                    <a:alpha val="99000"/>
                  </a:srgbClr>
                </a:solidFill>
                <a:ea typeface="Kozuka Gothic Pro R" pitchFamily="34" charset="-128"/>
              </a:endParaRPr>
            </a:p>
          </p:txBody>
        </p:sp>
        <p:sp>
          <p:nvSpPr>
            <p:cNvPr id="5" name="TextBox 64"/>
            <p:cNvSpPr txBox="1"/>
            <p:nvPr/>
          </p:nvSpPr>
          <p:spPr>
            <a:xfrm flipH="1">
              <a:off x="11386121" y="3255998"/>
              <a:ext cx="400110" cy="1691104"/>
            </a:xfrm>
            <a:prstGeom prst="rect">
              <a:avLst/>
            </a:prstGeom>
            <a:noFill/>
          </p:spPr>
          <p:txBody>
            <a:bodyPr vert="eaVert"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1218836" fontAlgn="base">
                <a:spcAft>
                  <a:spcPct val="0"/>
                </a:spcAft>
              </a:pPr>
              <a:r>
                <a:rPr lang="en-US" sz="1400" dirty="0">
                  <a:solidFill>
                    <a:srgbClr val="595959">
                      <a:alpha val="99000"/>
                    </a:srgbClr>
                  </a:solidFill>
                  <a:ea typeface="Kozuka Gothic Pro R" pitchFamily="34" charset="-128"/>
                </a:rPr>
                <a:t>Managed by vendor</a:t>
              </a:r>
            </a:p>
          </p:txBody>
        </p:sp>
        <p:sp>
          <p:nvSpPr>
            <p:cNvPr id="6" name="Rectangle 5"/>
            <p:cNvSpPr/>
            <p:nvPr/>
          </p:nvSpPr>
          <p:spPr>
            <a:xfrm>
              <a:off x="9523110" y="5273643"/>
              <a:ext cx="1638240" cy="381000"/>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lIns="0" rIns="0" rtlCol="0" anchor="t" anchorCtr="0"/>
            <a:lstStyle/>
            <a:p>
              <a:pPr algn="ctr" defTabSz="1218936"/>
              <a:r>
                <a:rPr lang="en-US" sz="1500" dirty="0">
                  <a:solidFill>
                    <a:schemeClr val="bg1">
                      <a:alpha val="99000"/>
                    </a:schemeClr>
                  </a:solidFill>
                  <a:latin typeface="Segoe UI"/>
                  <a:ea typeface="Segoe UI" pitchFamily="34" charset="0"/>
                  <a:cs typeface="Segoe UI" pitchFamily="34" charset="0"/>
                </a:rPr>
                <a:t>Storage</a:t>
              </a:r>
            </a:p>
          </p:txBody>
        </p:sp>
        <p:sp>
          <p:nvSpPr>
            <p:cNvPr id="7" name="Rectangle 6"/>
            <p:cNvSpPr/>
            <p:nvPr/>
          </p:nvSpPr>
          <p:spPr>
            <a:xfrm>
              <a:off x="9523110" y="4818824"/>
              <a:ext cx="1638240" cy="381000"/>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lIns="0" rIns="0" rtlCol="0" anchor="t" anchorCtr="0"/>
            <a:lstStyle/>
            <a:p>
              <a:pPr algn="ctr" defTabSz="1218936"/>
              <a:r>
                <a:rPr lang="en-US" sz="1500" dirty="0">
                  <a:solidFill>
                    <a:schemeClr val="bg1">
                      <a:alpha val="99000"/>
                    </a:schemeClr>
                  </a:solidFill>
                  <a:latin typeface="Segoe UI"/>
                  <a:ea typeface="Segoe UI" pitchFamily="34" charset="0"/>
                  <a:cs typeface="Segoe UI" pitchFamily="34" charset="0"/>
                </a:rPr>
                <a:t>Servers</a:t>
              </a:r>
            </a:p>
          </p:txBody>
        </p:sp>
        <p:sp>
          <p:nvSpPr>
            <p:cNvPr id="8" name="Rectangle 7"/>
            <p:cNvSpPr/>
            <p:nvPr/>
          </p:nvSpPr>
          <p:spPr>
            <a:xfrm>
              <a:off x="9523110" y="3909186"/>
              <a:ext cx="1638240" cy="381000"/>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lIns="0" rIns="0" rtlCol="0" anchor="t" anchorCtr="0"/>
            <a:lstStyle/>
            <a:p>
              <a:pPr algn="ctr" defTabSz="1218936"/>
              <a:r>
                <a:rPr lang="en-US" sz="1500" dirty="0">
                  <a:solidFill>
                    <a:schemeClr val="bg1">
                      <a:alpha val="99000"/>
                    </a:schemeClr>
                  </a:solidFill>
                  <a:latin typeface="Segoe UI"/>
                  <a:ea typeface="Segoe UI" pitchFamily="34" charset="0"/>
                  <a:cs typeface="Segoe UI" pitchFamily="34" charset="0"/>
                </a:rPr>
                <a:t>O/S</a:t>
              </a:r>
            </a:p>
          </p:txBody>
        </p:sp>
        <p:sp>
          <p:nvSpPr>
            <p:cNvPr id="9" name="Rectangle 8"/>
            <p:cNvSpPr/>
            <p:nvPr/>
          </p:nvSpPr>
          <p:spPr>
            <a:xfrm>
              <a:off x="9523110" y="3454367"/>
              <a:ext cx="1638240" cy="381000"/>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lIns="0" rIns="0" rtlCol="0" anchor="t" anchorCtr="0"/>
            <a:lstStyle/>
            <a:p>
              <a:pPr algn="ctr" defTabSz="1218936"/>
              <a:r>
                <a:rPr lang="en-US" sz="1500" dirty="0">
                  <a:solidFill>
                    <a:schemeClr val="bg1">
                      <a:alpha val="99000"/>
                    </a:schemeClr>
                  </a:solidFill>
                  <a:latin typeface="Segoe UI"/>
                  <a:ea typeface="Segoe UI" pitchFamily="34" charset="0"/>
                  <a:cs typeface="Segoe UI" pitchFamily="34" charset="0"/>
                </a:rPr>
                <a:t>Middleware</a:t>
              </a:r>
            </a:p>
          </p:txBody>
        </p:sp>
        <p:sp>
          <p:nvSpPr>
            <p:cNvPr id="10" name="Rectangle 9"/>
            <p:cNvSpPr/>
            <p:nvPr/>
          </p:nvSpPr>
          <p:spPr>
            <a:xfrm>
              <a:off x="9523110" y="4364005"/>
              <a:ext cx="1638240" cy="381000"/>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lIns="0" rIns="0" rtlCol="0" anchor="t" anchorCtr="0"/>
            <a:lstStyle/>
            <a:p>
              <a:pPr algn="ctr" defTabSz="1218936"/>
              <a:r>
                <a:rPr lang="en-US" sz="1500" dirty="0">
                  <a:solidFill>
                    <a:schemeClr val="bg1">
                      <a:alpha val="99000"/>
                    </a:schemeClr>
                  </a:solidFill>
                  <a:latin typeface="Segoe UI"/>
                  <a:ea typeface="Segoe UI" pitchFamily="34" charset="0"/>
                  <a:cs typeface="Segoe UI" pitchFamily="34" charset="0"/>
                </a:rPr>
                <a:t>Virtualization</a:t>
              </a:r>
            </a:p>
          </p:txBody>
        </p:sp>
        <p:sp>
          <p:nvSpPr>
            <p:cNvPr id="11" name="Rectangle 10"/>
            <p:cNvSpPr/>
            <p:nvPr/>
          </p:nvSpPr>
          <p:spPr>
            <a:xfrm>
              <a:off x="9523110" y="2089910"/>
              <a:ext cx="1638240" cy="381000"/>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lIns="0" rIns="0" rtlCol="0" anchor="t" anchorCtr="0"/>
            <a:lstStyle/>
            <a:p>
              <a:pPr algn="ctr" defTabSz="1218936"/>
              <a:r>
                <a:rPr lang="en-US" sz="1500" dirty="0">
                  <a:solidFill>
                    <a:schemeClr val="bg1">
                      <a:alpha val="99000"/>
                    </a:schemeClr>
                  </a:solidFill>
                  <a:latin typeface="Segoe UI"/>
                  <a:ea typeface="Segoe UI" pitchFamily="34" charset="0"/>
                  <a:cs typeface="Segoe UI" pitchFamily="34" charset="0"/>
                </a:rPr>
                <a:t>Applications</a:t>
              </a:r>
            </a:p>
          </p:txBody>
        </p:sp>
        <p:sp>
          <p:nvSpPr>
            <p:cNvPr id="12" name="Rectangle 11"/>
            <p:cNvSpPr/>
            <p:nvPr/>
          </p:nvSpPr>
          <p:spPr>
            <a:xfrm>
              <a:off x="9523110" y="2999548"/>
              <a:ext cx="1638240" cy="381000"/>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lIns="0" rIns="0" rtlCol="0" anchor="t" anchorCtr="0"/>
            <a:lstStyle/>
            <a:p>
              <a:pPr algn="ctr" defTabSz="1218936"/>
              <a:r>
                <a:rPr lang="en-US" sz="1500" dirty="0">
                  <a:solidFill>
                    <a:schemeClr val="bg1">
                      <a:alpha val="99000"/>
                    </a:schemeClr>
                  </a:solidFill>
                  <a:latin typeface="Segoe UI"/>
                  <a:ea typeface="Segoe UI" pitchFamily="34" charset="0"/>
                  <a:cs typeface="Segoe UI" pitchFamily="34" charset="0"/>
                </a:rPr>
                <a:t>Runtime</a:t>
              </a:r>
            </a:p>
          </p:txBody>
        </p:sp>
        <p:sp>
          <p:nvSpPr>
            <p:cNvPr id="13" name="Rectangle 12"/>
            <p:cNvSpPr/>
            <p:nvPr/>
          </p:nvSpPr>
          <p:spPr>
            <a:xfrm>
              <a:off x="9523110" y="2544729"/>
              <a:ext cx="1638240" cy="381000"/>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lIns="0" rIns="0" rtlCol="0" anchor="t" anchorCtr="0"/>
            <a:lstStyle/>
            <a:p>
              <a:pPr algn="ctr" defTabSz="1218936"/>
              <a:r>
                <a:rPr lang="en-US" sz="1500" dirty="0">
                  <a:solidFill>
                    <a:schemeClr val="bg1">
                      <a:alpha val="99000"/>
                    </a:schemeClr>
                  </a:solidFill>
                  <a:latin typeface="Segoe UI"/>
                  <a:ea typeface="Segoe UI" pitchFamily="34" charset="0"/>
                  <a:cs typeface="Segoe UI" pitchFamily="34" charset="0"/>
                </a:rPr>
                <a:t>Data</a:t>
              </a:r>
            </a:p>
          </p:txBody>
        </p:sp>
        <p:sp>
          <p:nvSpPr>
            <p:cNvPr id="14" name="Rectangle 13"/>
            <p:cNvSpPr/>
            <p:nvPr/>
          </p:nvSpPr>
          <p:spPr>
            <a:xfrm>
              <a:off x="9523110" y="5728460"/>
              <a:ext cx="1638240" cy="381000"/>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lIns="0" rIns="0" rtlCol="0" anchor="t" anchorCtr="0"/>
            <a:lstStyle/>
            <a:p>
              <a:pPr algn="ctr" defTabSz="1218936"/>
              <a:r>
                <a:rPr lang="en-US" sz="1500" dirty="0">
                  <a:solidFill>
                    <a:schemeClr val="bg1">
                      <a:alpha val="99000"/>
                    </a:schemeClr>
                  </a:solidFill>
                  <a:latin typeface="Segoe UI"/>
                  <a:ea typeface="Segoe UI" pitchFamily="34" charset="0"/>
                  <a:cs typeface="Segoe UI" pitchFamily="34" charset="0"/>
                </a:rPr>
                <a:t>Networking</a:t>
              </a:r>
            </a:p>
          </p:txBody>
        </p:sp>
        <p:sp>
          <p:nvSpPr>
            <p:cNvPr id="15" name="Left Brace 14"/>
            <p:cNvSpPr/>
            <p:nvPr/>
          </p:nvSpPr>
          <p:spPr>
            <a:xfrm flipH="1">
              <a:off x="11168000" y="2102167"/>
              <a:ext cx="228600" cy="3977640"/>
            </a:xfrm>
            <a:prstGeom prst="leftBrace">
              <a:avLst>
                <a:gd name="adj1" fmla="val 0"/>
                <a:gd name="adj2" fmla="val 50000"/>
              </a:avLst>
            </a:prstGeom>
            <a:noFill/>
            <a:ln w="19050" cap="flat" cmpd="sng" algn="ctr">
              <a:solidFill>
                <a:schemeClr val="accent2"/>
              </a:solidFill>
              <a:prstDash val="solid"/>
            </a:ln>
            <a:effectLst/>
          </p:spPr>
          <p:txBody>
            <a:bodyPr rtlCol="0" anchor="ctr"/>
            <a:lstStyle/>
            <a:p>
              <a:pPr algn="ctr" defTabSz="1218936"/>
              <a:endParaRPr lang="en-US" sz="1800" dirty="0">
                <a:solidFill>
                  <a:srgbClr val="FFFFFF"/>
                </a:solidFill>
                <a:latin typeface="Segoe UI"/>
                <a:ea typeface="Segoe UI" pitchFamily="34" charset="0"/>
                <a:cs typeface="Segoe UI" pitchFamily="34" charset="0"/>
              </a:endParaRPr>
            </a:p>
          </p:txBody>
        </p:sp>
      </p:grpSp>
    </p:spTree>
    <p:extLst>
      <p:ext uri="{BB962C8B-B14F-4D97-AF65-F5344CB8AC3E}">
        <p14:creationId xmlns:p14="http://schemas.microsoft.com/office/powerpoint/2010/main" val="208399474"/>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Microsoft Azure LOVES EVERYONE!</a:t>
            </a:r>
            <a:endParaRPr lang="en-US" dirty="0"/>
          </a:p>
        </p:txBody>
      </p:sp>
      <p:sp>
        <p:nvSpPr>
          <p:cNvPr id="3" name="Content Placeholder 2"/>
          <p:cNvSpPr>
            <a:spLocks noGrp="1"/>
          </p:cNvSpPr>
          <p:nvPr>
            <p:ph idx="1"/>
          </p:nvPr>
        </p:nvSpPr>
        <p:spPr>
          <a:xfrm>
            <a:off x="519248" y="1447800"/>
            <a:ext cx="11151916" cy="1526187"/>
          </a:xfrm>
        </p:spPr>
        <p:txBody>
          <a:bodyPr/>
          <a:lstStyle/>
          <a:p>
            <a:r>
              <a:rPr lang="en-US" dirty="0" smtClean="0"/>
              <a:t>Whatever client operating system you use</a:t>
            </a:r>
          </a:p>
          <a:p>
            <a:r>
              <a:rPr lang="en-US" dirty="0" smtClean="0"/>
              <a:t>Whatever server operating system you want to use</a:t>
            </a:r>
          </a:p>
          <a:p>
            <a:r>
              <a:rPr lang="en-US" dirty="0" smtClean="0"/>
              <a:t>100% cross-platform with massive open-source support</a:t>
            </a:r>
          </a:p>
        </p:txBody>
      </p:sp>
      <p:pic>
        <p:nvPicPr>
          <p:cNvPr id="7" name="Picture 6"/>
          <p:cNvPicPr>
            <a:picLocks noChangeAspect="1"/>
          </p:cNvPicPr>
          <p:nvPr/>
        </p:nvPicPr>
        <p:blipFill>
          <a:blip r:embed="rId2"/>
          <a:stretch>
            <a:fillRect/>
          </a:stretch>
        </p:blipFill>
        <p:spPr>
          <a:xfrm>
            <a:off x="291306" y="3341220"/>
            <a:ext cx="11607800" cy="2273300"/>
          </a:xfrm>
          <a:prstGeom prst="rect">
            <a:avLst/>
          </a:prstGeom>
        </p:spPr>
      </p:pic>
    </p:spTree>
    <p:extLst>
      <p:ext uri="{BB962C8B-B14F-4D97-AF65-F5344CB8AC3E}">
        <p14:creationId xmlns:p14="http://schemas.microsoft.com/office/powerpoint/2010/main" val="1549190528"/>
      </p:ext>
    </p:extLst>
  </p:cSld>
  <p:clrMapOvr>
    <a:masterClrMapping/>
  </p:clrMapOvr>
  <p:transition>
    <p:fade/>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1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extLst>
    <a:ext uri="{05A4C25C-085E-4340-85A3-A5531E510DB2}">
      <thm15:themeFamily xmlns:thm15="http://schemas.microsoft.com/office/thememl/2012/main" name="Azure4ResearchTemplate" id="{DD1C6CE8-BDBA-0D4F-9930-3643ABC8EF0E}" vid="{B5C66FD7-0952-994B-96D6-AB3BB89097F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Azure4ResearchTemplate</Template>
  <TotalTime>794</TotalTime>
  <Words>767</Words>
  <Application>Microsoft Macintosh PowerPoint</Application>
  <PresentationFormat>Widescreen</PresentationFormat>
  <Paragraphs>207</Paragraphs>
  <Slides>16</Slides>
  <Notes>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Arial</vt:lpstr>
      <vt:lpstr>Calibri</vt:lpstr>
      <vt:lpstr>Kozuka Gothic Pro R</vt:lpstr>
      <vt:lpstr>Segoe Semibold</vt:lpstr>
      <vt:lpstr>Segoe UI</vt:lpstr>
      <vt:lpstr>Segoe UI Light</vt:lpstr>
      <vt:lpstr>Segoe UI Semibold</vt:lpstr>
      <vt:lpstr>Wingdings</vt:lpstr>
      <vt:lpstr>1_MS1444_Windows Azure Template 16x9_r08a</vt:lpstr>
      <vt:lpstr>Microsoft Azure Overview</vt:lpstr>
      <vt:lpstr>Microsoft Azure Overview</vt:lpstr>
      <vt:lpstr>What is the Cloud?</vt:lpstr>
      <vt:lpstr>PowerPoint Presentation</vt:lpstr>
      <vt:lpstr>Traditional Software</vt:lpstr>
      <vt:lpstr>Infrastructure as a Service</vt:lpstr>
      <vt:lpstr>Platform as a Service</vt:lpstr>
      <vt:lpstr>Software as a Service</vt:lpstr>
      <vt:lpstr>Microsoft Azure LOVES EVERYONE!</vt:lpstr>
      <vt:lpstr>Azure Datacenter Regions</vt:lpstr>
      <vt:lpstr>PowerPoint Presentation</vt:lpstr>
      <vt:lpstr>Security and Compliance</vt:lpstr>
      <vt:lpstr>Azure Services Work Together</vt:lpstr>
      <vt:lpstr>Microsoft Azure Portal</vt:lpstr>
      <vt:lpstr>Hands-On Lab!</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John Robbins</dc:creator>
  <cp:lastModifiedBy>John Robbins</cp:lastModifiedBy>
  <cp:revision>56</cp:revision>
  <dcterms:created xsi:type="dcterms:W3CDTF">2015-09-13T19:29:02Z</dcterms:created>
  <dcterms:modified xsi:type="dcterms:W3CDTF">2015-10-11T20:14:55Z</dcterms:modified>
</cp:coreProperties>
</file>