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8"/>
  </p:notesMasterIdLst>
  <p:sldIdLst>
    <p:sldId id="256" r:id="rId2"/>
    <p:sldId id="257" r:id="rId3"/>
    <p:sldId id="259" r:id="rId4"/>
    <p:sldId id="260"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60" autoAdjust="0"/>
    <p:restoredTop sz="74035" autoAdjust="0"/>
  </p:normalViewPr>
  <p:slideViewPr>
    <p:cSldViewPr snapToGrid="0">
      <p:cViewPr varScale="1">
        <p:scale>
          <a:sx n="95" d="100"/>
          <a:sy n="95" d="100"/>
        </p:scale>
        <p:origin x="15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10/11/15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10964538" cy="1359196"/>
          </a:xfrm>
        </p:spPr>
        <p:txBody>
          <a:bodyPr/>
          <a:lstStyle/>
          <a:p>
            <a:r>
              <a:rPr lang="en-US" dirty="0" smtClean="0"/>
              <a:t>Welcome to</a:t>
            </a:r>
            <a:br>
              <a:rPr lang="en-US" dirty="0" smtClean="0"/>
            </a:br>
            <a:r>
              <a:rPr lang="en-US" sz="5400" dirty="0" smtClean="0"/>
              <a:t>Microsoft Azure for Research Training!</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93691269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for Research</a:t>
            </a:r>
            <a:endParaRPr lang="en-US" dirty="0"/>
          </a:p>
        </p:txBody>
      </p:sp>
      <p:sp>
        <p:nvSpPr>
          <p:cNvPr id="3" name="Content Placeholder 2"/>
          <p:cNvSpPr>
            <a:spLocks noGrp="1"/>
          </p:cNvSpPr>
          <p:nvPr>
            <p:ph idx="1"/>
          </p:nvPr>
        </p:nvSpPr>
        <p:spPr>
          <a:xfrm>
            <a:off x="519248" y="1447800"/>
            <a:ext cx="11151916" cy="3796937"/>
          </a:xfrm>
        </p:spPr>
        <p:txBody>
          <a:bodyPr/>
          <a:lstStyle/>
          <a:p>
            <a:r>
              <a:rPr lang="en-US" dirty="0" smtClean="0"/>
              <a:t>Key learning objects for this class</a:t>
            </a:r>
          </a:p>
          <a:p>
            <a:pPr lvl="1"/>
            <a:r>
              <a:rPr lang="en-US" dirty="0" smtClean="0"/>
              <a:t>A solid understanding of cloud computing</a:t>
            </a:r>
          </a:p>
          <a:p>
            <a:pPr lvl="1"/>
            <a:r>
              <a:rPr lang="en-US" dirty="0" smtClean="0"/>
              <a:t>Why and when you would use it in scientific or other research</a:t>
            </a:r>
          </a:p>
          <a:p>
            <a:pPr lvl="1"/>
            <a:r>
              <a:rPr lang="en-US" dirty="0" smtClean="0"/>
              <a:t>Hands-on experience with major parts of the service</a:t>
            </a:r>
          </a:p>
          <a:p>
            <a:pPr lvl="1"/>
            <a:r>
              <a:rPr lang="en-US" dirty="0" smtClean="0"/>
              <a:t>Skills to run your own applications/services on Microsoft Azure</a:t>
            </a:r>
          </a:p>
          <a:p>
            <a:pPr lvl="1"/>
            <a:endParaRPr lang="en-US" dirty="0"/>
          </a:p>
          <a:p>
            <a:r>
              <a:rPr lang="en-US" dirty="0" smtClean="0"/>
              <a:t>Ultimately: Researchers feel confident in applying cloud computing in their current and future research</a:t>
            </a:r>
            <a:endParaRPr lang="en-US" dirty="0"/>
          </a:p>
        </p:txBody>
      </p:sp>
    </p:spTree>
    <p:extLst>
      <p:ext uri="{BB962C8B-B14F-4D97-AF65-F5344CB8AC3E}">
        <p14:creationId xmlns:p14="http://schemas.microsoft.com/office/powerpoint/2010/main" val="1232693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smtClean="0"/>
              <a:t>Agenda</a:t>
            </a:r>
            <a:endParaRPr lang="en-US" dirty="0"/>
          </a:p>
        </p:txBody>
      </p:sp>
      <p:sp>
        <p:nvSpPr>
          <p:cNvPr id="3" name="Text Placeholder 2"/>
          <p:cNvSpPr>
            <a:spLocks noGrp="1"/>
          </p:cNvSpPr>
          <p:nvPr>
            <p:ph type="body" sz="quarter" idx="11"/>
          </p:nvPr>
        </p:nvSpPr>
        <p:spPr>
          <a:xfrm>
            <a:off x="3609180" y="1886878"/>
            <a:ext cx="6947121" cy="3711785"/>
          </a:xfrm>
        </p:spPr>
        <p:txBody>
          <a:bodyPr/>
          <a:lstStyle/>
          <a:p>
            <a:r>
              <a:rPr lang="en-US" sz="2800" dirty="0" smtClean="0"/>
              <a:t>Introduction to Microsoft Azure</a:t>
            </a:r>
          </a:p>
          <a:p>
            <a:r>
              <a:rPr lang="en-US" sz="2800" dirty="0"/>
              <a:t>Azure Machine Learning</a:t>
            </a:r>
          </a:p>
          <a:p>
            <a:r>
              <a:rPr lang="en-US" sz="2800" dirty="0" smtClean="0"/>
              <a:t>Azure Storage and Azure Cross Platform Tools</a:t>
            </a:r>
          </a:p>
          <a:p>
            <a:r>
              <a:rPr lang="en-US" sz="2800" dirty="0" smtClean="0"/>
              <a:t>Azure Internet of Things using Steam Analytics</a:t>
            </a:r>
          </a:p>
          <a:p>
            <a:r>
              <a:rPr lang="en-US" sz="2800" dirty="0" smtClean="0"/>
              <a:t>Big Data Analytics with  HDInsight</a:t>
            </a:r>
          </a:p>
          <a:p>
            <a:r>
              <a:rPr lang="en-US" sz="2800" dirty="0" smtClean="0"/>
              <a:t>High Performance Computing in Azure</a:t>
            </a:r>
            <a:endParaRPr lang="en-US" sz="2800" dirty="0"/>
          </a:p>
        </p:txBody>
      </p:sp>
      <p:sp>
        <p:nvSpPr>
          <p:cNvPr id="4" name="Text Placeholder 2"/>
          <p:cNvSpPr txBox="1">
            <a:spLocks/>
          </p:cNvSpPr>
          <p:nvPr/>
        </p:nvSpPr>
        <p:spPr>
          <a:xfrm>
            <a:off x="4656810" y="5762021"/>
            <a:ext cx="6947121" cy="572464"/>
          </a:xfrm>
          <a:prstGeom prst="rect">
            <a:avLst/>
          </a:prstGeom>
        </p:spPr>
        <p:txBody>
          <a:bodyPr vert="horz" wrap="square" lIns="182880" tIns="182880" rIns="0" bIns="0" rtlCol="0" anchor="ctr" anchorCtr="0">
            <a:spAutoFit/>
          </a:bodyPr>
          <a:lstStyle>
            <a:lvl1pPr marL="574503" indent="-571329" algn="l" defTabSz="914089" rtl="0" eaLnBrk="1" latinLnBrk="0" hangingPunct="1">
              <a:lnSpc>
                <a:spcPct val="90000"/>
              </a:lnSpc>
              <a:spcBef>
                <a:spcPct val="20000"/>
              </a:spcBef>
              <a:spcAft>
                <a:spcPts val="1200"/>
              </a:spcAft>
              <a:buSzPct val="80000"/>
              <a:buFont typeface="Arial" pitchFamily="34" charset="0"/>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lang="en-US" sz="2399" kern="1200" spc="-50" baseline="0" dirty="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algn="r"/>
            <a:r>
              <a:rPr lang="en-US" sz="2800" i="1" dirty="0" smtClean="0"/>
              <a:t> Almost all hands on labs!</a:t>
            </a:r>
            <a:endParaRPr lang="en-US" sz="2800" i="1" dirty="0"/>
          </a:p>
        </p:txBody>
      </p:sp>
    </p:spTree>
    <p:extLst>
      <p:ext uri="{BB962C8B-B14F-4D97-AF65-F5344CB8AC3E}">
        <p14:creationId xmlns:p14="http://schemas.microsoft.com/office/powerpoint/2010/main" val="6836615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Training Pass</a:t>
            </a:r>
            <a:endParaRPr lang="en-US" dirty="0"/>
          </a:p>
        </p:txBody>
      </p:sp>
      <p:sp>
        <p:nvSpPr>
          <p:cNvPr id="3" name="Content Placeholder 2"/>
          <p:cNvSpPr>
            <a:spLocks noGrp="1"/>
          </p:cNvSpPr>
          <p:nvPr>
            <p:ph idx="1"/>
          </p:nvPr>
        </p:nvSpPr>
        <p:spPr>
          <a:xfrm>
            <a:off x="519248" y="1447800"/>
            <a:ext cx="11151916" cy="2000035"/>
          </a:xfrm>
        </p:spPr>
        <p:txBody>
          <a:bodyPr/>
          <a:lstStyle/>
          <a:p>
            <a:r>
              <a:rPr lang="en-US" dirty="0" smtClean="0"/>
              <a:t>Each of you received a free promo code</a:t>
            </a:r>
          </a:p>
          <a:p>
            <a:r>
              <a:rPr lang="en-US" dirty="0" smtClean="0"/>
              <a:t>Good </a:t>
            </a:r>
            <a:r>
              <a:rPr lang="en-US" dirty="0" smtClean="0"/>
              <a:t>for $500 Azure credit for one month</a:t>
            </a:r>
          </a:p>
          <a:p>
            <a:r>
              <a:rPr lang="en-US" dirty="0" smtClean="0"/>
              <a:t>Requires a brand new Microsoft Account</a:t>
            </a:r>
          </a:p>
          <a:p>
            <a:pPr lvl="1"/>
            <a:r>
              <a:rPr lang="en-US" dirty="0" smtClean="0"/>
              <a:t>You will create one as part of the first lab</a:t>
            </a:r>
          </a:p>
        </p:txBody>
      </p:sp>
    </p:spTree>
    <p:extLst>
      <p:ext uri="{BB962C8B-B14F-4D97-AF65-F5344CB8AC3E}">
        <p14:creationId xmlns:p14="http://schemas.microsoft.com/office/powerpoint/2010/main" val="8103002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 Layout</a:t>
            </a:r>
            <a:endParaRPr lang="en-US" dirty="0"/>
          </a:p>
        </p:txBody>
      </p:sp>
      <p:sp>
        <p:nvSpPr>
          <p:cNvPr id="3" name="Content Placeholder 2"/>
          <p:cNvSpPr>
            <a:spLocks noGrp="1"/>
          </p:cNvSpPr>
          <p:nvPr>
            <p:ph idx="1"/>
          </p:nvPr>
        </p:nvSpPr>
        <p:spPr>
          <a:xfrm>
            <a:off x="519248" y="1447800"/>
            <a:ext cx="11151916" cy="3741537"/>
          </a:xfrm>
        </p:spPr>
        <p:txBody>
          <a:bodyPr/>
          <a:lstStyle/>
          <a:p>
            <a:r>
              <a:rPr lang="en-US" smtClean="0"/>
              <a:t>Download </a:t>
            </a:r>
            <a:r>
              <a:rPr lang="en-US" dirty="0" smtClean="0"/>
              <a:t>zip </a:t>
            </a:r>
            <a:r>
              <a:rPr lang="en-US" dirty="0"/>
              <a:t>file </a:t>
            </a:r>
            <a:r>
              <a:rPr lang="en-US" dirty="0" smtClean="0"/>
              <a:t>from</a:t>
            </a:r>
          </a:p>
          <a:p>
            <a:pPr lvl="1"/>
            <a:r>
              <a:rPr lang="en-US" dirty="0" smtClean="0"/>
              <a:t>http</a:t>
            </a:r>
            <a:r>
              <a:rPr lang="en-US" dirty="0"/>
              <a:t>://</a:t>
            </a:r>
            <a:r>
              <a:rPr lang="en-US" dirty="0" err="1" smtClean="0"/>
              <a:t>research.microsoft.com</a:t>
            </a:r>
            <a:r>
              <a:rPr lang="en-US" dirty="0" smtClean="0"/>
              <a:t>/en-us/projects/azure/</a:t>
            </a:r>
            <a:r>
              <a:rPr lang="en-US" dirty="0" err="1" smtClean="0"/>
              <a:t>training.aspx</a:t>
            </a:r>
            <a:endParaRPr lang="en-US" dirty="0" smtClean="0"/>
          </a:p>
          <a:p>
            <a:pPr lvl="1"/>
            <a:r>
              <a:rPr lang="en-US" dirty="0" smtClean="0"/>
              <a:t>Look for “Download training materials” box</a:t>
            </a:r>
          </a:p>
          <a:p>
            <a:pPr lvl="1"/>
            <a:r>
              <a:rPr lang="en-US" dirty="0" smtClean="0"/>
              <a:t>Download “complete course”</a:t>
            </a:r>
          </a:p>
          <a:p>
            <a:r>
              <a:rPr lang="en-US" dirty="0" smtClean="0"/>
              <a:t>Unzip into your Documents directory</a:t>
            </a:r>
          </a:p>
          <a:p>
            <a:pPr lvl="1"/>
            <a:r>
              <a:rPr lang="en-US" dirty="0" smtClean="0"/>
              <a:t>Sections are numbered in order</a:t>
            </a:r>
          </a:p>
          <a:p>
            <a:pPr lvl="1"/>
            <a:r>
              <a:rPr lang="en-US" dirty="0" smtClean="0"/>
              <a:t>Each folder contains slides, PDF for the hands-on lab(s), and necessary files</a:t>
            </a:r>
          </a:p>
        </p:txBody>
      </p:sp>
    </p:spTree>
    <p:extLst>
      <p:ext uri="{BB962C8B-B14F-4D97-AF65-F5344CB8AC3E}">
        <p14:creationId xmlns:p14="http://schemas.microsoft.com/office/powerpoint/2010/main" val="154190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516939"/>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34</TotalTime>
  <Words>186</Words>
  <Application>Microsoft Macintosh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Segoe UI</vt:lpstr>
      <vt:lpstr>Segoe UI Light</vt:lpstr>
      <vt:lpstr>Segoe UI Semibold</vt:lpstr>
      <vt:lpstr>Wingdings</vt:lpstr>
      <vt:lpstr>1_MS1444_Windows Azure Template 16x9_r08a</vt:lpstr>
      <vt:lpstr>Welcome to Microsoft Azure for Research Training!</vt:lpstr>
      <vt:lpstr>Microsoft Azure for Research</vt:lpstr>
      <vt:lpstr>Agenda</vt:lpstr>
      <vt:lpstr>Azure Training Pass</vt:lpstr>
      <vt:lpstr>Course Content Layout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Microsoft Azure for Research Training!</dc:title>
  <dc:creator>John Robbins</dc:creator>
  <cp:lastModifiedBy>John Robbins</cp:lastModifiedBy>
  <cp:revision>7</cp:revision>
  <dcterms:created xsi:type="dcterms:W3CDTF">2015-09-13T18:55:09Z</dcterms:created>
  <dcterms:modified xsi:type="dcterms:W3CDTF">2015-10-11T20:16:23Z</dcterms:modified>
</cp:coreProperties>
</file>