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307" r:id="rId3"/>
    <p:sldId id="292" r:id="rId4"/>
    <p:sldId id="303" r:id="rId5"/>
    <p:sldId id="291" r:id="rId6"/>
    <p:sldId id="282" r:id="rId7"/>
    <p:sldId id="304" r:id="rId8"/>
    <p:sldId id="305"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6DD6"/>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003" autoAdjust="0"/>
    <p:restoredTop sz="90406" autoAdjust="0"/>
  </p:normalViewPr>
  <p:slideViewPr>
    <p:cSldViewPr snapToGrid="0">
      <p:cViewPr varScale="1">
        <p:scale>
          <a:sx n="95" d="100"/>
          <a:sy n="95" d="100"/>
        </p:scale>
        <p:origin x="84"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3345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lists</a:t>
            </a:r>
            <a:r>
              <a:rPr lang="en-US" baseline="0" dirty="0" smtClean="0"/>
              <a:t> the license plate numbers of all Honda cars with NJ license plates that have entered a toll booth.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70846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determines how long it took to service each car that entered a toll</a:t>
            </a:r>
            <a:r>
              <a:rPr lang="en-US" baseline="0" dirty="0" smtClean="0"/>
              <a:t> booth (i.e., the </a:t>
            </a:r>
            <a:r>
              <a:rPr lang="en-US" baseline="0" dirty="0" err="1" smtClean="0"/>
              <a:t>differencr</a:t>
            </a:r>
            <a:r>
              <a:rPr lang="en-US" baseline="0" dirty="0" smtClean="0"/>
              <a:t> </a:t>
            </a:r>
            <a:r>
              <a:rPr lang="en-US" baseline="0" dirty="0" smtClean="0"/>
              <a:t>between the time the car entered and exited the toll both).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60614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answers the question "how many cars with</a:t>
            </a:r>
            <a:r>
              <a:rPr lang="en-US" baseline="0" dirty="0" smtClean="0"/>
              <a:t> NY license plates enter toll booth #1 every 5 minutes?"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00835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"which toll booths have served two or more cars with</a:t>
            </a:r>
            <a:r>
              <a:rPr lang="en-US" baseline="0" dirty="0" smtClean="0"/>
              <a:t> NJ license plates in a 5-minute period?"</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541947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hevron 42"/>
          <p:cNvSpPr/>
          <p:nvPr/>
        </p:nvSpPr>
        <p:spPr bwMode="auto">
          <a:xfrm>
            <a:off x="9867612"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Chevron 26"/>
          <p:cNvSpPr/>
          <p:nvPr/>
        </p:nvSpPr>
        <p:spPr bwMode="auto">
          <a:xfrm>
            <a:off x="62495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hevron 27"/>
          <p:cNvSpPr/>
          <p:nvPr/>
        </p:nvSpPr>
        <p:spPr bwMode="auto">
          <a:xfrm>
            <a:off x="193560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hevron 28"/>
          <p:cNvSpPr/>
          <p:nvPr/>
        </p:nvSpPr>
        <p:spPr bwMode="auto">
          <a:xfrm>
            <a:off x="3249818"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hevron 34"/>
          <p:cNvSpPr/>
          <p:nvPr/>
        </p:nvSpPr>
        <p:spPr bwMode="auto">
          <a:xfrm>
            <a:off x="457302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hevron 35"/>
          <p:cNvSpPr/>
          <p:nvPr/>
        </p:nvSpPr>
        <p:spPr bwMode="auto">
          <a:xfrm>
            <a:off x="59197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Chevron 39"/>
          <p:cNvSpPr/>
          <p:nvPr/>
        </p:nvSpPr>
        <p:spPr bwMode="auto">
          <a:xfrm>
            <a:off x="722119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hevron 41"/>
          <p:cNvSpPr/>
          <p:nvPr/>
        </p:nvSpPr>
        <p:spPr bwMode="auto">
          <a:xfrm>
            <a:off x="85410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611356"/>
          </a:xfrm>
        </p:spPr>
        <p:txBody>
          <a:bodyPr/>
          <a:lstStyle/>
          <a:p>
            <a:r>
              <a:rPr lang="en-US" dirty="0" smtClean="0"/>
              <a:t>Highly scalable service for analyzing data in motion</a:t>
            </a:r>
          </a:p>
          <a:p>
            <a:pPr lvl="1"/>
            <a:r>
              <a:rPr lang="en-US" dirty="0"/>
              <a:t>Analyze data </a:t>
            </a:r>
            <a:r>
              <a:rPr lang="en-US" dirty="0" smtClean="0"/>
              <a:t>streaming from </a:t>
            </a:r>
            <a:r>
              <a:rPr lang="en-US" dirty="0" err="1"/>
              <a:t>IoT</a:t>
            </a:r>
            <a:r>
              <a:rPr lang="en-US" dirty="0"/>
              <a:t> devices and other sources</a:t>
            </a:r>
          </a:p>
          <a:p>
            <a:r>
              <a:rPr lang="en-US" dirty="0" smtClean="0"/>
              <a:t>Supports SQL-like query language for data analysis</a:t>
            </a:r>
          </a:p>
          <a:p>
            <a:r>
              <a:rPr lang="en-US" dirty="0" smtClean="0"/>
              <a:t>Scales easily using Streaming Units (1 SU ~= 1 MB/sec)</a:t>
            </a:r>
          </a:p>
        </p:txBody>
      </p:sp>
      <p:sp>
        <p:nvSpPr>
          <p:cNvPr id="9" name="Oval 8"/>
          <p:cNvSpPr/>
          <p:nvPr/>
        </p:nvSpPr>
        <p:spPr bwMode="auto">
          <a:xfrm>
            <a:off x="2929815"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1" name="Straight Connector 10"/>
          <p:cNvCxnSpPr/>
          <p:nvPr/>
        </p:nvCxnSpPr>
        <p:spPr>
          <a:xfrm>
            <a:off x="3215593"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03143" y="4210759"/>
            <a:ext cx="1529073"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sp>
        <p:nvSpPr>
          <p:cNvPr id="31" name="TextBox 30"/>
          <p:cNvSpPr txBox="1"/>
          <p:nvPr/>
        </p:nvSpPr>
        <p:spPr>
          <a:xfrm>
            <a:off x="752434" y="5522484"/>
            <a:ext cx="2009243" cy="332399"/>
          </a:xfrm>
          <a:prstGeom prst="rect">
            <a:avLst/>
          </a:prstGeom>
          <a:noFill/>
        </p:spPr>
        <p:txBody>
          <a:bodyPr wrap="square" lIns="0" tIns="0" rIns="0" bIns="0" rtlCol="0">
            <a:spAutoFit/>
          </a:bodyPr>
          <a:lstStyle/>
          <a:p>
            <a:pPr algn="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2" name="TextBox 31"/>
          <p:cNvSpPr txBox="1"/>
          <p:nvPr/>
        </p:nvSpPr>
        <p:spPr>
          <a:xfrm>
            <a:off x="8084034" y="5128071"/>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Azure SQL Database</a:t>
            </a:r>
            <a:endParaRPr lang="en-US" sz="2400" dirty="0">
              <a:solidFill>
                <a:srgbClr val="006DD6"/>
              </a:solidFill>
            </a:endParaRPr>
          </a:p>
        </p:txBody>
      </p:sp>
      <p:sp>
        <p:nvSpPr>
          <p:cNvPr id="33" name="TextBox 32"/>
          <p:cNvSpPr txBox="1"/>
          <p:nvPr/>
        </p:nvSpPr>
        <p:spPr>
          <a:xfrm>
            <a:off x="8084034" y="4667957"/>
            <a:ext cx="276952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4" name="TextBox 33"/>
          <p:cNvSpPr txBox="1"/>
          <p:nvPr/>
        </p:nvSpPr>
        <p:spPr>
          <a:xfrm>
            <a:off x="8084034" y="4226233"/>
            <a:ext cx="20092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cxnSp>
        <p:nvCxnSpPr>
          <p:cNvPr id="37" name="Straight Connector 36"/>
          <p:cNvCxnSpPr/>
          <p:nvPr/>
        </p:nvCxnSpPr>
        <p:spPr>
          <a:xfrm>
            <a:off x="7023798"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7561643"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Connector 38"/>
          <p:cNvCxnSpPr/>
          <p:nvPr/>
        </p:nvCxnSpPr>
        <p:spPr>
          <a:xfrm>
            <a:off x="7023798" y="4842902"/>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bwMode="auto">
          <a:xfrm>
            <a:off x="7561643" y="4683432"/>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023798" y="5294271"/>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7561643" y="5134801"/>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9" name="Straight Connector 48"/>
          <p:cNvCxnSpPr/>
          <p:nvPr/>
        </p:nvCxnSpPr>
        <p:spPr>
          <a:xfrm>
            <a:off x="7023798" y="5726757"/>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7561643" y="5567287"/>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8084034" y="5560557"/>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Other Output Sinks</a:t>
            </a:r>
            <a:endParaRPr lang="en-US" sz="2400" dirty="0">
              <a:solidFill>
                <a:srgbClr val="006DD6"/>
              </a:solidFill>
            </a:endParaRPr>
          </a:p>
        </p:txBody>
      </p:sp>
      <p:cxnSp>
        <p:nvCxnSpPr>
          <p:cNvPr id="52" name="Straight Connector 51"/>
          <p:cNvCxnSpPr/>
          <p:nvPr/>
        </p:nvCxnSpPr>
        <p:spPr>
          <a:xfrm>
            <a:off x="3215593" y="5716709"/>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2929815" y="5542885"/>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ounded Rectangle 43"/>
          <p:cNvSpPr/>
          <p:nvPr/>
        </p:nvSpPr>
        <p:spPr bwMode="auto">
          <a:xfrm>
            <a:off x="3737987" y="3880971"/>
            <a:ext cx="3285811" cy="2359056"/>
          </a:xfrm>
          <a:prstGeom prst="roundRect">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48" y="3880971"/>
            <a:ext cx="1967486" cy="1967486"/>
          </a:xfrm>
          <a:prstGeom prst="rect">
            <a:avLst/>
          </a:prstGeom>
        </p:spPr>
      </p:pic>
      <p:sp>
        <p:nvSpPr>
          <p:cNvPr id="17" name="TextBox 16"/>
          <p:cNvSpPr txBox="1"/>
          <p:nvPr/>
        </p:nvSpPr>
        <p:spPr>
          <a:xfrm>
            <a:off x="4079670" y="5674838"/>
            <a:ext cx="2602444" cy="387798"/>
          </a:xfrm>
          <a:prstGeom prst="rect">
            <a:avLst/>
          </a:prstGeom>
          <a:noFill/>
        </p:spPr>
        <p:txBody>
          <a:bodyPr wrap="none" lIns="0" tIns="0" rIns="0" bIns="0" rtlCol="0">
            <a:spAutoFit/>
          </a:bodyPr>
          <a:lstStyle/>
          <a:p>
            <a:pPr algn="ctr">
              <a:lnSpc>
                <a:spcPct val="90000"/>
              </a:lnSpc>
              <a:spcBef>
                <a:spcPct val="20000"/>
              </a:spcBef>
              <a:buSzPct val="80000"/>
            </a:pPr>
            <a:r>
              <a:rPr lang="en-US" sz="2800" dirty="0" smtClean="0">
                <a:solidFill>
                  <a:srgbClr val="006DD6"/>
                </a:solidFill>
              </a:rPr>
              <a:t>Stream Analytics</a:t>
            </a:r>
            <a:endParaRPr lang="en-US" sz="2800" dirty="0">
              <a:solidFill>
                <a:srgbClr val="006DD6"/>
              </a:solidFill>
            </a:endParaRPr>
          </a:p>
        </p:txBody>
      </p:sp>
    </p:spTree>
    <p:extLst>
      <p:ext uri="{BB962C8B-B14F-4D97-AF65-F5344CB8AC3E}">
        <p14:creationId xmlns:p14="http://schemas.microsoft.com/office/powerpoint/2010/main" val="37356857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Querying a Data Stream</a:t>
            </a:r>
            <a:endParaRPr lang="en-US" dirty="0"/>
          </a:p>
        </p:txBody>
      </p:sp>
      <p:sp>
        <p:nvSpPr>
          <p:cNvPr id="4" name="Rectangle 3"/>
          <p:cNvSpPr/>
          <p:nvPr/>
        </p:nvSpPr>
        <p:spPr bwMode="auto">
          <a:xfrm>
            <a:off x="876001" y="1696128"/>
            <a:ext cx="10438410" cy="1589683"/>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EntryTime</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LicensePlate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Make </a:t>
            </a:r>
            <a:r>
              <a:rPr lang="en-US" sz="2200" dirty="0">
                <a:solidFill>
                  <a:schemeClr val="tx1"/>
                </a:solidFill>
                <a:latin typeface="Lucida Console" panose="020B0609040504020204" pitchFamily="49" charset="0"/>
              </a:rPr>
              <a:t>= 'Honda' AND State = 'NJ'</a:t>
            </a:r>
          </a:p>
        </p:txBody>
      </p:sp>
      <p:pic>
        <p:nvPicPr>
          <p:cNvPr id="5" name="Picture 4"/>
          <p:cNvPicPr>
            <a:picLocks noChangeAspect="1"/>
          </p:cNvPicPr>
          <p:nvPr/>
        </p:nvPicPr>
        <p:blipFill>
          <a:blip r:embed="rId3"/>
          <a:stretch>
            <a:fillRect/>
          </a:stretch>
        </p:blipFill>
        <p:spPr>
          <a:xfrm>
            <a:off x="876001" y="3767599"/>
            <a:ext cx="10438410" cy="1277929"/>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04988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err="1" smtClean="0"/>
              <a:t>JOINing</a:t>
            </a:r>
            <a:r>
              <a:rPr lang="en-US" dirty="0" smtClean="0"/>
              <a:t> Two Data Streams</a:t>
            </a:r>
            <a:endParaRPr lang="en-US" dirty="0"/>
          </a:p>
        </p:txBody>
      </p:sp>
      <p:sp>
        <p:nvSpPr>
          <p:cNvPr id="4" name="Rectangle 3"/>
          <p:cNvSpPr/>
          <p:nvPr/>
        </p:nvSpPr>
        <p:spPr bwMode="auto">
          <a:xfrm>
            <a:off x="876001" y="1696128"/>
            <a:ext cx="10438410" cy="2313164"/>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a:solidFill>
                  <a:schemeClr val="tx1"/>
                </a:solidFill>
                <a:latin typeface="Lucida Console" panose="020B0609040504020204" pitchFamily="49" charset="0"/>
              </a:rPr>
              <a:t>SELECT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p>
          <a:p>
            <a:pPr defTabSz="914099" fontAlgn="base">
              <a:spcBef>
                <a:spcPct val="0"/>
              </a:spcBef>
              <a:spcAft>
                <a:spcPct val="0"/>
              </a:spcAft>
            </a:pPr>
            <a:r>
              <a:rPr lang="en-US" sz="2100" dirty="0" smtClean="0">
                <a:solidFill>
                  <a:schemeClr val="tx1"/>
                </a:solidFill>
                <a:latin typeface="Lucida Console" panose="020B0609040504020204" pitchFamily="49" charset="0"/>
              </a:rPr>
              <a:t> DATEDIFF(minute</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a:solidFill>
                  <a:schemeClr val="tx1"/>
                </a:solidFill>
                <a:latin typeface="Lucida Console" panose="020B0609040504020204" pitchFamily="49" charset="0"/>
              </a:rPr>
              <a:t>) AS Minutes</a:t>
            </a:r>
          </a:p>
          <a:p>
            <a:pPr defTabSz="914099" fontAlgn="base">
              <a:spcBef>
                <a:spcPct val="0"/>
              </a:spcBef>
              <a:spcAft>
                <a:spcPct val="0"/>
              </a:spcAft>
            </a:pPr>
            <a:r>
              <a:rPr lang="en-US" sz="2100" dirty="0" smtClean="0">
                <a:solidFill>
                  <a:schemeClr val="tx1"/>
                </a:solidFill>
                <a:latin typeface="Lucida Console" panose="020B0609040504020204" pitchFamily="49" charset="0"/>
              </a:rPr>
              <a:t> FROM </a:t>
            </a:r>
            <a:r>
              <a:rPr lang="en-US" sz="2100" dirty="0" err="1">
                <a:solidFill>
                  <a:schemeClr val="tx1"/>
                </a:solidFill>
                <a:latin typeface="Lucida Console" panose="020B0609040504020204" pitchFamily="49" charset="0"/>
              </a:rPr>
              <a:t>EntryData</a:t>
            </a:r>
            <a:r>
              <a:rPr lang="en-US" sz="2100" dirty="0">
                <a:solidFill>
                  <a:schemeClr val="tx1"/>
                </a:solidFill>
                <a:latin typeface="Lucida Console" panose="020B0609040504020204" pitchFamily="49" charset="0"/>
              </a:rPr>
              <a:t> EN TIMESTAMP BY </a:t>
            </a:r>
            <a:r>
              <a:rPr lang="en-US" sz="2100" dirty="0" err="1">
                <a:solidFill>
                  <a:schemeClr val="tx1"/>
                </a:solidFill>
                <a:latin typeface="Lucida Console" panose="020B0609040504020204" pitchFamily="49" charset="0"/>
              </a:rPr>
              <a:t>EntryTime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JOIN </a:t>
            </a:r>
            <a:r>
              <a:rPr lang="en-US" sz="2100" dirty="0" err="1">
                <a:solidFill>
                  <a:schemeClr val="tx1"/>
                </a:solidFill>
                <a:latin typeface="Lucida Console" panose="020B0609040504020204" pitchFamily="49" charset="0"/>
              </a:rPr>
              <a:t>ExitData</a:t>
            </a:r>
            <a:r>
              <a:rPr lang="en-US" sz="2100" dirty="0">
                <a:solidFill>
                  <a:schemeClr val="tx1"/>
                </a:solidFill>
                <a:latin typeface="Lucida Console" panose="020B0609040504020204" pitchFamily="49" charset="0"/>
              </a:rPr>
              <a:t> EX TIMESTAMP BY </a:t>
            </a:r>
            <a:r>
              <a:rPr lang="en-US" sz="2100" dirty="0" err="1">
                <a:solidFill>
                  <a:schemeClr val="tx1"/>
                </a:solidFill>
                <a:latin typeface="Lucida Console" panose="020B0609040504020204" pitchFamily="49" charset="0"/>
              </a:rPr>
              <a:t>ExitTime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ON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 </a:t>
            </a:r>
            <a:r>
              <a:rPr lang="en-US" sz="2100" dirty="0" err="1">
                <a:solidFill>
                  <a:schemeClr val="tx1"/>
                </a:solidFill>
                <a:latin typeface="Lucida Console" panose="020B0609040504020204" pitchFamily="49" charset="0"/>
              </a:rPr>
              <a:t>EX.TollId</a:t>
            </a:r>
            <a:r>
              <a:rPr lang="en-US" sz="2100" dirty="0">
                <a:solidFill>
                  <a:schemeClr val="tx1"/>
                </a:solidFill>
                <a:latin typeface="Lucida Console" panose="020B0609040504020204" pitchFamily="49" charset="0"/>
              </a:rPr>
              <a:t> AND </a:t>
            </a:r>
            <a:r>
              <a:rPr lang="en-US" sz="2100" dirty="0" err="1">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EX.LicensePlate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AND </a:t>
            </a:r>
            <a:r>
              <a:rPr lang="en-US" sz="2100" dirty="0">
                <a:solidFill>
                  <a:schemeClr val="tx1"/>
                </a:solidFill>
                <a:latin typeface="Lucida Console" panose="020B0609040504020204" pitchFamily="49" charset="0"/>
              </a:rPr>
              <a:t>DATEDIFF(minute, EN, EX) BETWEEN 0 AND 15</a:t>
            </a:r>
          </a:p>
        </p:txBody>
      </p:sp>
      <p:pic>
        <p:nvPicPr>
          <p:cNvPr id="5" name="Picture 4"/>
          <p:cNvPicPr>
            <a:picLocks noChangeAspect="1"/>
          </p:cNvPicPr>
          <p:nvPr/>
        </p:nvPicPr>
        <p:blipFill>
          <a:blip r:embed="rId3"/>
          <a:stretch>
            <a:fillRect/>
          </a:stretch>
        </p:blipFill>
        <p:spPr>
          <a:xfrm>
            <a:off x="876001" y="4491080"/>
            <a:ext cx="10452470" cy="1634690"/>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Time, COUNT</a:t>
            </a:r>
            <a:r>
              <a:rPr lang="en-US" sz="2200" dirty="0" smtClean="0">
                <a:solidFill>
                  <a:schemeClr val="tx1"/>
                </a:solidFill>
                <a:latin typeface="Lucida Console" panose="020B0609040504020204" pitchFamily="49" charset="0"/>
              </a:rPr>
              <a:t>(*) FROM </a:t>
            </a:r>
            <a:r>
              <a:rPr lang="en-US" sz="2200" dirty="0" err="1" smtClean="0">
                <a:solidFill>
                  <a:schemeClr val="tx1"/>
                </a:solidFill>
                <a:latin typeface="Lucida Console" panose="020B0609040504020204" pitchFamily="49" charset="0"/>
              </a:rPr>
              <a:t>EntryData</a:t>
            </a:r>
            <a:r>
              <a:rPr lang="en-US" sz="2200" dirty="0" smtClean="0">
                <a:solidFill>
                  <a:schemeClr val="tx1"/>
                </a:solidFill>
                <a:latin typeface="Lucida Console" panose="020B0609040504020204" pitchFamily="49" charset="0"/>
              </a:rPr>
              <a:t> </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TIMESTAMP </a:t>
            </a:r>
            <a:r>
              <a:rPr lang="en-US" sz="2200" dirty="0">
                <a:solidFill>
                  <a:schemeClr val="tx1"/>
                </a:solidFill>
                <a:latin typeface="Lucida Console" panose="020B0609040504020204" pitchFamily="49" charset="0"/>
              </a:rPr>
              <a:t>BY </a:t>
            </a:r>
            <a:r>
              <a:rPr lang="en-US" sz="2200" dirty="0" err="1" smtClean="0">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 1 AND State = </a:t>
            </a:r>
            <a:r>
              <a:rPr lang="en-US" sz="2200" dirty="0" smtClean="0">
                <a:solidFill>
                  <a:schemeClr val="tx1"/>
                </a:solidFill>
                <a:latin typeface="Lucida Console" panose="020B0609040504020204" pitchFamily="49" charset="0"/>
              </a:rPr>
              <a:t>'NY'</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accent1"/>
                </a:solidFill>
                <a:latin typeface="Lucida Console" panose="020B0609040504020204" pitchFamily="49" charset="0"/>
              </a:rPr>
              <a:t> </a:t>
            </a:r>
            <a:r>
              <a:rPr lang="en-US" sz="2200" dirty="0" smtClean="0">
                <a:solidFill>
                  <a:schemeClr val="tx1"/>
                </a:solidFill>
                <a:latin typeface="Lucida Console" panose="020B0609040504020204" pitchFamily="49" charset="0"/>
              </a:rPr>
              <a:t>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TumblingWindow</a:t>
            </a:r>
            <a:r>
              <a:rPr lang="en-US" sz="2200" dirty="0">
                <a:solidFill>
                  <a:schemeClr val="tx1"/>
                </a:solidFill>
                <a:latin typeface="Lucida Console" panose="020B0609040504020204" pitchFamily="49" charset="0"/>
              </a:rPr>
              <a:t>(minute,5)</a:t>
            </a:r>
          </a:p>
        </p:txBody>
      </p:sp>
      <p:pic>
        <p:nvPicPr>
          <p:cNvPr id="5" name="Picture 4"/>
          <p:cNvPicPr>
            <a:picLocks noChangeAspect="1"/>
          </p:cNvPicPr>
          <p:nvPr/>
        </p:nvPicPr>
        <p:blipFill>
          <a:blip r:embed="rId3"/>
          <a:stretch>
            <a:fillRect/>
          </a:stretch>
        </p:blipFill>
        <p:spPr>
          <a:xfrm>
            <a:off x="876001" y="4111335"/>
            <a:ext cx="10427145" cy="1686563"/>
          </a:xfrm>
          <a:prstGeom prst="rect">
            <a:avLst/>
          </a:prstGeom>
          <a:ln>
            <a:solidFill>
              <a:schemeClr val="tx1">
                <a:lumMod val="25000"/>
                <a:lumOff val="75000"/>
              </a:schemeClr>
            </a:solidFill>
          </a:ln>
        </p:spPr>
      </p:pic>
    </p:spTree>
    <p:extLst>
      <p:ext uri="{BB962C8B-B14F-4D97-AF65-F5344CB8AC3E}">
        <p14:creationId xmlns:p14="http://schemas.microsoft.com/office/powerpoint/2010/main" val="3131826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SlidingWindow</a:t>
            </a:r>
            <a:endParaRPr lang="en-US" dirty="0"/>
          </a:p>
        </p:txBody>
      </p:sp>
      <p:sp>
        <p:nvSpPr>
          <p:cNvPr id="4" name="Rectangle 3"/>
          <p:cNvSpPr/>
          <p:nvPr/>
        </p:nvSpPr>
        <p:spPr bwMode="auto">
          <a:xfrm>
            <a:off x="876001" y="1696128"/>
            <a:ext cx="10438410" cy="260456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DateAdd</a:t>
            </a:r>
            <a:r>
              <a:rPr lang="en-US" sz="2200" dirty="0">
                <a:solidFill>
                  <a:schemeClr val="tx1"/>
                </a:solidFill>
                <a:latin typeface="Lucida Console" panose="020B0609040504020204" pitchFamily="49" charset="0"/>
              </a:rPr>
              <a:t>(minute</a:t>
            </a:r>
            <a:r>
              <a:rPr lang="en-US" sz="2200" dirty="0" smtClean="0">
                <a:solidFill>
                  <a:schemeClr val="tx1"/>
                </a:solidFill>
                <a:latin typeface="Lucida Console" panose="020B0609040504020204" pitchFamily="49" charset="0"/>
              </a:rPr>
              <a:t>,-5,System.TimeStamp</a:t>
            </a:r>
            <a:r>
              <a:rPr lang="en-US" sz="2200" dirty="0">
                <a:solidFill>
                  <a:schemeClr val="tx1"/>
                </a:solidFill>
                <a:latin typeface="Lucida Console" panose="020B0609040504020204" pitchFamily="49" charset="0"/>
              </a:rPr>
              <a:t>) AS [Start Time],</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System.TimeStamp</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AS [End Time],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COUNT(*) </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r>
              <a:rPr lang="en-US" sz="2200" dirty="0">
                <a:solidFill>
                  <a:schemeClr val="tx1"/>
                </a:solidFill>
                <a:latin typeface="Lucida Console" panose="020B0609040504020204" pitchFamily="49" charset="0"/>
              </a:rPr>
              <a:t> TIMESTAMP BY </a:t>
            </a:r>
            <a:r>
              <a:rPr lang="en-US" sz="2200" dirty="0" err="1">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State = </a:t>
            </a:r>
            <a:r>
              <a:rPr lang="en-US" sz="2200" dirty="0" smtClean="0">
                <a:solidFill>
                  <a:schemeClr val="tx1"/>
                </a:solidFill>
                <a:latin typeface="Lucida Console" panose="020B0609040504020204" pitchFamily="49" charset="0"/>
              </a:rPr>
              <a:t>'NJ'</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SlidingWindow</a:t>
            </a:r>
            <a:r>
              <a:rPr lang="en-US" sz="2200" dirty="0">
                <a:solidFill>
                  <a:schemeClr val="tx1"/>
                </a:solidFill>
                <a:latin typeface="Lucida Console" panose="020B0609040504020204" pitchFamily="49" charset="0"/>
              </a:rPr>
              <a:t>(minute, 5)</a:t>
            </a:r>
          </a:p>
          <a:p>
            <a:pPr defTabSz="914099" fontAlgn="base">
              <a:spcBef>
                <a:spcPct val="0"/>
              </a:spcBef>
              <a:spcAft>
                <a:spcPct val="0"/>
              </a:spcAft>
            </a:pPr>
            <a:r>
              <a:rPr lang="en-US" sz="2200" dirty="0" smtClean="0">
                <a:solidFill>
                  <a:schemeClr val="tx1"/>
                </a:solidFill>
                <a:latin typeface="Lucida Console" panose="020B0609040504020204" pitchFamily="49" charset="0"/>
              </a:rPr>
              <a:t> HAVING </a:t>
            </a:r>
            <a:r>
              <a:rPr lang="en-US" sz="2200" dirty="0">
                <a:solidFill>
                  <a:schemeClr val="tx1"/>
                </a:solidFill>
                <a:latin typeface="Lucida Console" panose="020B0609040504020204" pitchFamily="49" charset="0"/>
              </a:rPr>
              <a:t>COUNT(*) &gt; 1</a:t>
            </a:r>
            <a:endParaRPr lang="en-US" sz="2200" dirty="0">
              <a:solidFill>
                <a:schemeClr val="accent1"/>
              </a:solidFill>
              <a:latin typeface="Lucida Console" panose="020B0609040504020204" pitchFamily="49" charset="0"/>
            </a:endParaRPr>
          </a:p>
        </p:txBody>
      </p:sp>
      <p:pic>
        <p:nvPicPr>
          <p:cNvPr id="6" name="Picture 5"/>
          <p:cNvPicPr>
            <a:picLocks noChangeAspect="1"/>
          </p:cNvPicPr>
          <p:nvPr/>
        </p:nvPicPr>
        <p:blipFill>
          <a:blip r:embed="rId3"/>
          <a:stretch>
            <a:fillRect/>
          </a:stretch>
        </p:blipFill>
        <p:spPr>
          <a:xfrm>
            <a:off x="876000" y="4778181"/>
            <a:ext cx="10438411" cy="907688"/>
          </a:xfrm>
          <a:prstGeom prst="rect">
            <a:avLst/>
          </a:prstGeom>
          <a:ln>
            <a:solidFill>
              <a:schemeClr val="tx1">
                <a:lumMod val="25000"/>
                <a:lumOff val="75000"/>
              </a:schemeClr>
            </a:solidFill>
          </a:ln>
        </p:spPr>
      </p:pic>
    </p:spTree>
    <p:extLst>
      <p:ext uri="{BB962C8B-B14F-4D97-AF65-F5344CB8AC3E}">
        <p14:creationId xmlns:p14="http://schemas.microsoft.com/office/powerpoint/2010/main" val="4173334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759</TotalTime>
  <Words>365</Words>
  <Application>Microsoft Office PowerPoint</Application>
  <PresentationFormat>Widescreen</PresentationFormat>
  <Paragraphs>55</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Querying a Data Stream</vt:lpstr>
      <vt:lpstr>JOINing Two Data Streams</vt:lpstr>
      <vt:lpstr>Windowing</vt:lpstr>
      <vt:lpstr>Using TumblingWindow</vt:lpstr>
      <vt:lpstr>Using SlidingWindow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102</cp:revision>
  <dcterms:created xsi:type="dcterms:W3CDTF">2015-09-14T01:17:11Z</dcterms:created>
  <dcterms:modified xsi:type="dcterms:W3CDTF">2015-10-12T18:32:37Z</dcterms:modified>
</cp:coreProperties>
</file>