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1130" r:id="rId5"/>
    <p:sldId id="1138" r:id="rId6"/>
    <p:sldId id="1142" r:id="rId7"/>
    <p:sldId id="1140" r:id="rId8"/>
    <p:sldId id="1141" r:id="rId9"/>
    <p:sldId id="1139" r:id="rId10"/>
    <p:sldId id="1143" r:id="rId11"/>
    <p:sldId id="1144" r:id="rId12"/>
  </p:sldIdLst>
  <p:sldSz cx="12192000" cy="6858000"/>
  <p:notesSz cx="6807200" cy="9939338"/>
  <p:defaultTextStyle>
    <a:defPPr>
      <a:defRPr lang="en-US"/>
    </a:defPPr>
    <a:lvl1pPr marL="0" algn="l" defTabSz="91233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6111" algn="l" defTabSz="91233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2337" algn="l" defTabSz="91233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68506" algn="l" defTabSz="91233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4674" algn="l" defTabSz="91233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0902" algn="l" defTabSz="91233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37010" algn="l" defTabSz="91233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3120" algn="l" defTabSz="91233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49231" algn="l" defTabSz="91233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02B765-8F98-4F91-B82F-B281F6F08863}">
          <p14:sldIdLst>
            <p14:sldId id="1130"/>
            <p14:sldId id="1138"/>
            <p14:sldId id="1142"/>
            <p14:sldId id="1140"/>
            <p14:sldId id="1141"/>
            <p14:sldId id="1139"/>
            <p14:sldId id="1143"/>
            <p14:sldId id="11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0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tobal Esgana" initials="KE" lastIdx="3" clrIdx="0">
    <p:extLst>
      <p:ext uri="{19B8F6BF-5375-455C-9EA6-DF929625EA0E}">
        <p15:presenceInfo xmlns:p15="http://schemas.microsoft.com/office/powerpoint/2012/main" userId="5a38d3600920d11e" providerId="Windows Live"/>
      </p:ext>
    </p:extLst>
  </p:cmAuthor>
  <p:cmAuthor id="2" name="Esgana, Kristobal" initials="EK" lastIdx="2" clrIdx="1">
    <p:extLst>
      <p:ext uri="{19B8F6BF-5375-455C-9EA6-DF929625EA0E}">
        <p15:presenceInfo xmlns:p15="http://schemas.microsoft.com/office/powerpoint/2012/main" userId="S-1-5-21-3671094632-697659495-1072775317-630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CEDDEA"/>
    <a:srgbClr val="8FC2FF"/>
    <a:srgbClr val="FD9C31"/>
    <a:srgbClr val="B20045"/>
    <a:srgbClr val="BB0048"/>
    <a:srgbClr val="009644"/>
    <a:srgbClr val="FE0000"/>
    <a:srgbClr val="2E4F80"/>
    <a:srgbClr val="006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4" autoAdjust="0"/>
    <p:restoredTop sz="94373" autoAdjust="0"/>
  </p:normalViewPr>
  <p:slideViewPr>
    <p:cSldViewPr snapToGrid="0" showGuides="1">
      <p:cViewPr varScale="1">
        <p:scale>
          <a:sx n="103" d="100"/>
          <a:sy n="103" d="100"/>
        </p:scale>
        <p:origin x="138" y="138"/>
      </p:cViewPr>
      <p:guideLst>
        <p:guide orient="horz" pos="3407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397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8693"/>
          </a:xfrm>
          <a:prstGeom prst="rect">
            <a:avLst/>
          </a:prstGeom>
        </p:spPr>
        <p:txBody>
          <a:bodyPr vert="horz" lIns="95688" tIns="47843" rIns="95688" bIns="47843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8693"/>
          </a:xfrm>
          <a:prstGeom prst="rect">
            <a:avLst/>
          </a:prstGeom>
        </p:spPr>
        <p:txBody>
          <a:bodyPr vert="horz" lIns="95688" tIns="47843" rIns="95688" bIns="47843" rtlCol="0"/>
          <a:lstStyle>
            <a:lvl1pPr algn="r">
              <a:defRPr sz="1300"/>
            </a:lvl1pPr>
          </a:lstStyle>
          <a:p>
            <a:fld id="{1ED1F7E9-EE9F-4EAC-9738-25639A81C8AA}" type="datetimeFigureOut">
              <a:rPr lang="en-GB" smtClean="0"/>
              <a:t>11/07/2020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8692"/>
          </a:xfrm>
          <a:prstGeom prst="rect">
            <a:avLst/>
          </a:prstGeom>
        </p:spPr>
        <p:txBody>
          <a:bodyPr vert="horz" lIns="95688" tIns="47843" rIns="95688" bIns="47843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5688" tIns="47843" rIns="95688" bIns="47843" rtlCol="0" anchor="b"/>
          <a:lstStyle>
            <a:lvl1pPr algn="r">
              <a:defRPr sz="1300"/>
            </a:lvl1pPr>
          </a:lstStyle>
          <a:p>
            <a:fld id="{F53ABE09-0D43-4644-A857-553AFEF2309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095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8693"/>
          </a:xfrm>
          <a:prstGeom prst="rect">
            <a:avLst/>
          </a:prstGeom>
        </p:spPr>
        <p:txBody>
          <a:bodyPr vert="horz" lIns="95688" tIns="47843" rIns="95688" bIns="47843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8693"/>
          </a:xfrm>
          <a:prstGeom prst="rect">
            <a:avLst/>
          </a:prstGeom>
        </p:spPr>
        <p:txBody>
          <a:bodyPr vert="horz" lIns="95688" tIns="47843" rIns="95688" bIns="47843" rtlCol="0"/>
          <a:lstStyle>
            <a:lvl1pPr algn="r">
              <a:defRPr sz="1300"/>
            </a:lvl1pPr>
          </a:lstStyle>
          <a:p>
            <a:fld id="{FD9BD0DE-58B2-4BE5-9870-8E7FE93CF5D8}" type="datetimeFigureOut">
              <a:rPr lang="en-GB" smtClean="0"/>
              <a:t>11/07/2020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88" tIns="47843" rIns="95688" bIns="47843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5688" tIns="47843" rIns="95688" bIns="4784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7" cy="498692"/>
          </a:xfrm>
          <a:prstGeom prst="rect">
            <a:avLst/>
          </a:prstGeom>
        </p:spPr>
        <p:txBody>
          <a:bodyPr vert="horz" lIns="95688" tIns="47843" rIns="95688" bIns="47843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5688" tIns="47843" rIns="95688" bIns="47843" rtlCol="0" anchor="b"/>
          <a:lstStyle>
            <a:lvl1pPr algn="r">
              <a:defRPr sz="1300"/>
            </a:lvl1pPr>
          </a:lstStyle>
          <a:p>
            <a:fld id="{5D958377-8945-4A29-AA61-C5A798FE23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57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3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111" algn="l" defTabSz="9123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337" algn="l" defTabSz="9123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506" algn="l" defTabSz="9123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4674" algn="l" defTabSz="9123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0902" algn="l" defTabSz="9123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010" algn="l" defTabSz="9123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3120" algn="l" defTabSz="9123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9231" algn="l" defTabSz="9123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61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776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ld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1C87119-37CE-457E-A713-6BE01F1C1B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8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Top Corners Rounded 27"/>
          <p:cNvSpPr/>
          <p:nvPr userDrawn="1"/>
        </p:nvSpPr>
        <p:spPr>
          <a:xfrm rot="16200000">
            <a:off x="11401065" y="-112546"/>
            <a:ext cx="324572" cy="12573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0468" y="852595"/>
            <a:ext cx="1157153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600999" y="334769"/>
            <a:ext cx="9300064" cy="548833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tyle</a:t>
            </a:r>
            <a:endParaRPr lang="en-GB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087100" y="409583"/>
            <a:ext cx="1009650" cy="232666"/>
          </a:xfrm>
          <a:prstGeom prst="rect">
            <a:avLst/>
          </a:prstGeom>
          <a:noFill/>
        </p:spPr>
        <p:txBody>
          <a:bodyPr wrap="square" lIns="0" tIns="0" rIns="0" bIns="0" numCol="1" spcCol="150836" rtlCol="0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GB" sz="1100" b="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GB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Slide: </a:t>
            </a:r>
            <a:fld id="{28988A30-E12F-4B88-9202-9F5EA74029E8}" type="slidenum">
              <a:rPr lang="en-GB" sz="1200" b="0" smtClean="0">
                <a:solidFill>
                  <a:schemeClr val="bg1"/>
                </a:solidFill>
                <a:latin typeface="Calibri" panose="020F0502020204030204" pitchFamily="34" charset="0"/>
              </a:rPr>
              <a:pPr algn="ctr">
                <a:spcAft>
                  <a:spcPts val="300"/>
                </a:spcAft>
              </a:pPr>
              <a:t>‹#›</a:t>
            </a:fld>
            <a:endParaRPr lang="en-GB" sz="12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4D95A224-A154-485B-8432-E5E492B21B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0999" y="1401428"/>
            <a:ext cx="4019916" cy="4426249"/>
          </a:xfrm>
          <a:solidFill>
            <a:schemeClr val="bg1"/>
          </a:solidFill>
        </p:spPr>
        <p:txBody>
          <a:bodyPr/>
          <a:lstStyle>
            <a:lvl1pPr marL="168275" marR="0" indent="-168275" algn="l" defTabSz="912337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69268" indent="0">
              <a:buNone/>
              <a:defRPr sz="1700" b="0"/>
            </a:lvl2pPr>
            <a:lvl3pPr marL="269268" indent="0">
              <a:buNone/>
              <a:defRPr sz="1700" b="0"/>
            </a:lvl3pPr>
            <a:lvl4pPr marL="269268" indent="0">
              <a:buNone/>
              <a:defRPr sz="1700" b="0"/>
            </a:lvl4pPr>
            <a:lvl5pPr marL="269268" indent="0">
              <a:buNone/>
              <a:defRPr sz="1700" b="0"/>
            </a:lvl5pPr>
          </a:lstStyle>
          <a:p>
            <a:pPr marL="269268" marR="0" lvl="0" indent="-269268" algn="l" defTabSz="912337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TeTest</a:t>
            </a:r>
          </a:p>
          <a:p>
            <a:pPr marL="269268" marR="0" lvl="0" indent="-269268" algn="l" defTabSz="912337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  <a:p>
            <a:pPr lvl="0"/>
            <a:r>
              <a:rPr lang="en-US" dirty="0" err="1"/>
              <a:t>st</a:t>
            </a:r>
            <a:endParaRPr lang="en-US" dirty="0"/>
          </a:p>
          <a:p>
            <a:pPr lvl="0"/>
            <a:r>
              <a:rPr lang="en-US" dirty="0"/>
              <a:t>Test</a:t>
            </a:r>
          </a:p>
          <a:p>
            <a:pPr lvl="0"/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0706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ldLvl="2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inu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F0F43A6-4EAA-4EC8-ABE3-D9311C5B52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0999" y="1401428"/>
            <a:ext cx="4019916" cy="4426249"/>
          </a:xfrm>
          <a:solidFill>
            <a:schemeClr val="bg1"/>
          </a:solidFill>
        </p:spPr>
        <p:txBody>
          <a:bodyPr/>
          <a:lstStyle>
            <a:lvl1pPr marL="269268" indent="-269268">
              <a:spcBef>
                <a:spcPts val="1200"/>
              </a:spcBef>
              <a:buFont typeface="+mj-lt"/>
              <a:buAutoNum type="arabicPeriod"/>
              <a:defRPr sz="17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69268" indent="0">
              <a:buNone/>
              <a:defRPr sz="1700" b="0"/>
            </a:lvl2pPr>
            <a:lvl3pPr marL="269268" indent="0">
              <a:buNone/>
              <a:defRPr sz="1700" b="0"/>
            </a:lvl3pPr>
            <a:lvl4pPr marL="269268" indent="0">
              <a:buNone/>
              <a:defRPr sz="1700" b="0"/>
            </a:lvl4pPr>
            <a:lvl5pPr marL="269268" indent="0">
              <a:buNone/>
              <a:defRPr sz="1700" b="0"/>
            </a:lvl5pPr>
          </a:lstStyle>
          <a:p>
            <a:pPr lvl="0"/>
            <a:r>
              <a:rPr lang="en-US" dirty="0"/>
              <a:t>c</a:t>
            </a:r>
          </a:p>
        </p:txBody>
      </p:sp>
      <p:sp>
        <p:nvSpPr>
          <p:cNvPr id="9" name="Rectangle: Top Corners Rounded 8"/>
          <p:cNvSpPr/>
          <p:nvPr userDrawn="1"/>
        </p:nvSpPr>
        <p:spPr>
          <a:xfrm rot="16200000">
            <a:off x="11320464" y="-212197"/>
            <a:ext cx="485774" cy="12573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0468" y="852595"/>
            <a:ext cx="1157153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4499" y="334769"/>
            <a:ext cx="9366564" cy="548833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0801350" y="216076"/>
            <a:ext cx="1295400" cy="426173"/>
          </a:xfrm>
          <a:prstGeom prst="rect">
            <a:avLst/>
          </a:prstGeom>
          <a:noFill/>
        </p:spPr>
        <p:txBody>
          <a:bodyPr wrap="square" lIns="0" tIns="0" rIns="0" bIns="0" numCol="1" spcCol="150836" rtlCol="0">
            <a:noAutofit/>
          </a:bodyPr>
          <a:lstStyle/>
          <a:p>
            <a:pPr algn="r">
              <a:spcAft>
                <a:spcPts val="300"/>
              </a:spcAft>
            </a:pPr>
            <a:r>
              <a:rPr lang="en-GB" sz="1100" b="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GB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Slide: </a:t>
            </a:r>
            <a:fld id="{28988A30-E12F-4B88-9202-9F5EA74029E8}" type="slidenum">
              <a:rPr lang="en-GB" sz="1200" b="0" smtClean="0">
                <a:solidFill>
                  <a:schemeClr val="bg1"/>
                </a:solidFill>
                <a:latin typeface="Calibri" panose="020F0502020204030204" pitchFamily="34" charset="0"/>
              </a:rPr>
              <a:pPr algn="r">
                <a:spcAft>
                  <a:spcPts val="300"/>
                </a:spcAft>
              </a:pPr>
              <a:t>‹#›</a:t>
            </a:fld>
            <a:endParaRPr lang="en-GB" sz="1200" b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r"/>
            <a:r>
              <a:rPr lang="en-GB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 © Experian</a:t>
            </a:r>
          </a:p>
        </p:txBody>
      </p:sp>
    </p:spTree>
    <p:extLst>
      <p:ext uri="{BB962C8B-B14F-4D97-AF65-F5344CB8AC3E}">
        <p14:creationId xmlns:p14="http://schemas.microsoft.com/office/powerpoint/2010/main" val="236845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ldLvl="2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>
            <a:extLst>
              <a:ext uri="{FF2B5EF4-FFF2-40B4-BE49-F238E27FC236}">
                <a16:creationId xmlns:a16="http://schemas.microsoft.com/office/drawing/2014/main" id="{4D95A224-A154-485B-8432-E5E492B21B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0999" y="1401428"/>
            <a:ext cx="4019916" cy="4426249"/>
          </a:xfrm>
          <a:solidFill>
            <a:schemeClr val="bg1"/>
          </a:solidFill>
        </p:spPr>
        <p:txBody>
          <a:bodyPr/>
          <a:lstStyle>
            <a:lvl1pPr marL="514350" marR="0" indent="-285750" algn="l" defTabSz="912337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69268" indent="0">
              <a:buNone/>
              <a:defRPr sz="1700" b="0"/>
            </a:lvl2pPr>
            <a:lvl3pPr marL="269268" indent="0">
              <a:buNone/>
              <a:defRPr sz="1700" b="0"/>
            </a:lvl3pPr>
            <a:lvl4pPr marL="269268" indent="0">
              <a:buNone/>
              <a:defRPr sz="1700" b="0"/>
            </a:lvl4pPr>
            <a:lvl5pPr marL="269268" indent="0">
              <a:buNone/>
              <a:defRPr sz="1700" b="0"/>
            </a:lvl5pPr>
          </a:lstStyle>
          <a:p>
            <a:pPr marL="269268" marR="0" lvl="0" indent="-269268" algn="l" defTabSz="912337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/>
              <a:t>TeTest</a:t>
            </a:r>
            <a:endParaRPr lang="en-US" dirty="0"/>
          </a:p>
          <a:p>
            <a:pPr marL="269268" marR="0" lvl="0" indent="-269268" algn="l" defTabSz="912337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  <a:p>
            <a:pPr lvl="0"/>
            <a:r>
              <a:rPr lang="en-US" dirty="0" err="1"/>
              <a:t>st</a:t>
            </a:r>
            <a:endParaRPr lang="en-US" dirty="0"/>
          </a:p>
          <a:p>
            <a:pPr lvl="0"/>
            <a:r>
              <a:rPr lang="en-US" dirty="0"/>
              <a:t>Test</a:t>
            </a:r>
          </a:p>
          <a:p>
            <a:pPr lvl="0"/>
            <a:r>
              <a:rPr lang="en-US" dirty="0"/>
              <a:t>Test</a:t>
            </a:r>
          </a:p>
        </p:txBody>
      </p:sp>
      <p:sp>
        <p:nvSpPr>
          <p:cNvPr id="9" name="Rectangle: Top Corners Rounded 8"/>
          <p:cNvSpPr/>
          <p:nvPr userDrawn="1"/>
        </p:nvSpPr>
        <p:spPr>
          <a:xfrm rot="16200000">
            <a:off x="11320464" y="-212197"/>
            <a:ext cx="485774" cy="12573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0468" y="852595"/>
            <a:ext cx="1157153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34499" y="334769"/>
            <a:ext cx="9366564" cy="548833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tyle</a:t>
            </a:r>
            <a:endParaRPr lang="en-GB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801350" y="216076"/>
            <a:ext cx="1295400" cy="426173"/>
          </a:xfrm>
          <a:prstGeom prst="rect">
            <a:avLst/>
          </a:prstGeom>
          <a:noFill/>
        </p:spPr>
        <p:txBody>
          <a:bodyPr wrap="square" lIns="0" tIns="0" rIns="0" bIns="0" numCol="1" spcCol="150836" rtlCol="0">
            <a:noAutofit/>
          </a:bodyPr>
          <a:lstStyle/>
          <a:p>
            <a:pPr algn="r">
              <a:spcAft>
                <a:spcPts val="300"/>
              </a:spcAft>
            </a:pPr>
            <a:r>
              <a:rPr lang="en-GB" sz="1100" b="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GB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Slide: </a:t>
            </a:r>
            <a:fld id="{28988A30-E12F-4B88-9202-9F5EA74029E8}" type="slidenum">
              <a:rPr lang="en-GB" sz="1200" b="0" smtClean="0">
                <a:solidFill>
                  <a:schemeClr val="bg1"/>
                </a:solidFill>
                <a:latin typeface="Calibri" panose="020F0502020204030204" pitchFamily="34" charset="0"/>
              </a:rPr>
              <a:pPr algn="r">
                <a:spcAft>
                  <a:spcPts val="300"/>
                </a:spcAft>
              </a:pPr>
              <a:t>‹#›</a:t>
            </a:fld>
            <a:endParaRPr lang="en-GB" sz="1200" b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r"/>
            <a:r>
              <a:rPr lang="en-GB" sz="1200" b="0" dirty="0">
                <a:solidFill>
                  <a:schemeClr val="bg1"/>
                </a:solidFill>
                <a:latin typeface="Calibri" panose="020F0502020204030204" pitchFamily="34" charset="0"/>
              </a:rPr>
              <a:t> © Experian</a:t>
            </a:r>
          </a:p>
        </p:txBody>
      </p:sp>
    </p:spTree>
    <p:extLst>
      <p:ext uri="{BB962C8B-B14F-4D97-AF65-F5344CB8AC3E}">
        <p14:creationId xmlns:p14="http://schemas.microsoft.com/office/powerpoint/2010/main" val="268162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ldLvl="2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ld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2A51122-4FF3-4A90-83DB-35D1900BC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5479"/>
            <a:ext cx="12192000" cy="8089203"/>
          </a:xfrm>
          <a:prstGeom prst="rect">
            <a:avLst/>
          </a:prstGeom>
        </p:spPr>
      </p:pic>
      <p:sp>
        <p:nvSpPr>
          <p:cNvPr id="15" name="Freeform: Shape 14"/>
          <p:cNvSpPr/>
          <p:nvPr userDrawn="1"/>
        </p:nvSpPr>
        <p:spPr>
          <a:xfrm rot="10800000">
            <a:off x="-19123" y="4081421"/>
            <a:ext cx="6309946" cy="1352426"/>
          </a:xfrm>
          <a:custGeom>
            <a:avLst/>
            <a:gdLst>
              <a:gd name="connsiteX0" fmla="*/ 6309946 w 7701211"/>
              <a:gd name="connsiteY0" fmla="*/ 0 h 1352426"/>
              <a:gd name="connsiteX1" fmla="*/ 7701211 w 7701211"/>
              <a:gd name="connsiteY1" fmla="*/ 0 h 1352426"/>
              <a:gd name="connsiteX2" fmla="*/ 7701211 w 7701211"/>
              <a:gd name="connsiteY2" fmla="*/ 4755 h 1352426"/>
              <a:gd name="connsiteX3" fmla="*/ 7701211 w 7701211"/>
              <a:gd name="connsiteY3" fmla="*/ 1352425 h 1352426"/>
              <a:gd name="connsiteX4" fmla="*/ 7701192 w 7701211"/>
              <a:gd name="connsiteY4" fmla="*/ 1352425 h 1352426"/>
              <a:gd name="connsiteX5" fmla="*/ 7701211 w 7701211"/>
              <a:gd name="connsiteY5" fmla="*/ 1352426 h 1352426"/>
              <a:gd name="connsiteX6" fmla="*/ 1283792 w 7701211"/>
              <a:gd name="connsiteY6" fmla="*/ 1352426 h 1352426"/>
              <a:gd name="connsiteX7" fmla="*/ 0 w 7701211"/>
              <a:gd name="connsiteY7" fmla="*/ 678591 h 1352426"/>
              <a:gd name="connsiteX8" fmla="*/ 1283792 w 7701211"/>
              <a:gd name="connsiteY8" fmla="*/ 4755 h 1352426"/>
              <a:gd name="connsiteX9" fmla="*/ 6309946 w 7701211"/>
              <a:gd name="connsiteY9" fmla="*/ 4755 h 135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01211" h="1352426">
                <a:moveTo>
                  <a:pt x="6309946" y="0"/>
                </a:moveTo>
                <a:lnTo>
                  <a:pt x="7701211" y="0"/>
                </a:lnTo>
                <a:lnTo>
                  <a:pt x="7701211" y="4755"/>
                </a:lnTo>
                <a:lnTo>
                  <a:pt x="7701211" y="1352425"/>
                </a:lnTo>
                <a:lnTo>
                  <a:pt x="7701192" y="1352425"/>
                </a:lnTo>
                <a:lnTo>
                  <a:pt x="7701211" y="1352426"/>
                </a:lnTo>
                <a:lnTo>
                  <a:pt x="1283792" y="1352426"/>
                </a:lnTo>
                <a:cubicBezTo>
                  <a:pt x="574510" y="1352426"/>
                  <a:pt x="0" y="1050683"/>
                  <a:pt x="0" y="678591"/>
                </a:cubicBezTo>
                <a:cubicBezTo>
                  <a:pt x="0" y="306499"/>
                  <a:pt x="574510" y="4755"/>
                  <a:pt x="1283792" y="4755"/>
                </a:cubicBezTo>
                <a:lnTo>
                  <a:pt x="6309946" y="4755"/>
                </a:lnTo>
                <a:close/>
              </a:path>
            </a:pathLst>
          </a:custGeom>
          <a:solidFill>
            <a:schemeClr val="bg2">
              <a:alpha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56640" y="1686560"/>
            <a:ext cx="11135360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056640" y="4805357"/>
            <a:ext cx="111353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1780" y="4065835"/>
            <a:ext cx="4086225" cy="715962"/>
          </a:xfrm>
        </p:spPr>
        <p:txBody>
          <a:bodyPr anchor="ctr"/>
          <a:lstStyle>
            <a:lvl1pPr>
              <a:defRPr sz="44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45111" y="4821396"/>
            <a:ext cx="4086225" cy="577598"/>
          </a:xfrm>
        </p:spPr>
        <p:txBody>
          <a:bodyPr anchor="ctr"/>
          <a:lstStyle>
            <a:lvl1pPr>
              <a:defRPr sz="4400" baseline="0">
                <a:solidFill>
                  <a:srgbClr val="B20045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02393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999" y="528056"/>
            <a:ext cx="11257200" cy="10076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99" y="2022475"/>
            <a:ext cx="11257200" cy="36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14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90" r:id="rId3"/>
    <p:sldLayoutId id="2147483693" r:id="rId4"/>
    <p:sldLayoutId id="2147483692" r:id="rId5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2337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2337" rtl="0" eaLnBrk="1" latinLnBrk="0" hangingPunct="1">
        <a:lnSpc>
          <a:spcPct val="95000"/>
        </a:lnSpc>
        <a:spcBef>
          <a:spcPts val="1000"/>
        </a:spcBef>
        <a:buFont typeface="Arial" panose="020B0604020202020204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115645" indent="-115645" algn="l" defTabSz="912337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318360" indent="-194898" algn="l" defTabSz="912337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456111" indent="-129239" algn="l" defTabSz="912337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70057" indent="-194034" algn="l" defTabSz="912337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08897" indent="-228114" algn="l" defTabSz="9123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65067" indent="-228114" algn="l" defTabSz="9123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1234" indent="-228114" algn="l" defTabSz="9123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7462" indent="-228114" algn="l" defTabSz="91233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3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111" algn="l" defTabSz="9123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2337" algn="l" defTabSz="9123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506" algn="l" defTabSz="9123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674" algn="l" defTabSz="9123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902" algn="l" defTabSz="9123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010" algn="l" defTabSz="9123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3120" algn="l" defTabSz="9123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9231" algn="l" defTabSz="9123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547EBF"/>
          </p15:clr>
        </p15:guide>
        <p15:guide id="2" pos="3849">
          <p15:clr>
            <a:srgbClr val="547EBF"/>
          </p15:clr>
        </p15:guide>
        <p15:guide id="3" pos="292">
          <p15:clr>
            <a:srgbClr val="F26B43"/>
          </p15:clr>
        </p15:guide>
        <p15:guide id="4" pos="901">
          <p15:clr>
            <a:srgbClr val="F26B43"/>
          </p15:clr>
        </p15:guide>
        <p15:guide id="5" pos="1501">
          <p15:clr>
            <a:srgbClr val="F26B43"/>
          </p15:clr>
        </p15:guide>
        <p15:guide id="6" pos="2093">
          <p15:clr>
            <a:srgbClr val="F26B43"/>
          </p15:clr>
        </p15:guide>
        <p15:guide id="7" pos="2693">
          <p15:clr>
            <a:srgbClr val="F26B43"/>
          </p15:clr>
        </p15:guide>
        <p15:guide id="8" pos="4497">
          <p15:clr>
            <a:srgbClr val="F26B43"/>
          </p15:clr>
        </p15:guide>
        <p15:guide id="9" pos="3894">
          <p15:clr>
            <a:srgbClr val="F26B43"/>
          </p15:clr>
        </p15:guide>
        <p15:guide id="10" pos="3294">
          <p15:clr>
            <a:srgbClr val="F26B43"/>
          </p15:clr>
        </p15:guide>
        <p15:guide id="11" pos="5094">
          <p15:clr>
            <a:srgbClr val="F26B43"/>
          </p15:clr>
        </p15:guide>
        <p15:guide id="12" pos="5687">
          <p15:clr>
            <a:srgbClr val="F26B43"/>
          </p15:clr>
        </p15:guide>
        <p15:guide id="13" pos="6287">
          <p15:clr>
            <a:srgbClr val="F26B43"/>
          </p15:clr>
        </p15:guide>
        <p15:guide id="14" pos="6888">
          <p15:clr>
            <a:srgbClr val="F26B43"/>
          </p15:clr>
        </p15:guide>
        <p15:guide id="15" pos="7399">
          <p15:clr>
            <a:srgbClr val="F26B43"/>
          </p15:clr>
        </p15:guide>
        <p15:guide id="16" pos="804">
          <p15:clr>
            <a:srgbClr val="F26B43"/>
          </p15:clr>
        </p15:guide>
        <p15:guide id="17" pos="1410">
          <p15:clr>
            <a:srgbClr val="F26B43"/>
          </p15:clr>
        </p15:guide>
        <p15:guide id="18" pos="2010">
          <p15:clr>
            <a:srgbClr val="F26B43"/>
          </p15:clr>
        </p15:guide>
        <p15:guide id="19" pos="2607">
          <p15:clr>
            <a:srgbClr val="F26B43"/>
          </p15:clr>
        </p15:guide>
        <p15:guide id="20" pos="3204">
          <p15:clr>
            <a:srgbClr val="F26B43"/>
          </p15:clr>
        </p15:guide>
        <p15:guide id="21" pos="3804">
          <p15:clr>
            <a:srgbClr val="F26B43"/>
          </p15:clr>
        </p15:guide>
        <p15:guide id="22" pos="4404">
          <p15:clr>
            <a:srgbClr val="F26B43"/>
          </p15:clr>
        </p15:guide>
        <p15:guide id="23" pos="5007">
          <p15:clr>
            <a:srgbClr val="F26B43"/>
          </p15:clr>
        </p15:guide>
        <p15:guide id="24" pos="5604">
          <p15:clr>
            <a:srgbClr val="F26B43"/>
          </p15:clr>
        </p15:guide>
        <p15:guide id="25" pos="6195">
          <p15:clr>
            <a:srgbClr val="F26B43"/>
          </p15:clr>
        </p15:guide>
        <p15:guide id="26" pos="6798">
          <p15:clr>
            <a:srgbClr val="F26B43"/>
          </p15:clr>
        </p15:guide>
        <p15:guide id="27" orient="horz" pos="357">
          <p15:clr>
            <a:srgbClr val="F26B43"/>
          </p15:clr>
        </p15:guide>
        <p15:guide id="28" orient="horz" pos="803">
          <p15:clr>
            <a:srgbClr val="F26B43"/>
          </p15:clr>
        </p15:guide>
        <p15:guide id="29" orient="horz" pos="1274">
          <p15:clr>
            <a:srgbClr val="F26B43"/>
          </p15:clr>
        </p15:guide>
        <p15:guide id="30" orient="horz" pos="3894">
          <p15:clr>
            <a:srgbClr val="F26B43"/>
          </p15:clr>
        </p15:guide>
        <p15:guide id="31" orient="horz" pos="41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thewproctor.com/australian_postcodes" TargetMode="External"/><Relationship Id="rId2" Type="http://schemas.openxmlformats.org/officeDocument/2006/relationships/hyperlink" Target="https://www.abs.gov.a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9B58D2-38CE-4FA0-B421-E80F4985EA41}"/>
              </a:ext>
            </a:extLst>
          </p:cNvPr>
          <p:cNvSpPr txBox="1"/>
          <p:nvPr/>
        </p:nvSpPr>
        <p:spPr>
          <a:xfrm flipH="1">
            <a:off x="0" y="5791200"/>
            <a:ext cx="12192000" cy="553998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numCol="1" spcCol="151200" rtlCol="0">
            <a:spAutoFit/>
          </a:bodyPr>
          <a:lstStyle/>
          <a:p>
            <a:endParaRPr lang="en-US" sz="36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4F2570-4192-4A53-81FB-5442EB59EFAF}"/>
              </a:ext>
            </a:extLst>
          </p:cNvPr>
          <p:cNvSpPr/>
          <p:nvPr/>
        </p:nvSpPr>
        <p:spPr>
          <a:xfrm>
            <a:off x="0" y="1485900"/>
            <a:ext cx="12179300" cy="1981200"/>
          </a:xfrm>
          <a:prstGeom prst="rect">
            <a:avLst/>
          </a:prstGeom>
          <a:solidFill>
            <a:schemeClr val="bg1">
              <a:alpha val="2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312D4-7200-498F-AE9B-953D897639BA}"/>
              </a:ext>
            </a:extLst>
          </p:cNvPr>
          <p:cNvSpPr txBox="1"/>
          <p:nvPr/>
        </p:nvSpPr>
        <p:spPr>
          <a:xfrm>
            <a:off x="482600" y="2476500"/>
            <a:ext cx="5693206" cy="553998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Kristobal Esgana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351E78-1D0A-43D2-94DA-229DBFFC4B45}"/>
              </a:ext>
            </a:extLst>
          </p:cNvPr>
          <p:cNvCxnSpPr>
            <a:cxnSpLocks/>
          </p:cNvCxnSpPr>
          <p:nvPr/>
        </p:nvCxnSpPr>
        <p:spPr>
          <a:xfrm flipV="1">
            <a:off x="12700" y="2461915"/>
            <a:ext cx="12192000" cy="14585"/>
          </a:xfrm>
          <a:prstGeom prst="line">
            <a:avLst/>
          </a:prstGeom>
          <a:ln w="3175">
            <a:solidFill>
              <a:schemeClr val="accent1">
                <a:alpha val="9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02A9B0-0E92-4156-8849-59B742DD1D8E}"/>
              </a:ext>
            </a:extLst>
          </p:cNvPr>
          <p:cNvSpPr txBox="1"/>
          <p:nvPr/>
        </p:nvSpPr>
        <p:spPr>
          <a:xfrm>
            <a:off x="477259" y="945698"/>
            <a:ext cx="9535046" cy="1477328"/>
          </a:xfrm>
          <a:prstGeom prst="rect">
            <a:avLst/>
          </a:prstGeom>
          <a:noFill/>
        </p:spPr>
        <p:txBody>
          <a:bodyPr wrap="none" lIns="0" tIns="0" rIns="0" bIns="0" numCol="1" spcCol="151200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Analysis of Sydney’s </a:t>
            </a:r>
          </a:p>
          <a:p>
            <a:r>
              <a:rPr lang="en-US" sz="4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Fitness Center Location Openings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90E83-E102-4EA2-AE27-18B41EDE103B}"/>
              </a:ext>
            </a:extLst>
          </p:cNvPr>
          <p:cNvSpPr txBox="1"/>
          <p:nvPr/>
        </p:nvSpPr>
        <p:spPr>
          <a:xfrm>
            <a:off x="477259" y="5791200"/>
            <a:ext cx="4948599" cy="553998"/>
          </a:xfrm>
          <a:prstGeom prst="rect">
            <a:avLst/>
          </a:prstGeom>
          <a:solidFill>
            <a:schemeClr val="bg2"/>
          </a:solidFill>
        </p:spPr>
        <p:txBody>
          <a:bodyPr wrap="none" lIns="0" tIns="0" rIns="0" bIns="0" numCol="1" spcCol="151200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Coursera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1181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8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DD71-4092-41F1-843E-A64AD522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99" y="334769"/>
            <a:ext cx="9300064" cy="548833"/>
          </a:xfrm>
        </p:spPr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A6A68-C2BF-4D6B-B295-BB09340F6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98" y="1401428"/>
            <a:ext cx="10321002" cy="3246772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To explore the many types of fitness centers available within Sydney and which are the most thriving.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This may prove to be useful in identifying which locations and types of fitness center may be optimal to open based on popularity within that area.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analysis and findings within this report may provide insight to those interested in opening a certain type of fitness center within Sydney’s suburbs.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9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DD71-4092-41F1-843E-A64AD522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99" y="334769"/>
            <a:ext cx="9300064" cy="548833"/>
          </a:xfrm>
        </p:spPr>
        <p:txBody>
          <a:bodyPr/>
          <a:lstStyle/>
          <a:p>
            <a:r>
              <a:rPr lang="en-US" dirty="0"/>
              <a:t>Data acquisition and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A6A68-C2BF-4D6B-B295-BB09340F6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98" y="1401428"/>
            <a:ext cx="10321002" cy="3246772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Populations Data – This data is extract from the Australia Bureau of Statistics website for the latest census. Retrieved here: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https://www.abs.gov.au/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Locations Data – Derived from Matthew Proctor’s open source project as retrieved from official Australia Post Retrieve here: </a:t>
            </a:r>
            <a:r>
              <a:rPr lang="en-US" sz="1800" dirty="0">
                <a:solidFill>
                  <a:srgbClr val="000000"/>
                </a:solidFill>
                <a:hlinkClick r:id="rId3"/>
              </a:rPr>
              <a:t>https://www.matthewproctor.com/australian_postcodes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Foursquare Data – The data from Foursquare will be used to compile a list of the all the fitness centers within Sydney and their associated popularity along with their location and coordinates. Retrieved from within </a:t>
            </a:r>
            <a:r>
              <a:rPr lang="en-US" sz="1800" dirty="0" err="1">
                <a:solidFill>
                  <a:srgbClr val="000000"/>
                </a:solidFill>
              </a:rPr>
              <a:t>Foursquare’s</a:t>
            </a:r>
            <a:r>
              <a:rPr lang="en-US" sz="1800" dirty="0">
                <a:solidFill>
                  <a:srgbClr val="000000"/>
                </a:solidFill>
              </a:rPr>
              <a:t> API using python.</a:t>
            </a:r>
          </a:p>
        </p:txBody>
      </p:sp>
    </p:spTree>
    <p:extLst>
      <p:ext uri="{BB962C8B-B14F-4D97-AF65-F5344CB8AC3E}">
        <p14:creationId xmlns:p14="http://schemas.microsoft.com/office/powerpoint/2010/main" val="166681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A056-69CC-4690-8BA4-5034BA82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the datasets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CA0D4-D505-47C6-A1D7-D455EE2EC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98" y="1401428"/>
            <a:ext cx="10321002" cy="3246772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</a:rPr>
              <a:t>The data acquired will firstly need to be processed and then combined.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Once done that </a:t>
            </a:r>
            <a:r>
              <a:rPr lang="en-US" sz="1800" dirty="0">
                <a:solidFill>
                  <a:srgbClr val="000000"/>
                </a:solidFill>
              </a:rPr>
              <a:t>data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will be clustered using the k-means clustering method with up to 5 clusters for optimal clustering classification. This should then produce the clustered dataset for in-depth analysis. 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66EBAF-B1AB-4EE7-84CA-82E0C1175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98" y="2607315"/>
            <a:ext cx="7772400" cy="284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6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1D7B-DCCF-41DE-AF83-9525C9B8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Most Common Venues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A522-BA72-4DE3-B2D5-422654A43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98" y="1401428"/>
            <a:ext cx="5585197" cy="4426249"/>
          </a:xfrm>
        </p:spPr>
        <p:txBody>
          <a:bodyPr/>
          <a:lstStyle/>
          <a:p>
            <a:r>
              <a:rPr lang="en-US" dirty="0"/>
              <a:t>Within the 1st most common venues, the highest occurring are gyms/fitness centers with Both gyms/fitness centers combined having over 50% of the ratio with as gyms usually have a lot more a multi-purpose for use.</a:t>
            </a:r>
          </a:p>
          <a:p>
            <a:r>
              <a:rPr lang="en-US" dirty="0"/>
              <a:t>Yoga Studios, Tracks and Martial Arts Dojos are the next most common venues.</a:t>
            </a:r>
          </a:p>
          <a:p>
            <a:r>
              <a:rPr lang="en-US" dirty="0"/>
              <a:t>The next common venues although not as popular as the venues listed above, are pools and </a:t>
            </a:r>
            <a:r>
              <a:rPr lang="en-US" dirty="0" err="1"/>
              <a:t>pilates</a:t>
            </a:r>
            <a:r>
              <a:rPr lang="en-US" dirty="0"/>
              <a:t> studios.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07124A-D9D3-4987-B506-472299B89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309" y="4475906"/>
            <a:ext cx="2881715" cy="2163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838B13-C024-4CD3-92BB-0A8B8C7B2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338" y="352434"/>
            <a:ext cx="2682615" cy="2022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0966BB-8145-44FC-928A-EA4D2D6C7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328" y="352434"/>
            <a:ext cx="2829320" cy="20067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8ECF5E-58C7-4663-B503-D35D96588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820" y="2359155"/>
            <a:ext cx="2782165" cy="19910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E2DB31-E415-4096-B602-9BDF9EE329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53" y="2374874"/>
            <a:ext cx="2792644" cy="210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3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C38E-B1A4-49FE-B429-0C09E458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Overview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3A7A5-5F04-489F-9B5C-27338D1FC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1: primarily will have Gyms/Fitness centers and Yoga studios followed by pools, track and dojos. </a:t>
            </a:r>
          </a:p>
          <a:p>
            <a:r>
              <a:rPr lang="en-US" dirty="0"/>
              <a:t>Cluster 2: primarily will have Gyms, Yoga Studios and Track fitness centers are among the most common fitness</a:t>
            </a:r>
          </a:p>
          <a:p>
            <a:r>
              <a:rPr lang="en-US" dirty="0"/>
              <a:t>Cluster 3: will primarily have Track, Martial Arts Dojo and Yoga Studios and secondary are pools and Pilates Studio. </a:t>
            </a:r>
          </a:p>
          <a:p>
            <a:r>
              <a:rPr lang="en-US" dirty="0"/>
              <a:t>Cluster 4 primarily will have gym/fitness centers and yoga studios as most common venues followed by track, pools and </a:t>
            </a:r>
            <a:r>
              <a:rPr lang="en-US" dirty="0" err="1"/>
              <a:t>pilates</a:t>
            </a:r>
            <a:r>
              <a:rPr lang="en-US" dirty="0"/>
              <a:t> studios. </a:t>
            </a:r>
          </a:p>
          <a:p>
            <a:r>
              <a:rPr lang="en-US" dirty="0"/>
              <a:t>Cluster 5 will primarily have Gyms, yoga studios, pools and tracks followed by  physical therapists, martial arts dojos and basketball courts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F47F4-DA81-4136-9EC9-01D8396D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90" y="1038809"/>
            <a:ext cx="5641910" cy="5641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BC419C-F9A1-4559-B8DF-2BF29C75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1038809"/>
            <a:ext cx="36957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C38E-B1A4-49FE-B429-0C09E458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populations of Sydney’s Suburban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3A7A5-5F04-489F-9B5C-27338D1FC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These are the top 10 populations of Sydney’s suburban regions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 shown in the analysis, Gyms/Fitness centers are still one of the most popular, followed by yoga studios. Tracks, martial arts dojo and pools also seem to be next as the next most common.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804B0-FDFF-4285-94D1-43B2577A9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128" y="864940"/>
            <a:ext cx="7076941" cy="3116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CBFBDE-9950-4735-BD72-5681B398B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152" y="3946852"/>
            <a:ext cx="7076941" cy="26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9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6300-E0BB-4F5E-A235-DED4CD95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BFE2-9218-4D1E-ADAD-FEE377CB8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shown in the analysis and results previously, it would be optimal to primarily open a gym, track, martial arts studio and a yoga studio within Sydney as these venues prove to be the most popular.</a:t>
            </a:r>
          </a:p>
          <a:p>
            <a:r>
              <a:rPr lang="en-US" dirty="0"/>
              <a:t>To increase customer attraction, open the venue in one of Sydney’s populous suburban region.</a:t>
            </a:r>
          </a:p>
          <a:p>
            <a:r>
              <a:rPr lang="en-US" dirty="0"/>
              <a:t>Competition may be high, but attraction will also be high due to the venue’s popularity. High risk, </a:t>
            </a:r>
            <a:r>
              <a:rPr lang="en-US"/>
              <a:t>high reward.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E8469-11E0-46AC-A7D0-89D85B56F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594" y="966241"/>
            <a:ext cx="4044543" cy="304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A73CE5-3900-454D-8A10-6EDC610EC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78" y="4255190"/>
            <a:ext cx="5606673" cy="247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3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Experian">
      <a:dk1>
        <a:srgbClr val="575756"/>
      </a:dk1>
      <a:lt1>
        <a:srgbClr val="FFFFFF"/>
      </a:lt1>
      <a:dk2>
        <a:srgbClr val="000000"/>
      </a:dk2>
      <a:lt2>
        <a:srgbClr val="FFFFFF"/>
      </a:lt2>
      <a:accent1>
        <a:srgbClr val="26478D"/>
      </a:accent1>
      <a:accent2>
        <a:srgbClr val="632678"/>
      </a:accent2>
      <a:accent3>
        <a:srgbClr val="406EB3"/>
      </a:accent3>
      <a:accent4>
        <a:srgbClr val="BA2F7D"/>
      </a:accent4>
      <a:accent5>
        <a:srgbClr val="BB0048"/>
      </a:accent5>
      <a:accent6>
        <a:srgbClr val="E2A235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numCol="1" spcCol="151200" rtlCol="0">
        <a:spAutoFit/>
      </a:bodyPr>
      <a:lstStyle>
        <a:defPPr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xperian_16_9" id="{BFAEB641-8FD9-4B0D-9905-AA461787B9A5}" vid="{8B555675-C72C-43BE-AEBE-3A674FA99F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gion xmlns="cdb45b43-d481-46d6-93e6-5c83f040cbfb">
      <Value>ANZ</Value>
      <Value>China</Value>
      <Value>Japan</Value>
      <Value>India</Value>
    </Region>
    <Content_x0020_Type xmlns="cdb45b43-d481-46d6-93e6-5c83f040cbfb">
      <Value>Resource</Value>
    </Content_x0020_Type>
    <IconOverlay xmlns="http://schemas.microsoft.com/sharepoint/v4" xsi:nil="true"/>
    <PublishingExpirationDate xmlns="http://schemas.microsoft.com/sharepoint/v3" xsi:nil="true"/>
    <PublishingStartDate xmlns="http://schemas.microsoft.com/sharepoint/v3" xsi:nil="true"/>
    <Description0 xmlns="cdb45b43-d481-46d6-93e6-5c83f040cbf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C6DEAD74224A488EF1FE80C7D830A1" ma:contentTypeVersion="6" ma:contentTypeDescription="Create a new document." ma:contentTypeScope="" ma:versionID="ad5ad7b89103b9ab7a94f94ef127ff21">
  <xsd:schema xmlns:xsd="http://www.w3.org/2001/XMLSchema" xmlns:xs="http://www.w3.org/2001/XMLSchema" xmlns:p="http://schemas.microsoft.com/office/2006/metadata/properties" xmlns:ns1="http://schemas.microsoft.com/sharepoint/v3" xmlns:ns2="cdb45b43-d481-46d6-93e6-5c83f040cbfb" xmlns:ns3="http://schemas.microsoft.com/sharepoint/v4" targetNamespace="http://schemas.microsoft.com/office/2006/metadata/properties" ma:root="true" ma:fieldsID="8cf37c94b04ea414f890feb52e3091c6" ns1:_="" ns2:_="" ns3:_="">
    <xsd:import namespace="http://schemas.microsoft.com/sharepoint/v3"/>
    <xsd:import namespace="cdb45b43-d481-46d6-93e6-5c83f040cbfb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Description0" minOccurs="0"/>
                <xsd:element ref="ns3:IconOverlay" minOccurs="0"/>
                <xsd:element ref="ns2:Region" minOccurs="0"/>
                <xsd:element ref="ns2:Content_x0020_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45b43-d481-46d6-93e6-5c83f040cbfb" elementFormDefault="qualified">
    <xsd:import namespace="http://schemas.microsoft.com/office/2006/documentManagement/types"/>
    <xsd:import namespace="http://schemas.microsoft.com/office/infopath/2007/PartnerControls"/>
    <xsd:element name="Description0" ma:index="10" nillable="true" ma:displayName="Description" ma:internalName="Description0">
      <xsd:simpleType>
        <xsd:restriction base="dms:Note">
          <xsd:maxLength value="255"/>
        </xsd:restriction>
      </xsd:simpleType>
    </xsd:element>
    <xsd:element name="Region" ma:index="12" nillable="true" ma:displayName="Region" ma:internalName="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NZ"/>
                    <xsd:enumeration value="China"/>
                    <xsd:enumeration value="Japan"/>
                    <xsd:enumeration value="India"/>
                    <xsd:enumeration value="SEA"/>
                  </xsd:restriction>
                </xsd:simpleType>
              </xsd:element>
            </xsd:sequence>
          </xsd:extension>
        </xsd:complexContent>
      </xsd:complexType>
    </xsd:element>
    <xsd:element name="Content_x0020_Type" ma:index="13" nillable="true" ma:displayName="Content Type Filter" ma:internalName="Content_x0020_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source"/>
                    <xsd:enumeration value="Newsletter"/>
                    <xsd:enumeration value="Product Collateral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142D87-BB2F-442A-8B06-AEEC153F6591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sharepoint/v4"/>
    <ds:schemaRef ds:uri="http://schemas.microsoft.com/office/infopath/2007/PartnerControls"/>
    <ds:schemaRef ds:uri="cdb45b43-d481-46d6-93e6-5c83f040cbfb"/>
    <ds:schemaRef ds:uri="http://purl.org/dc/terms/"/>
    <ds:schemaRef ds:uri="http://schemas.openxmlformats.org/package/2006/metadata/core-properties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22AD8AD-EE77-4639-AB7D-25196816DB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942C29-3C31-4E62-BB6A-4B06B80A14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db45b43-d481-46d6-93e6-5c83f040cbfb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61262</TotalTime>
  <Words>582</Words>
  <Application>Microsoft Office PowerPoint</Application>
  <PresentationFormat>Widescreen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Aims</vt:lpstr>
      <vt:lpstr>Data acquisition and processing</vt:lpstr>
      <vt:lpstr>Clustering the datasets</vt:lpstr>
      <vt:lpstr>Breakdown of Most Common Venues</vt:lpstr>
      <vt:lpstr>Cluster Overview and Analysis</vt:lpstr>
      <vt:lpstr>Top 10 populations of Sydney’s Suburban Regions</vt:lpstr>
      <vt:lpstr>Conclusion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Experian APAC PitchBook 2018 FINAL</dc:title>
  <dc:subject/>
  <dc:creator>Lenovo</dc:creator>
  <cp:keywords/>
  <dc:description/>
  <cp:lastModifiedBy>Kristobal Esgana</cp:lastModifiedBy>
  <cp:revision>1303</cp:revision>
  <cp:lastPrinted>2017-02-23T06:48:59Z</cp:lastPrinted>
  <dcterms:modified xsi:type="dcterms:W3CDTF">2020-07-10T17:27:22Z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0x010100C8C6DEAD74224A488EF1FE80C7D830A1</vt:lpwstr>
  </property>
</Properties>
</file>