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1" r:id="rId15"/>
    <p:sldId id="272" r:id="rId16"/>
    <p:sldId id="290" r:id="rId17"/>
    <p:sldId id="273" r:id="rId18"/>
    <p:sldId id="274" r:id="rId19"/>
    <p:sldId id="276" r:id="rId20"/>
    <p:sldId id="275" r:id="rId21"/>
    <p:sldId id="277" r:id="rId22"/>
    <p:sldId id="279" r:id="rId23"/>
    <p:sldId id="280" r:id="rId24"/>
    <p:sldId id="281" r:id="rId25"/>
    <p:sldId id="291" r:id="rId26"/>
    <p:sldId id="292" r:id="rId27"/>
    <p:sldId id="293" r:id="rId28"/>
    <p:sldId id="286" r:id="rId29"/>
    <p:sldId id="287" r:id="rId30"/>
    <p:sldId id="278" r:id="rId3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2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6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FEB2-C3C4-44FF-8FBA-455464390BBB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7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EC7FA-5D80-43E6-8FA2-48D6E18D7EB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6037-4F9E-4B1A-BEAC-62E95FD22A01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A4215-75D3-40F9-A4FF-59C6B6182AF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48B77-FC3B-44D7-AFF3-109C21BFBDF2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6270-C4B3-4CBB-B6B9-786BD94D8CA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EF428-2D21-46CA-BE24-A67112D7D5CF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5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194D3-2902-4777-8135-54AD6AAF64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3F31-F6A8-450A-95BB-36E297C94F19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0B394-5B9A-4101-9C6A-266D2F29A9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85983-BF92-4055-A8FA-CCA1176632AF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6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320C-11F1-4738-8BD6-E0FCD2BF49E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F89B-742C-4571-AD34-ED4ED640253B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1BE3F-D278-423D-AA44-B76DDC5167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8F2E7-0144-446F-BDBE-96CDA83E734C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4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4251-D6B5-43F7-9938-D9302E7338A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6E856-72B6-4CC9-8EED-1D435D856054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3" name="Élőláb hely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5186D-5469-462C-B36A-556BDACA0CB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7F4AD-FFBF-415F-8376-F59C357CD7FD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EFBE6-AE52-4E30-8731-F0E210B4AD5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2BF0-81D5-49F3-952A-A62527F53AE6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C52A-6BD2-4A16-979D-7555539B3A5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Szabadkézi sokszög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Cím hely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29" name="Szöveg helye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796DF7-A666-47C7-B84E-F2F251DE9B71}" type="datetimeFigureOut">
              <a:rPr lang="hu-HU"/>
              <a:pPr>
                <a:defRPr/>
              </a:pPr>
              <a:t>2021. 10. 03.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DCEB4A-B457-41A0-8E42-151EE2BB1D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lcím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7281862" cy="1752600"/>
          </a:xfrm>
        </p:spPr>
        <p:txBody>
          <a:bodyPr/>
          <a:lstStyle/>
          <a:p>
            <a:pPr eaLnBrk="1" hangingPunct="1"/>
            <a:r>
              <a:rPr lang="hu-HU" sz="2800"/>
              <a:t>Webhely, alkalmazás, alkalmazáskészlet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>
          <a:xfrm>
            <a:off x="424594" y="188640"/>
            <a:ext cx="8294812" cy="1143000"/>
          </a:xfrm>
        </p:spPr>
        <p:txBody>
          <a:bodyPr/>
          <a:lstStyle/>
          <a:p>
            <a:pPr algn="ctr" eaLnBrk="1" hangingPunct="1"/>
            <a:r>
              <a:rPr lang="hu-HU" dirty="0"/>
              <a:t>Könyvtár tallózás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1256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hu-HU" dirty="0"/>
              <a:t>Engedélyezni, vagy letiltani lehet</a:t>
            </a:r>
          </a:p>
          <a:p>
            <a:pPr eaLnBrk="1" hangingPunct="1">
              <a:buFont typeface="Wingdings 2" pitchFamily="18" charset="2"/>
              <a:buNone/>
            </a:pPr>
            <a:endParaRPr lang="hu-HU" sz="1800" dirty="0"/>
          </a:p>
          <a:p>
            <a:pPr eaLnBrk="1" hangingPunct="1">
              <a:buFont typeface="Wingdings 2" pitchFamily="18" charset="2"/>
              <a:buNone/>
            </a:pPr>
            <a:r>
              <a:rPr lang="hu-HU" dirty="0"/>
              <a:t>Ha engedélyezve van a könyvtár tallózás, akkor ha a kliens kérése egy mappára vonatkozik (http://web.net ), a mappa tartalma listázásra kerül.</a:t>
            </a:r>
          </a:p>
          <a:p>
            <a:pPr eaLnBrk="1" hangingPunct="1">
              <a:buFont typeface="Wingdings 2" pitchFamily="18" charset="2"/>
              <a:buNone/>
            </a:pPr>
            <a:endParaRPr lang="hu-HU" sz="1800" dirty="0"/>
          </a:p>
          <a:p>
            <a:pPr marL="87313" indent="0" algn="just" eaLnBrk="1" hangingPunct="1">
              <a:buFont typeface="Wingdings 2" pitchFamily="18" charset="2"/>
              <a:buNone/>
            </a:pPr>
            <a:r>
              <a:rPr lang="hu-HU" dirty="0"/>
              <a:t>Ha egy mappára az alapértelmezett dokumentum és a könyvtártallózás is be van állítva, akkor </a:t>
            </a:r>
            <a:br>
              <a:rPr lang="hu-HU" dirty="0"/>
            </a:br>
            <a:r>
              <a:rPr lang="hu-HU" dirty="0"/>
              <a:t>az alapértelmezett dokumentum nyílik meg.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Hibalapok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>
          <a:xfrm>
            <a:off x="457200" y="1285860"/>
            <a:ext cx="7467600" cy="484030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hu-HU" dirty="0"/>
              <a:t>Itt lehet beállítani, hogy a különböző hibák (hibakódok) esetén a kliens/server mit kapjon vissza.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08920"/>
            <a:ext cx="7407457" cy="390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785786" y="4390879"/>
            <a:ext cx="5010350" cy="262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Hibalapok – Szolgáltatás beállításainak szerkesztése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58" t="301" r="1749"/>
          <a:stretch>
            <a:fillRect/>
          </a:stretch>
        </p:blipFill>
        <p:spPr>
          <a:xfrm>
            <a:off x="571500" y="1714500"/>
            <a:ext cx="4071938" cy="4738688"/>
          </a:xfrm>
          <a:noFill/>
        </p:spPr>
      </p:pic>
      <p:sp>
        <p:nvSpPr>
          <p:cNvPr id="21508" name="Szövegdoboz 4"/>
          <p:cNvSpPr txBox="1">
            <a:spLocks noChangeArrowheads="1"/>
          </p:cNvSpPr>
          <p:nvPr/>
        </p:nvSpPr>
        <p:spPr bwMode="auto">
          <a:xfrm>
            <a:off x="5076825" y="1773238"/>
            <a:ext cx="33115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Minden esetben az általunk beállított hibalap jelenítődik meg </a:t>
            </a:r>
          </a:p>
        </p:txBody>
      </p:sp>
      <p:sp>
        <p:nvSpPr>
          <p:cNvPr id="21509" name="Szövegdoboz 6"/>
          <p:cNvSpPr txBox="1">
            <a:spLocks noChangeArrowheads="1"/>
          </p:cNvSpPr>
          <p:nvPr/>
        </p:nvSpPr>
        <p:spPr bwMode="auto">
          <a:xfrm>
            <a:off x="5148263" y="2924175"/>
            <a:ext cx="3311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Minden esetben az alapértelmezett részletes hibaüzenet jelenik meg</a:t>
            </a:r>
          </a:p>
        </p:txBody>
      </p:sp>
      <p:sp>
        <p:nvSpPr>
          <p:cNvPr id="21510" name="Szövegdoboz 7"/>
          <p:cNvSpPr txBox="1">
            <a:spLocks noChangeArrowheads="1"/>
          </p:cNvSpPr>
          <p:nvPr/>
        </p:nvSpPr>
        <p:spPr bwMode="auto">
          <a:xfrm>
            <a:off x="5076825" y="4005263"/>
            <a:ext cx="3311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Server  számára részletes hibaüzenetek</a:t>
            </a:r>
          </a:p>
          <a:p>
            <a:r>
              <a:rPr lang="hu-HU"/>
              <a:t>Kliens számára általunk definiált hibalapok</a:t>
            </a:r>
          </a:p>
        </p:txBody>
      </p:sp>
      <p:cxnSp>
        <p:nvCxnSpPr>
          <p:cNvPr id="10" name="Egyenes összekötő nyíllal 9"/>
          <p:cNvCxnSpPr>
            <a:stCxn id="21508" idx="1"/>
          </p:cNvCxnSpPr>
          <p:nvPr/>
        </p:nvCxnSpPr>
        <p:spPr>
          <a:xfrm rot="10800000" flipV="1">
            <a:off x="1979613" y="2235200"/>
            <a:ext cx="3097212" cy="54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rot="10800000">
            <a:off x="2195513" y="3068638"/>
            <a:ext cx="2952750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21510" idx="1"/>
          </p:cNvCxnSpPr>
          <p:nvPr/>
        </p:nvCxnSpPr>
        <p:spPr>
          <a:xfrm rot="10800000">
            <a:off x="2339975" y="3471863"/>
            <a:ext cx="2736850" cy="1133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Hibalap felvétele, szerkesztése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1628775"/>
            <a:ext cx="4105275" cy="4295775"/>
          </a:xfrm>
          <a:noFill/>
        </p:spPr>
      </p:pic>
      <p:sp>
        <p:nvSpPr>
          <p:cNvPr id="22532" name="Szövegdoboz 4"/>
          <p:cNvSpPr txBox="1">
            <a:spLocks noChangeArrowheads="1"/>
          </p:cNvSpPr>
          <p:nvPr/>
        </p:nvSpPr>
        <p:spPr bwMode="auto">
          <a:xfrm>
            <a:off x="4716463" y="2060575"/>
            <a:ext cx="4427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Melyik hibakódhoz állítjuk be a hibalapot</a:t>
            </a:r>
          </a:p>
        </p:txBody>
      </p:sp>
      <p:sp>
        <p:nvSpPr>
          <p:cNvPr id="22533" name="Szövegdoboz 5"/>
          <p:cNvSpPr txBox="1">
            <a:spLocks noChangeArrowheads="1"/>
          </p:cNvSpPr>
          <p:nvPr/>
        </p:nvSpPr>
        <p:spPr bwMode="auto">
          <a:xfrm>
            <a:off x="4716463" y="3899694"/>
            <a:ext cx="4500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Relatív elérési út (mindig / jellel kezdődik)</a:t>
            </a:r>
          </a:p>
        </p:txBody>
      </p:sp>
      <p:sp>
        <p:nvSpPr>
          <p:cNvPr id="22534" name="Szövegdoboz 6"/>
          <p:cNvSpPr txBox="1">
            <a:spLocks noChangeArrowheads="1"/>
          </p:cNvSpPr>
          <p:nvPr/>
        </p:nvSpPr>
        <p:spPr bwMode="auto">
          <a:xfrm>
            <a:off x="4716463" y="4797425"/>
            <a:ext cx="32400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Abszolút elérési út: http://web.net/hiba.htm</a:t>
            </a:r>
          </a:p>
        </p:txBody>
      </p:sp>
      <p:sp>
        <p:nvSpPr>
          <p:cNvPr id="22535" name="Szövegdoboz 7"/>
          <p:cNvSpPr txBox="1">
            <a:spLocks noChangeArrowheads="1"/>
          </p:cNvSpPr>
          <p:nvPr/>
        </p:nvSpPr>
        <p:spPr bwMode="auto">
          <a:xfrm>
            <a:off x="4787900" y="2708275"/>
            <a:ext cx="352851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 részletes hibaüzenet mellé egy statikus tartalom beszúrása</a:t>
            </a:r>
          </a:p>
        </p:txBody>
      </p:sp>
      <p:cxnSp>
        <p:nvCxnSpPr>
          <p:cNvPr id="10" name="Egyenes összekötő nyíllal 9"/>
          <p:cNvCxnSpPr>
            <a:cxnSpLocks/>
            <a:stCxn id="22532" idx="1"/>
          </p:cNvCxnSpPr>
          <p:nvPr/>
        </p:nvCxnSpPr>
        <p:spPr>
          <a:xfrm flipH="1" flipV="1">
            <a:off x="1259632" y="2228057"/>
            <a:ext cx="3456831" cy="17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  <a:stCxn id="22535" idx="1"/>
          </p:cNvCxnSpPr>
          <p:nvPr/>
        </p:nvCxnSpPr>
        <p:spPr>
          <a:xfrm flipH="1">
            <a:off x="2123728" y="3032125"/>
            <a:ext cx="26641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cxnSpLocks/>
            <a:stCxn id="22533" idx="1"/>
          </p:cNvCxnSpPr>
          <p:nvPr/>
        </p:nvCxnSpPr>
        <p:spPr>
          <a:xfrm flipH="1">
            <a:off x="1692275" y="4084638"/>
            <a:ext cx="3024188" cy="30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cxnSpLocks/>
            <a:stCxn id="22534" idx="1"/>
          </p:cNvCxnSpPr>
          <p:nvPr/>
        </p:nvCxnSpPr>
        <p:spPr>
          <a:xfrm flipH="1" flipV="1">
            <a:off x="2555776" y="4931171"/>
            <a:ext cx="2160687" cy="189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>
          <a:xfrm>
            <a:off x="179388" y="106958"/>
            <a:ext cx="4608636" cy="923330"/>
          </a:xfrm>
        </p:spPr>
        <p:txBody>
          <a:bodyPr/>
          <a:lstStyle/>
          <a:p>
            <a:pPr eaLnBrk="1" hangingPunct="1"/>
            <a:r>
              <a:rPr lang="hu-HU" dirty="0"/>
              <a:t>Tartalom szűrés I.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2205038"/>
            <a:ext cx="8642350" cy="2466975"/>
          </a:xfrm>
          <a:noFill/>
        </p:spPr>
      </p:pic>
      <p:sp>
        <p:nvSpPr>
          <p:cNvPr id="25604" name="Szövegdoboz 4"/>
          <p:cNvSpPr txBox="1">
            <a:spLocks noChangeArrowheads="1"/>
          </p:cNvSpPr>
          <p:nvPr/>
        </p:nvSpPr>
        <p:spPr bwMode="auto">
          <a:xfrm>
            <a:off x="5436096" y="384473"/>
            <a:ext cx="3240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Bejövő http kérések szűrése</a:t>
            </a:r>
          </a:p>
        </p:txBody>
      </p:sp>
      <p:sp>
        <p:nvSpPr>
          <p:cNvPr id="25605" name="Szövegdoboz 5"/>
          <p:cNvSpPr txBox="1">
            <a:spLocks noChangeArrowheads="1"/>
          </p:cNvSpPr>
          <p:nvPr/>
        </p:nvSpPr>
        <p:spPr bwMode="auto">
          <a:xfrm>
            <a:off x="179388" y="4797425"/>
            <a:ext cx="2663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Fájlkiterjesztés:</a:t>
            </a:r>
            <a:br>
              <a:rPr lang="hu-HU" dirty="0"/>
            </a:br>
            <a:r>
              <a:rPr lang="hu-HU" dirty="0"/>
              <a:t>tiltása / engedélyezése</a:t>
            </a:r>
          </a:p>
        </p:txBody>
      </p:sp>
      <p:sp>
        <p:nvSpPr>
          <p:cNvPr id="25606" name="Szövegdoboz 6"/>
          <p:cNvSpPr txBox="1">
            <a:spLocks noChangeArrowheads="1"/>
          </p:cNvSpPr>
          <p:nvPr/>
        </p:nvSpPr>
        <p:spPr bwMode="auto">
          <a:xfrm>
            <a:off x="3095625" y="4797425"/>
            <a:ext cx="5400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Rejtett szegmensek: </a:t>
            </a:r>
            <a:br>
              <a:rPr lang="hu-HU" dirty="0"/>
            </a:br>
            <a:r>
              <a:rPr lang="hu-HU" dirty="0"/>
              <a:t>azok a fájlok/mappák, amiket a kliens nem érhet le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rot="5400000" flipH="1" flipV="1">
            <a:off x="215107" y="3969544"/>
            <a:ext cx="1439862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cxnSpLocks/>
          </p:cNvCxnSpPr>
          <p:nvPr/>
        </p:nvCxnSpPr>
        <p:spPr>
          <a:xfrm flipH="1" flipV="1">
            <a:off x="3059114" y="3213101"/>
            <a:ext cx="1332705" cy="1584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Szövegdoboz 11"/>
          <p:cNvSpPr txBox="1">
            <a:spLocks noChangeArrowheads="1"/>
          </p:cNvSpPr>
          <p:nvPr/>
        </p:nvSpPr>
        <p:spPr bwMode="auto">
          <a:xfrm>
            <a:off x="3203848" y="1313954"/>
            <a:ext cx="56163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URL részlet: </a:t>
            </a:r>
            <a:br>
              <a:rPr lang="hu-HU" dirty="0"/>
            </a:br>
            <a:r>
              <a:rPr lang="hu-HU" dirty="0"/>
              <a:t>csak tiltást lehet felvenni; olyan kifejezések melyek nem szerepelhetnek a kérésben</a:t>
            </a:r>
          </a:p>
        </p:txBody>
      </p:sp>
      <p:cxnSp>
        <p:nvCxnSpPr>
          <p:cNvPr id="14" name="Egyenes összekötő nyíllal 13"/>
          <p:cNvCxnSpPr/>
          <p:nvPr/>
        </p:nvCxnSpPr>
        <p:spPr>
          <a:xfrm rot="5400000">
            <a:off x="3960019" y="2385219"/>
            <a:ext cx="8636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Tartalom szűrés II.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556792"/>
            <a:ext cx="4143375" cy="5040858"/>
          </a:xfrm>
          <a:noFill/>
        </p:spPr>
      </p:pic>
      <p:sp>
        <p:nvSpPr>
          <p:cNvPr id="26628" name="Szövegdoboz 4"/>
          <p:cNvSpPr txBox="1">
            <a:spLocks noChangeArrowheads="1"/>
          </p:cNvSpPr>
          <p:nvPr/>
        </p:nvSpPr>
        <p:spPr bwMode="auto">
          <a:xfrm>
            <a:off x="4356100" y="1628775"/>
            <a:ext cx="4787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A nem felsorolt fájlkiterjesztések engedélyezése</a:t>
            </a:r>
          </a:p>
        </p:txBody>
      </p:sp>
      <p:sp>
        <p:nvSpPr>
          <p:cNvPr id="26629" name="Szövegdoboz 5"/>
          <p:cNvSpPr txBox="1">
            <a:spLocks noChangeArrowheads="1"/>
          </p:cNvSpPr>
          <p:nvPr/>
        </p:nvSpPr>
        <p:spPr bwMode="auto">
          <a:xfrm>
            <a:off x="4356100" y="2276475"/>
            <a:ext cx="478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A nem felsorolt http kérések engedélyezése</a:t>
            </a:r>
          </a:p>
        </p:txBody>
      </p:sp>
      <p:sp>
        <p:nvSpPr>
          <p:cNvPr id="26630" name="Szövegdoboz 6"/>
          <p:cNvSpPr txBox="1">
            <a:spLocks noChangeArrowheads="1"/>
          </p:cNvSpPr>
          <p:nvPr/>
        </p:nvSpPr>
        <p:spPr bwMode="auto">
          <a:xfrm>
            <a:off x="4356100" y="2708275"/>
            <a:ext cx="478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Speciális karakterek engedélyezése (ha ez nincs, akkor csak ASCII karakterek szerepelhetnek a kérésben)</a:t>
            </a:r>
          </a:p>
        </p:txBody>
      </p:sp>
      <p:sp>
        <p:nvSpPr>
          <p:cNvPr id="26631" name="Szövegdoboz 7"/>
          <p:cNvSpPr txBox="1">
            <a:spLocks noChangeArrowheads="1"/>
          </p:cNvSpPr>
          <p:nvPr/>
        </p:nvSpPr>
        <p:spPr bwMode="auto">
          <a:xfrm>
            <a:off x="4356100" y="3644900"/>
            <a:ext cx="478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URL kétszeres kódolása</a:t>
            </a:r>
          </a:p>
        </p:txBody>
      </p:sp>
      <p:cxnSp>
        <p:nvCxnSpPr>
          <p:cNvPr id="10" name="Egyenes összekötő nyíllal 9"/>
          <p:cNvCxnSpPr>
            <a:stCxn id="26628" idx="1"/>
          </p:cNvCxnSpPr>
          <p:nvPr/>
        </p:nvCxnSpPr>
        <p:spPr>
          <a:xfrm rot="10800000" flipV="1">
            <a:off x="2987675" y="1952625"/>
            <a:ext cx="1368425" cy="396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26629" idx="1"/>
          </p:cNvCxnSpPr>
          <p:nvPr/>
        </p:nvCxnSpPr>
        <p:spPr>
          <a:xfrm rot="10800000" flipV="1">
            <a:off x="2051050" y="2462213"/>
            <a:ext cx="2305050" cy="24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rot="10800000">
            <a:off x="2411413" y="2997200"/>
            <a:ext cx="18732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5" name="Szövegdoboz 17"/>
          <p:cNvSpPr txBox="1">
            <a:spLocks noChangeArrowheads="1"/>
          </p:cNvSpPr>
          <p:nvPr/>
        </p:nvSpPr>
        <p:spPr bwMode="auto">
          <a:xfrm>
            <a:off x="4427538" y="4581525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URL kérés maximális hossza byte-ban</a:t>
            </a:r>
          </a:p>
        </p:txBody>
      </p:sp>
      <p:sp>
        <p:nvSpPr>
          <p:cNvPr id="26636" name="Szövegdoboz 18"/>
          <p:cNvSpPr txBox="1">
            <a:spLocks noChangeArrowheads="1"/>
          </p:cNvSpPr>
          <p:nvPr/>
        </p:nvSpPr>
        <p:spPr bwMode="auto">
          <a:xfrm>
            <a:off x="4427538" y="508476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URL kérés paraméterének maximális hossza byte-ban</a:t>
            </a:r>
          </a:p>
        </p:txBody>
      </p:sp>
      <p:sp>
        <p:nvSpPr>
          <p:cNvPr id="26637" name="Szövegdoboz 19"/>
          <p:cNvSpPr txBox="1">
            <a:spLocks noChangeArrowheads="1"/>
          </p:cNvSpPr>
          <p:nvPr/>
        </p:nvSpPr>
        <p:spPr bwMode="auto">
          <a:xfrm>
            <a:off x="4427538" y="40767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Maximálisan letölthető tartalom byte-ban</a:t>
            </a:r>
          </a:p>
        </p:txBody>
      </p:sp>
      <p:cxnSp>
        <p:nvCxnSpPr>
          <p:cNvPr id="22" name="Egyenes összekötő nyíllal 21"/>
          <p:cNvCxnSpPr/>
          <p:nvPr/>
        </p:nvCxnSpPr>
        <p:spPr>
          <a:xfrm rot="10800000">
            <a:off x="2916238" y="4221163"/>
            <a:ext cx="143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26635" idx="1"/>
          </p:cNvCxnSpPr>
          <p:nvPr/>
        </p:nvCxnSpPr>
        <p:spPr>
          <a:xfrm rot="10800000">
            <a:off x="2916238" y="4724400"/>
            <a:ext cx="1511300" cy="41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6636" idx="1"/>
          </p:cNvCxnSpPr>
          <p:nvPr/>
        </p:nvCxnSpPr>
        <p:spPr>
          <a:xfrm rot="10800000">
            <a:off x="2843213" y="5229225"/>
            <a:ext cx="1584325" cy="179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26631" idx="1"/>
          </p:cNvCxnSpPr>
          <p:nvPr/>
        </p:nvCxnSpPr>
        <p:spPr>
          <a:xfrm rot="10800000">
            <a:off x="2051050" y="3284538"/>
            <a:ext cx="2305050" cy="54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6" y="1417638"/>
            <a:ext cx="9008680" cy="5165724"/>
          </a:xfrm>
          <a:noFill/>
        </p:spPr>
      </p:pic>
      <p:sp>
        <p:nvSpPr>
          <p:cNvPr id="1433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Webhely elkészítése IV.</a:t>
            </a:r>
          </a:p>
        </p:txBody>
      </p:sp>
      <p:sp>
        <p:nvSpPr>
          <p:cNvPr id="14340" name="Szövegdoboz 4"/>
          <p:cNvSpPr txBox="1">
            <a:spLocks noChangeArrowheads="1"/>
          </p:cNvSpPr>
          <p:nvPr/>
        </p:nvSpPr>
        <p:spPr bwMode="auto">
          <a:xfrm>
            <a:off x="3491880" y="5877272"/>
            <a:ext cx="350046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/>
              <a:t>Virtuális könyvtár hozzáadása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 rot="16200000" flipV="1">
            <a:off x="395288" y="3500438"/>
            <a:ext cx="1152525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14340" idx="0"/>
          </p:cNvCxnSpPr>
          <p:nvPr/>
        </p:nvCxnSpPr>
        <p:spPr>
          <a:xfrm rot="16200000" flipV="1">
            <a:off x="4438434" y="5073595"/>
            <a:ext cx="1223962" cy="383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cxnSpLocks/>
            <a:stCxn id="14340" idx="0"/>
          </p:cNvCxnSpPr>
          <p:nvPr/>
        </p:nvCxnSpPr>
        <p:spPr>
          <a:xfrm flipH="1" flipV="1">
            <a:off x="2339752" y="4509120"/>
            <a:ext cx="2902359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Virtuális könyvtár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hu-HU" dirty="0"/>
              <a:t>A virtuális könyvtár fizikailag nem létezik a webhely mappái között, de egy fizikailag létező könyvtárra mutat.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hu-HU" dirty="0"/>
              <a:t>Haszna: ha egy mappát, melyet publikáltunk gyakran áthelyezünk, átnevezünk, akkor a kliensek nem tudják elérni, mert nem ismerik a mappa új nevét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>
                <a:cs typeface="Arial"/>
              </a:rPr>
              <a:t>→megoldás: virtuális könyvtár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hu-HU" dirty="0">
                <a:cs typeface="Arial"/>
              </a:rPr>
              <a:t>Így a kliens mindig ugyanazon a néven (virtuális) érheti el, miközben  mi a serveren átállítjuk a valódi nevet/helyet</a:t>
            </a:r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438" y="1417821"/>
            <a:ext cx="5389562" cy="4382720"/>
          </a:xfrm>
          <a:noFill/>
        </p:spPr>
      </p:pic>
      <p:sp>
        <p:nvSpPr>
          <p:cNvPr id="2867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Virtuális könyvtár II.</a:t>
            </a:r>
          </a:p>
        </p:txBody>
      </p:sp>
      <p:sp>
        <p:nvSpPr>
          <p:cNvPr id="28676" name="Szövegdoboz 4"/>
          <p:cNvSpPr txBox="1">
            <a:spLocks noChangeArrowheads="1"/>
          </p:cNvSpPr>
          <p:nvPr/>
        </p:nvSpPr>
        <p:spPr bwMode="auto">
          <a:xfrm>
            <a:off x="6156325" y="2852738"/>
            <a:ext cx="2447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u-HU" dirty="0"/>
              <a:t>Virtuális mappa neve</a:t>
            </a:r>
          </a:p>
        </p:txBody>
      </p:sp>
      <p:sp>
        <p:nvSpPr>
          <p:cNvPr id="28677" name="Szövegdoboz 5"/>
          <p:cNvSpPr txBox="1">
            <a:spLocks noChangeArrowheads="1"/>
          </p:cNvSpPr>
          <p:nvPr/>
        </p:nvSpPr>
        <p:spPr bwMode="auto">
          <a:xfrm>
            <a:off x="6156325" y="4195762"/>
            <a:ext cx="2736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u-HU" dirty="0"/>
              <a:t>A virtuális mappa által hivatkozott fizikai mappa (lehet a hálózaton is)</a:t>
            </a:r>
          </a:p>
        </p:txBody>
      </p:sp>
      <p:cxnSp>
        <p:nvCxnSpPr>
          <p:cNvPr id="8" name="Egyenes összekötő nyíllal 7"/>
          <p:cNvCxnSpPr>
            <a:cxnSpLocks/>
            <a:stCxn id="28676" idx="1"/>
          </p:cNvCxnSpPr>
          <p:nvPr/>
        </p:nvCxnSpPr>
        <p:spPr>
          <a:xfrm flipH="1">
            <a:off x="2411760" y="3037682"/>
            <a:ext cx="3744565" cy="184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cxnSpLocks/>
            <a:stCxn id="28677" idx="1"/>
          </p:cNvCxnSpPr>
          <p:nvPr/>
        </p:nvCxnSpPr>
        <p:spPr>
          <a:xfrm flipH="1" flipV="1">
            <a:off x="3563888" y="4077072"/>
            <a:ext cx="2592437" cy="5806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Alkalmazás I.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36512" indent="0" eaLnBrk="1" hangingPunct="1">
              <a:buNone/>
            </a:pPr>
            <a:r>
              <a:rPr lang="hu-HU" dirty="0"/>
              <a:t>Mappa és alkalmazás közti legfontosabb különbség:</a:t>
            </a:r>
          </a:p>
          <a:p>
            <a:pPr marL="36512" indent="0" algn="ctr" eaLnBrk="1" hangingPunct="1">
              <a:buNone/>
            </a:pPr>
            <a:r>
              <a:rPr lang="hu-HU" dirty="0"/>
              <a:t>az alkalmazásokat alkalmazáskészlethez lehet rendelni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Publikált tartalom elkészítése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buNone/>
            </a:pPr>
            <a:r>
              <a:rPr lang="hu-HU" b="1" dirty="0"/>
              <a:t>C:\inetpub\tesztWeb\</a:t>
            </a:r>
          </a:p>
          <a:p>
            <a:pPr eaLnBrk="1" hangingPunct="1"/>
            <a:r>
              <a:rPr lang="hu-HU" sz="2800" b="1" dirty="0"/>
              <a:t>kezdolap.html </a:t>
            </a:r>
          </a:p>
          <a:p>
            <a:pPr marL="36512" indent="0" eaLnBrk="1" hangingPunct="1">
              <a:buNone/>
            </a:pPr>
            <a:r>
              <a:rPr lang="hu-HU" sz="2800" b="1" dirty="0"/>
              <a:t>	</a:t>
            </a:r>
            <a:r>
              <a:rPr lang="hu-HU" sz="2400" i="1" dirty="0"/>
              <a:t>(ez lesz az alapértelmezett dokumentum)</a:t>
            </a:r>
            <a:endParaRPr lang="hu-HU" sz="2800" i="1" dirty="0"/>
          </a:p>
          <a:p>
            <a:pPr eaLnBrk="1" hangingPunct="1"/>
            <a:r>
              <a:rPr lang="hu-HU" sz="2800" b="1" dirty="0"/>
              <a:t>hiba.html </a:t>
            </a:r>
            <a:r>
              <a:rPr lang="hu-HU" sz="2400" i="1" dirty="0"/>
              <a:t>(ez lehet később a hibalap)</a:t>
            </a:r>
          </a:p>
          <a:p>
            <a:pPr eaLnBrk="1" hangingPunct="1"/>
            <a:r>
              <a:rPr lang="hu-HU" sz="2800" b="1" dirty="0"/>
              <a:t>almappa</a:t>
            </a:r>
          </a:p>
          <a:p>
            <a:pPr lvl="1" eaLnBrk="1" hangingPunct="1"/>
            <a:r>
              <a:rPr lang="hu-HU" sz="2400" b="1" dirty="0"/>
              <a:t>index.html </a:t>
            </a:r>
            <a:r>
              <a:rPr lang="hu-HU" sz="2400" i="1" dirty="0"/>
              <a:t>(almappa alapért. dokumentuma)</a:t>
            </a:r>
          </a:p>
          <a:p>
            <a:pPr eaLnBrk="1" hangingPunct="1"/>
            <a:r>
              <a:rPr lang="hu-HU" sz="2800" b="1" dirty="0" err="1"/>
              <a:t>alkalmazasmappa</a:t>
            </a:r>
            <a:endParaRPr lang="hu-HU" sz="2800" b="1" dirty="0"/>
          </a:p>
          <a:p>
            <a:pPr lvl="2" eaLnBrk="1" hangingPunct="1"/>
            <a:r>
              <a:rPr lang="hu-HU" sz="2800" b="1" dirty="0"/>
              <a:t>index.html </a:t>
            </a:r>
          </a:p>
          <a:p>
            <a:pPr marL="749300" lvl="2" indent="0" eaLnBrk="1" hangingPunct="1">
              <a:buNone/>
            </a:pPr>
            <a:r>
              <a:rPr lang="hu-HU" sz="2800" b="1" dirty="0"/>
              <a:t>		</a:t>
            </a:r>
            <a:r>
              <a:rPr lang="hu-HU" i="1" dirty="0"/>
              <a:t>(</a:t>
            </a:r>
            <a:r>
              <a:rPr lang="hu-HU" i="1" dirty="0" err="1"/>
              <a:t>alkalmazasmappa</a:t>
            </a:r>
            <a:r>
              <a:rPr lang="hu-HU" i="1" dirty="0"/>
              <a:t> alapért. </a:t>
            </a:r>
            <a:r>
              <a:rPr lang="hu-HU" i="1" dirty="0" err="1"/>
              <a:t>dok</a:t>
            </a:r>
            <a:r>
              <a:rPr lang="hu-HU" i="1" dirty="0"/>
              <a:t>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74" y="1484528"/>
            <a:ext cx="9004857" cy="4680776"/>
          </a:xfrm>
          <a:noFill/>
        </p:spPr>
      </p:pic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Alkalmazás II.</a:t>
            </a:r>
          </a:p>
        </p:txBody>
      </p:sp>
      <p:sp>
        <p:nvSpPr>
          <p:cNvPr id="7" name="Téglalap 6"/>
          <p:cNvSpPr/>
          <p:nvPr/>
        </p:nvSpPr>
        <p:spPr>
          <a:xfrm>
            <a:off x="7092279" y="3861048"/>
            <a:ext cx="1894863" cy="5040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30725" name="Szövegdoboz 7"/>
          <p:cNvSpPr txBox="1">
            <a:spLocks noChangeArrowheads="1"/>
          </p:cNvSpPr>
          <p:nvPr/>
        </p:nvSpPr>
        <p:spPr bwMode="auto">
          <a:xfrm>
            <a:off x="2156397" y="4687976"/>
            <a:ext cx="471985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Alkalmazást létrehozhatunk, illetve egy mappát alkalmazássá konvertálhatunk.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Ez a két lehetőség csak tartalom nézetben látszik!</a:t>
            </a:r>
          </a:p>
        </p:txBody>
      </p:sp>
      <p:cxnSp>
        <p:nvCxnSpPr>
          <p:cNvPr id="10" name="Egyenes összekötő nyíllal 9"/>
          <p:cNvCxnSpPr>
            <a:cxnSpLocks/>
            <a:stCxn id="30725" idx="0"/>
            <a:endCxn id="7" idx="1"/>
          </p:cNvCxnSpPr>
          <p:nvPr/>
        </p:nvCxnSpPr>
        <p:spPr>
          <a:xfrm flipV="1">
            <a:off x="4516327" y="4113076"/>
            <a:ext cx="2575952" cy="574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Alkalmazás III.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53" y="1700213"/>
            <a:ext cx="5368207" cy="3960812"/>
          </a:xfrm>
          <a:noFill/>
        </p:spPr>
      </p:pic>
      <p:sp>
        <p:nvSpPr>
          <p:cNvPr id="31748" name="Szövegdoboz 4"/>
          <p:cNvSpPr txBox="1">
            <a:spLocks noChangeArrowheads="1"/>
          </p:cNvSpPr>
          <p:nvPr/>
        </p:nvSpPr>
        <p:spPr bwMode="auto">
          <a:xfrm>
            <a:off x="6300788" y="1089027"/>
            <a:ext cx="25923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u-HU" dirty="0"/>
              <a:t>Mindkét esetben meg kell adni:</a:t>
            </a:r>
          </a:p>
        </p:txBody>
      </p:sp>
      <p:sp>
        <p:nvSpPr>
          <p:cNvPr id="31749" name="Szövegdoboz 5"/>
          <p:cNvSpPr txBox="1">
            <a:spLocks noChangeArrowheads="1"/>
          </p:cNvSpPr>
          <p:nvPr/>
        </p:nvSpPr>
        <p:spPr bwMode="auto">
          <a:xfrm>
            <a:off x="6372225" y="2042320"/>
            <a:ext cx="262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Alkalmazás nevét</a:t>
            </a:r>
          </a:p>
        </p:txBody>
      </p:sp>
      <p:sp>
        <p:nvSpPr>
          <p:cNvPr id="31750" name="Szövegdoboz 6"/>
          <p:cNvSpPr txBox="1">
            <a:spLocks noChangeArrowheads="1"/>
          </p:cNvSpPr>
          <p:nvPr/>
        </p:nvSpPr>
        <p:spPr bwMode="auto">
          <a:xfrm>
            <a:off x="6372225" y="2595055"/>
            <a:ext cx="2376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Alkalmazáskészletet</a:t>
            </a:r>
          </a:p>
        </p:txBody>
      </p:sp>
      <p:sp>
        <p:nvSpPr>
          <p:cNvPr id="31751" name="Szövegdoboz 7"/>
          <p:cNvSpPr txBox="1">
            <a:spLocks noChangeArrowheads="1"/>
          </p:cNvSpPr>
          <p:nvPr/>
        </p:nvSpPr>
        <p:spPr bwMode="auto">
          <a:xfrm>
            <a:off x="6300788" y="3888107"/>
            <a:ext cx="2843212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Fizikailag hol helyezkedik el az a mappa, melyből alkalmazást készítünk</a:t>
            </a:r>
          </a:p>
        </p:txBody>
      </p:sp>
      <p:cxnSp>
        <p:nvCxnSpPr>
          <p:cNvPr id="10" name="Egyenes összekötő nyíllal 9"/>
          <p:cNvCxnSpPr>
            <a:cxnSpLocks/>
            <a:stCxn id="31749" idx="1"/>
          </p:cNvCxnSpPr>
          <p:nvPr/>
        </p:nvCxnSpPr>
        <p:spPr>
          <a:xfrm flipH="1">
            <a:off x="1691680" y="2227264"/>
            <a:ext cx="4680545" cy="841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  <a:stCxn id="31750" idx="1"/>
          </p:cNvCxnSpPr>
          <p:nvPr/>
        </p:nvCxnSpPr>
        <p:spPr>
          <a:xfrm flipH="1">
            <a:off x="4211960" y="2779999"/>
            <a:ext cx="2160265" cy="2886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cxnSpLocks/>
            <a:stCxn id="31751" idx="1"/>
          </p:cNvCxnSpPr>
          <p:nvPr/>
        </p:nvCxnSpPr>
        <p:spPr>
          <a:xfrm flipH="1" flipV="1">
            <a:off x="3779912" y="3991803"/>
            <a:ext cx="2520876" cy="357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Alkalmazáskészlet I.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987550"/>
            <a:ext cx="8987600" cy="4595812"/>
          </a:xfrm>
          <a:noFill/>
        </p:spPr>
      </p:pic>
      <p:sp>
        <p:nvSpPr>
          <p:cNvPr id="9220" name="Szövegdoboz 4"/>
          <p:cNvSpPr txBox="1">
            <a:spLocks noChangeArrowheads="1"/>
          </p:cNvSpPr>
          <p:nvPr/>
        </p:nvSpPr>
        <p:spPr bwMode="auto">
          <a:xfrm>
            <a:off x="539750" y="1341438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Az alkalmazáskészlet valójában az a processz, mely  a klienstől érkező kéréseket kiszolgálja</a:t>
            </a:r>
          </a:p>
        </p:txBody>
      </p:sp>
      <p:sp>
        <p:nvSpPr>
          <p:cNvPr id="9221" name="Szövegdoboz 6"/>
          <p:cNvSpPr txBox="1">
            <a:spLocks noChangeArrowheads="1"/>
          </p:cNvSpPr>
          <p:nvPr/>
        </p:nvSpPr>
        <p:spPr bwMode="auto">
          <a:xfrm>
            <a:off x="5292080" y="4581128"/>
            <a:ext cx="3635896" cy="14773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Integrált esetben az IIS és az ASP egy közös </a:t>
            </a:r>
            <a:r>
              <a:rPr lang="hu-HU" dirty="0" err="1">
                <a:solidFill>
                  <a:schemeClr val="bg1"/>
                </a:solidFill>
              </a:rPr>
              <a:t>pipelinet</a:t>
            </a:r>
            <a:r>
              <a:rPr lang="hu-HU" dirty="0">
                <a:solidFill>
                  <a:schemeClr val="bg1"/>
                </a:solidFill>
              </a:rPr>
              <a:t> használ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Klasszikus: külön </a:t>
            </a:r>
            <a:r>
              <a:rPr lang="hu-HU" dirty="0" err="1">
                <a:solidFill>
                  <a:schemeClr val="bg1"/>
                </a:solidFill>
              </a:rPr>
              <a:t>pipeline</a:t>
            </a:r>
            <a:r>
              <a:rPr lang="hu-HU" dirty="0">
                <a:solidFill>
                  <a:schemeClr val="bg1"/>
                </a:solidFill>
              </a:rPr>
              <a:t> van az IIS és az ASP számára (IIS 6-ban csak ez volt)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>
          <a:xfrm>
            <a:off x="107504" y="62118"/>
            <a:ext cx="7467600" cy="918610"/>
          </a:xfrm>
        </p:spPr>
        <p:txBody>
          <a:bodyPr/>
          <a:lstStyle/>
          <a:p>
            <a:pPr eaLnBrk="1" hangingPunct="1"/>
            <a:r>
              <a:rPr lang="hu-HU" dirty="0"/>
              <a:t>Alkalmazáskészlet II.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980728"/>
            <a:ext cx="8856984" cy="5760640"/>
          </a:xfrm>
          <a:noFill/>
        </p:spPr>
      </p:pic>
      <p:sp>
        <p:nvSpPr>
          <p:cNvPr id="5" name="Téglalap 4"/>
          <p:cNvSpPr/>
          <p:nvPr/>
        </p:nvSpPr>
        <p:spPr>
          <a:xfrm>
            <a:off x="7209387" y="1731393"/>
            <a:ext cx="1677491" cy="4014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sp>
        <p:nvSpPr>
          <p:cNvPr id="10245" name="Szövegdoboz 5"/>
          <p:cNvSpPr txBox="1">
            <a:spLocks noChangeArrowheads="1"/>
          </p:cNvSpPr>
          <p:nvPr/>
        </p:nvSpPr>
        <p:spPr bwMode="auto">
          <a:xfrm>
            <a:off x="5339854" y="4725145"/>
            <a:ext cx="3540976" cy="14773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Az alkalmazáskészlet beállításait tehetjük itt meg, bármelyiket kiválasztva alul egy rövid leírást kapunk arról, hogy az adott beállítás mire szolgál.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Újrahasznosítás/</a:t>
            </a:r>
            <a:r>
              <a:rPr lang="hu-HU" dirty="0" err="1"/>
              <a:t>Recycling</a:t>
            </a:r>
            <a:endParaRPr lang="hu-HU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56" y="1700213"/>
            <a:ext cx="5513412" cy="4181475"/>
          </a:xfrm>
          <a:noFill/>
        </p:spPr>
      </p:pic>
      <p:sp>
        <p:nvSpPr>
          <p:cNvPr id="11268" name="Szövegdoboz 4"/>
          <p:cNvSpPr txBox="1">
            <a:spLocks noChangeArrowheads="1"/>
          </p:cNvSpPr>
          <p:nvPr/>
        </p:nvSpPr>
        <p:spPr bwMode="auto">
          <a:xfrm>
            <a:off x="6227763" y="1700213"/>
            <a:ext cx="273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Az alkalmazáskészlet újrahasznosítása valójában az újraindítást jelenti.</a:t>
            </a:r>
          </a:p>
        </p:txBody>
      </p:sp>
      <p:sp>
        <p:nvSpPr>
          <p:cNvPr id="11269" name="Szövegdoboz 5"/>
          <p:cNvSpPr txBox="1">
            <a:spLocks noChangeArrowheads="1"/>
          </p:cNvSpPr>
          <p:nvPr/>
        </p:nvSpPr>
        <p:spPr bwMode="auto">
          <a:xfrm>
            <a:off x="6011863" y="3213100"/>
            <a:ext cx="313213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Beállíthatjuk, hogy </a:t>
            </a:r>
          </a:p>
          <a:p>
            <a:pPr lvl="1"/>
            <a:r>
              <a:rPr lang="hu-HU" dirty="0"/>
              <a:t>hány kérés kiszolgálása után,</a:t>
            </a:r>
          </a:p>
          <a:p>
            <a:pPr lvl="1"/>
            <a:r>
              <a:rPr lang="hu-HU" dirty="0"/>
              <a:t>milyen időközönként,</a:t>
            </a:r>
          </a:p>
          <a:p>
            <a:pPr lvl="1"/>
            <a:r>
              <a:rPr lang="hu-HU" dirty="0"/>
              <a:t>mely időpontban</a:t>
            </a:r>
          </a:p>
          <a:p>
            <a:pPr lvl="1" algn="ctr"/>
            <a:r>
              <a:rPr lang="hu-HU" dirty="0"/>
              <a:t>(óra:perc),</a:t>
            </a:r>
          </a:p>
          <a:p>
            <a:pPr lvl="1"/>
            <a:r>
              <a:rPr lang="hu-HU" dirty="0"/>
              <a:t>milyen memórialimitnél</a:t>
            </a:r>
          </a:p>
          <a:p>
            <a:r>
              <a:rPr lang="hu-HU" dirty="0"/>
              <a:t>induljon újra az alkalmazáskészlet</a:t>
            </a:r>
          </a:p>
        </p:txBody>
      </p:sp>
      <p:cxnSp>
        <p:nvCxnSpPr>
          <p:cNvPr id="8" name="Egyenes összekötő nyíllal 7"/>
          <p:cNvCxnSpPr/>
          <p:nvPr/>
        </p:nvCxnSpPr>
        <p:spPr>
          <a:xfrm rot="10800000">
            <a:off x="1692275" y="3141663"/>
            <a:ext cx="4824413" cy="1079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rot="10800000">
            <a:off x="3995738" y="3141663"/>
            <a:ext cx="252095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</p:cNvCxnSpPr>
          <p:nvPr/>
        </p:nvCxnSpPr>
        <p:spPr>
          <a:xfrm flipH="1" flipV="1">
            <a:off x="2555777" y="3717033"/>
            <a:ext cx="3960911" cy="79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cxnSpLocks/>
          </p:cNvCxnSpPr>
          <p:nvPr/>
        </p:nvCxnSpPr>
        <p:spPr>
          <a:xfrm flipH="1" flipV="1">
            <a:off x="2123729" y="4293097"/>
            <a:ext cx="4392959" cy="7200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xfrm>
            <a:off x="6266174" y="156723"/>
            <a:ext cx="2736850" cy="679989"/>
          </a:xfrm>
        </p:spPr>
        <p:txBody>
          <a:bodyPr/>
          <a:lstStyle/>
          <a:p>
            <a:pPr eaLnBrk="1" hangingPunct="1"/>
            <a:r>
              <a:rPr lang="hu-HU" sz="4800" dirty="0"/>
              <a:t>w3wp.exe</a:t>
            </a:r>
            <a:endParaRPr lang="hu-HU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36" y="836711"/>
            <a:ext cx="7870248" cy="574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artalom helye 2"/>
          <p:cNvSpPr>
            <a:spLocks noGrp="1"/>
          </p:cNvSpPr>
          <p:nvPr>
            <p:ph idx="1"/>
          </p:nvPr>
        </p:nvSpPr>
        <p:spPr>
          <a:xfrm>
            <a:off x="3605464" y="3101495"/>
            <a:ext cx="5402496" cy="1047586"/>
          </a:xfr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/>
          <a:lstStyle/>
          <a:p>
            <a:pPr marL="0" indent="0" algn="ctr" eaLnBrk="1" hangingPunct="1">
              <a:buFont typeface="Wingdings 2" pitchFamily="18" charset="2"/>
              <a:buNone/>
            </a:pPr>
            <a:r>
              <a:rPr lang="hu-HU" sz="2000" dirty="0">
                <a:solidFill>
                  <a:schemeClr val="bg1"/>
                </a:solidFill>
              </a:rPr>
              <a:t>Mikor kérést intézünk a webserver felé, akkor a megfelelő alkalmazáskészlet elindít egy </a:t>
            </a:r>
            <a:r>
              <a:rPr lang="hu-HU" sz="2000" dirty="0" err="1">
                <a:solidFill>
                  <a:schemeClr val="bg1"/>
                </a:solidFill>
              </a:rPr>
              <a:t>process</a:t>
            </a:r>
            <a:r>
              <a:rPr lang="hu-HU" sz="2000" dirty="0">
                <a:solidFill>
                  <a:schemeClr val="bg1"/>
                </a:solidFill>
              </a:rPr>
              <a:t>-t, ez w3wp.exe néven fog futni.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pPr eaLnBrk="1" hangingPunct="1"/>
            <a:r>
              <a:rPr lang="hu-HU" dirty="0"/>
              <a:t>w3wp.exe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just" eaLnBrk="1" hangingPunct="1">
              <a:buFont typeface="Wingdings 2" pitchFamily="18" charset="2"/>
              <a:buNone/>
            </a:pPr>
            <a:r>
              <a:rPr lang="hu-HU" dirty="0"/>
              <a:t>Ha az alkalmazáskészletet </a:t>
            </a:r>
            <a:r>
              <a:rPr lang="hu-HU" dirty="0" err="1"/>
              <a:t>újrahasznosítjuk</a:t>
            </a:r>
            <a:r>
              <a:rPr lang="hu-HU" dirty="0"/>
              <a:t> (újraindítjuk), akkor egy új </a:t>
            </a:r>
            <a:r>
              <a:rPr lang="hu-HU" dirty="0" err="1"/>
              <a:t>processz</a:t>
            </a:r>
            <a:r>
              <a:rPr lang="hu-HU" dirty="0"/>
              <a:t> fog elindulni, a régi pedig bezárul. </a:t>
            </a:r>
          </a:p>
          <a:p>
            <a:pPr marL="0" indent="0" algn="just" eaLnBrk="1" hangingPunct="1">
              <a:buFont typeface="Wingdings 2" pitchFamily="18" charset="2"/>
              <a:buNone/>
            </a:pPr>
            <a:r>
              <a:rPr lang="hu-HU" dirty="0"/>
              <a:t>Lesz néhány másodperc, amikor mindkét </a:t>
            </a:r>
            <a:r>
              <a:rPr lang="hu-HU" dirty="0" err="1"/>
              <a:t>processz</a:t>
            </a:r>
            <a:r>
              <a:rPr lang="hu-HU" dirty="0"/>
              <a:t> (régi és új) fut, ez azért van, mert az újrahasznosítás előtt érkezett kéréseket még a régi </a:t>
            </a:r>
            <a:r>
              <a:rPr lang="hu-HU" dirty="0" err="1"/>
              <a:t>processz</a:t>
            </a:r>
            <a:r>
              <a:rPr lang="hu-HU" dirty="0"/>
              <a:t> szolgálja ki, és csak akkor fejezi be a működését, ha már minden hozzá intézett kérést kiszolgált.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xfrm>
            <a:off x="63627" y="80963"/>
            <a:ext cx="2636165" cy="971550"/>
          </a:xfrm>
        </p:spPr>
        <p:txBody>
          <a:bodyPr/>
          <a:lstStyle/>
          <a:p>
            <a:pPr eaLnBrk="1" hangingPunct="1"/>
            <a:r>
              <a:rPr lang="hu-HU" dirty="0"/>
              <a:t>w3wp.exe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052512"/>
            <a:ext cx="7056908" cy="5285653"/>
          </a:xfrm>
          <a:noFill/>
        </p:spPr>
      </p:pic>
      <p:sp>
        <p:nvSpPr>
          <p:cNvPr id="5" name="Téglalap 4"/>
          <p:cNvSpPr/>
          <p:nvPr/>
        </p:nvSpPr>
        <p:spPr>
          <a:xfrm>
            <a:off x="323850" y="2817812"/>
            <a:ext cx="6192366" cy="4540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859962" y="2859033"/>
            <a:ext cx="551798" cy="345347"/>
          </a:xfrm>
          <a:prstGeom prst="rect">
            <a:avLst/>
          </a:prstGeom>
          <a:solidFill>
            <a:srgbClr val="FF81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7414" name="Szövegdoboz 6"/>
          <p:cNvSpPr txBox="1">
            <a:spLocks noChangeArrowheads="1"/>
          </p:cNvSpPr>
          <p:nvPr/>
        </p:nvSpPr>
        <p:spPr bwMode="auto">
          <a:xfrm>
            <a:off x="2843746" y="2100974"/>
            <a:ext cx="5184699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Ez az a pillanat, amikor két </a:t>
            </a:r>
            <a:r>
              <a:rPr lang="hu-HU" sz="1600" dirty="0" err="1">
                <a:solidFill>
                  <a:schemeClr val="bg1"/>
                </a:solidFill>
              </a:rPr>
              <a:t>process</a:t>
            </a:r>
            <a:r>
              <a:rPr lang="hu-HU" sz="1600" dirty="0">
                <a:solidFill>
                  <a:schemeClr val="bg1"/>
                </a:solidFill>
              </a:rPr>
              <a:t> fut, a PID-</a:t>
            </a:r>
            <a:r>
              <a:rPr lang="hu-HU" sz="1600" dirty="0" err="1">
                <a:solidFill>
                  <a:schemeClr val="bg1"/>
                </a:solidFill>
              </a:rPr>
              <a:t>et</a:t>
            </a:r>
            <a:r>
              <a:rPr lang="hu-HU" sz="1600" dirty="0">
                <a:solidFill>
                  <a:schemeClr val="bg1"/>
                </a:solidFill>
              </a:rPr>
              <a:t> nézve láthatjuk, hogy a 960-as azonosítójú a régi </a:t>
            </a:r>
            <a:r>
              <a:rPr lang="hu-HU" sz="1600" dirty="0" err="1">
                <a:solidFill>
                  <a:schemeClr val="bg1"/>
                </a:solidFill>
              </a:rPr>
              <a:t>process</a:t>
            </a:r>
            <a:endParaRPr lang="hu-HU" sz="1600" dirty="0">
              <a:solidFill>
                <a:schemeClr val="bg1"/>
              </a:solidFill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9417" y="3403902"/>
            <a:ext cx="706482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églalap 8"/>
          <p:cNvSpPr/>
          <p:nvPr/>
        </p:nvSpPr>
        <p:spPr>
          <a:xfrm>
            <a:off x="1752786" y="5070375"/>
            <a:ext cx="6336704" cy="2685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7417" name="Szövegdoboz 9"/>
          <p:cNvSpPr txBox="1">
            <a:spLocks noChangeArrowheads="1"/>
          </p:cNvSpPr>
          <p:nvPr/>
        </p:nvSpPr>
        <p:spPr bwMode="auto">
          <a:xfrm>
            <a:off x="3416649" y="5461003"/>
            <a:ext cx="5719430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Láthatjuk, hogy a 960-as leállt miután kiszolgálta a kéréseket, és már csak az új </a:t>
            </a:r>
            <a:r>
              <a:rPr lang="hu-HU" sz="1600" dirty="0" err="1">
                <a:solidFill>
                  <a:schemeClr val="bg1"/>
                </a:solidFill>
              </a:rPr>
              <a:t>process</a:t>
            </a:r>
            <a:r>
              <a:rPr lang="hu-HU" sz="1600" dirty="0">
                <a:solidFill>
                  <a:schemeClr val="bg1"/>
                </a:solidFill>
              </a:rPr>
              <a:t> fut.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Kiegészítés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hu-HU" dirty="0"/>
              <a:t>Az IIS-</a:t>
            </a:r>
            <a:r>
              <a:rPr lang="hu-HU" dirty="0" err="1"/>
              <a:t>nek</a:t>
            </a:r>
            <a:r>
              <a:rPr lang="hu-HU" dirty="0"/>
              <a:t> vannak olyan lehetőségei, mely a grafikus felületről nem érhető el…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hu-HU" sz="1800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hu-HU" sz="2800" dirty="0"/>
              <a:t>csak parancssorból: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hu-HU" sz="2800" dirty="0"/>
              <a:t>	C:\Windows\System32\inetsrv\appcmd.exe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Configuration editor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hu-HU" dirty="0"/>
              <a:t>Az IIS </a:t>
            </a:r>
            <a:r>
              <a:rPr lang="hu-HU" dirty="0" err="1"/>
              <a:t>config</a:t>
            </a:r>
            <a:r>
              <a:rPr lang="hu-HU" dirty="0"/>
              <a:t> fájljainak grafikus felületen történő szerkesztését teszi lehetővé</a:t>
            </a:r>
          </a:p>
          <a:p>
            <a:pPr eaLnBrk="1" hangingPunct="1">
              <a:buFont typeface="Wingdings 2" pitchFamily="18" charset="2"/>
              <a:buNone/>
            </a:pPr>
            <a:r>
              <a:rPr lang="hu-HU" dirty="0"/>
              <a:t>	(a </a:t>
            </a:r>
            <a:r>
              <a:rPr lang="hu-HU" dirty="0" err="1"/>
              <a:t>config</a:t>
            </a:r>
            <a:r>
              <a:rPr lang="hu-HU" dirty="0"/>
              <a:t> fájlok .</a:t>
            </a:r>
            <a:r>
              <a:rPr lang="hu-HU" dirty="0" err="1"/>
              <a:t>xml</a:t>
            </a:r>
            <a:r>
              <a:rPr lang="hu-HU" dirty="0"/>
              <a:t> fájlok)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Webhely elkészítése I.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 b="58645"/>
          <a:stretch/>
        </p:blipFill>
        <p:spPr>
          <a:xfrm>
            <a:off x="85327" y="1509104"/>
            <a:ext cx="8973345" cy="3550865"/>
          </a:xfrm>
          <a:noFill/>
        </p:spPr>
      </p:pic>
      <p:sp>
        <p:nvSpPr>
          <p:cNvPr id="12292" name="Szövegdoboz 6"/>
          <p:cNvSpPr txBox="1">
            <a:spLocks noChangeArrowheads="1"/>
          </p:cNvSpPr>
          <p:nvPr/>
        </p:nvSpPr>
        <p:spPr bwMode="auto">
          <a:xfrm>
            <a:off x="3707904" y="3717032"/>
            <a:ext cx="5184576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Az IIS Managerben a „Helyek”-re jobb </a:t>
            </a:r>
            <a:r>
              <a:rPr lang="hu-HU" sz="2000" dirty="0"/>
              <a:t>kattintás:</a:t>
            </a:r>
          </a:p>
          <a:p>
            <a:r>
              <a:rPr lang="hu-HU" sz="2000" dirty="0"/>
              <a:t>      →Webhely</a:t>
            </a:r>
            <a:r>
              <a:rPr lang="hu-HU" dirty="0"/>
              <a:t> hozzáadása…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B075EA24-4F7D-4DAC-BFDA-5D36908D5FBA}"/>
              </a:ext>
            </a:extLst>
          </p:cNvPr>
          <p:cNvCxnSpPr>
            <a:cxnSpLocks/>
            <a:stCxn id="12292" idx="1"/>
          </p:cNvCxnSpPr>
          <p:nvPr/>
        </p:nvCxnSpPr>
        <p:spPr>
          <a:xfrm flipH="1" flipV="1">
            <a:off x="2339754" y="3358347"/>
            <a:ext cx="1368150" cy="712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eaLnBrk="1" hangingPunct="1"/>
            <a:r>
              <a:rPr lang="hu-HU" dirty="0"/>
              <a:t>Összegzés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5762" y="1633538"/>
            <a:ext cx="7681299" cy="2881939"/>
          </a:xfrm>
          <a:noFill/>
        </p:spPr>
      </p:pic>
      <p:sp>
        <p:nvSpPr>
          <p:cNvPr id="32772" name="Szövegdoboz 4"/>
          <p:cNvSpPr txBox="1">
            <a:spLocks noChangeArrowheads="1"/>
          </p:cNvSpPr>
          <p:nvPr/>
        </p:nvSpPr>
        <p:spPr bwMode="auto">
          <a:xfrm>
            <a:off x="20574" y="3561049"/>
            <a:ext cx="1331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alkalmazás</a:t>
            </a:r>
          </a:p>
        </p:txBody>
      </p:sp>
      <p:sp>
        <p:nvSpPr>
          <p:cNvPr id="32773" name="Szövegdoboz 5"/>
          <p:cNvSpPr txBox="1">
            <a:spLocks noChangeArrowheads="1"/>
          </p:cNvSpPr>
          <p:nvPr/>
        </p:nvSpPr>
        <p:spPr bwMode="auto">
          <a:xfrm>
            <a:off x="57854" y="4706645"/>
            <a:ext cx="931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mappa</a:t>
            </a:r>
          </a:p>
        </p:txBody>
      </p:sp>
      <p:sp>
        <p:nvSpPr>
          <p:cNvPr id="32774" name="Szövegdoboz 6"/>
          <p:cNvSpPr txBox="1">
            <a:spLocks noChangeArrowheads="1"/>
          </p:cNvSpPr>
          <p:nvPr/>
        </p:nvSpPr>
        <p:spPr bwMode="auto">
          <a:xfrm>
            <a:off x="26278" y="5547233"/>
            <a:ext cx="1728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virtuális mappa</a:t>
            </a:r>
          </a:p>
        </p:txBody>
      </p:sp>
      <p:sp>
        <p:nvSpPr>
          <p:cNvPr id="32775" name="Szövegdoboz 7"/>
          <p:cNvSpPr txBox="1">
            <a:spLocks noChangeArrowheads="1"/>
          </p:cNvSpPr>
          <p:nvPr/>
        </p:nvSpPr>
        <p:spPr bwMode="auto">
          <a:xfrm>
            <a:off x="4954" y="257038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webhely</a:t>
            </a:r>
          </a:p>
        </p:txBody>
      </p:sp>
      <p:cxnSp>
        <p:nvCxnSpPr>
          <p:cNvPr id="10" name="Egyenes összekötő nyíllal 9"/>
          <p:cNvCxnSpPr>
            <a:cxnSpLocks/>
            <a:stCxn id="32774" idx="0"/>
          </p:cNvCxnSpPr>
          <p:nvPr/>
        </p:nvCxnSpPr>
        <p:spPr>
          <a:xfrm flipV="1">
            <a:off x="890672" y="4363777"/>
            <a:ext cx="1987065" cy="1183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  <a:stCxn id="32773" idx="0"/>
          </p:cNvCxnSpPr>
          <p:nvPr/>
        </p:nvCxnSpPr>
        <p:spPr>
          <a:xfrm flipV="1">
            <a:off x="523831" y="4093019"/>
            <a:ext cx="1887929" cy="613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cxnSpLocks/>
            <a:stCxn id="32772" idx="3"/>
          </p:cNvCxnSpPr>
          <p:nvPr/>
        </p:nvCxnSpPr>
        <p:spPr>
          <a:xfrm>
            <a:off x="1352487" y="3745993"/>
            <a:ext cx="987488" cy="13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cxnSpLocks/>
          </p:cNvCxnSpPr>
          <p:nvPr/>
        </p:nvCxnSpPr>
        <p:spPr>
          <a:xfrm>
            <a:off x="989807" y="2920429"/>
            <a:ext cx="1062036" cy="699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23975" r="47664" b="15513"/>
          <a:stretch/>
        </p:blipFill>
        <p:spPr>
          <a:xfrm>
            <a:off x="2356920" y="1994578"/>
            <a:ext cx="4430161" cy="4242734"/>
          </a:xfrm>
          <a:noFill/>
        </p:spPr>
      </p:pic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Webhely elkészítése II.</a:t>
            </a:r>
          </a:p>
        </p:txBody>
      </p:sp>
      <p:sp>
        <p:nvSpPr>
          <p:cNvPr id="13316" name="Szövegdoboz 4"/>
          <p:cNvSpPr txBox="1">
            <a:spLocks noChangeArrowheads="1"/>
          </p:cNvSpPr>
          <p:nvPr/>
        </p:nvSpPr>
        <p:spPr bwMode="auto">
          <a:xfrm>
            <a:off x="0" y="1773238"/>
            <a:ext cx="2051050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Webhely neve</a:t>
            </a:r>
          </a:p>
        </p:txBody>
      </p:sp>
      <p:sp>
        <p:nvSpPr>
          <p:cNvPr id="13317" name="Szövegdoboz 5"/>
          <p:cNvSpPr txBox="1">
            <a:spLocks noChangeArrowheads="1"/>
          </p:cNvSpPr>
          <p:nvPr/>
        </p:nvSpPr>
        <p:spPr bwMode="auto">
          <a:xfrm>
            <a:off x="0" y="2571750"/>
            <a:ext cx="2286000" cy="28622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Publikálandó tartalom fizikai helye (lehet hálózaton megosztott mappa is, ekkor a csatlakozás máskénttel adhatjuk meg, mely felhasználó nevében érje el)</a:t>
            </a:r>
          </a:p>
        </p:txBody>
      </p:sp>
      <p:sp>
        <p:nvSpPr>
          <p:cNvPr id="13318" name="Szövegdoboz 6"/>
          <p:cNvSpPr txBox="1">
            <a:spLocks noChangeArrowheads="1"/>
          </p:cNvSpPr>
          <p:nvPr/>
        </p:nvSpPr>
        <p:spPr bwMode="auto">
          <a:xfrm>
            <a:off x="6861432" y="1963110"/>
            <a:ext cx="2232471" cy="923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Hogyan lehet elérni a webhelyet (</a:t>
            </a:r>
            <a:r>
              <a:rPr lang="hu-HU" dirty="0" err="1"/>
              <a:t>binding</a:t>
            </a:r>
            <a:r>
              <a:rPr lang="hu-HU" dirty="0"/>
              <a:t>/kötés)</a:t>
            </a:r>
          </a:p>
        </p:txBody>
      </p:sp>
      <p:sp>
        <p:nvSpPr>
          <p:cNvPr id="13319" name="Szövegdoboz 7"/>
          <p:cNvSpPr txBox="1">
            <a:spLocks noChangeArrowheads="1"/>
          </p:cNvSpPr>
          <p:nvPr/>
        </p:nvSpPr>
        <p:spPr bwMode="auto">
          <a:xfrm>
            <a:off x="6858001" y="2932327"/>
            <a:ext cx="2232472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Protokoll: http/https</a:t>
            </a:r>
          </a:p>
        </p:txBody>
      </p:sp>
      <p:sp>
        <p:nvSpPr>
          <p:cNvPr id="13320" name="Szövegdoboz 8"/>
          <p:cNvSpPr txBox="1">
            <a:spLocks noChangeArrowheads="1"/>
          </p:cNvSpPr>
          <p:nvPr/>
        </p:nvSpPr>
        <p:spPr bwMode="auto">
          <a:xfrm>
            <a:off x="6858001" y="3408561"/>
            <a:ext cx="2232472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Milyen IP címen..</a:t>
            </a:r>
          </a:p>
        </p:txBody>
      </p:sp>
      <p:sp>
        <p:nvSpPr>
          <p:cNvPr id="13321" name="Szövegdoboz 9"/>
          <p:cNvSpPr txBox="1">
            <a:spLocks noChangeArrowheads="1"/>
          </p:cNvSpPr>
          <p:nvPr/>
        </p:nvSpPr>
        <p:spPr bwMode="auto">
          <a:xfrm>
            <a:off x="6869398" y="4204208"/>
            <a:ext cx="2221959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Milyen porton..</a:t>
            </a:r>
          </a:p>
        </p:txBody>
      </p:sp>
      <p:sp>
        <p:nvSpPr>
          <p:cNvPr id="13322" name="Szövegdoboz 10"/>
          <p:cNvSpPr txBox="1">
            <a:spLocks noChangeArrowheads="1"/>
          </p:cNvSpPr>
          <p:nvPr/>
        </p:nvSpPr>
        <p:spPr bwMode="auto">
          <a:xfrm>
            <a:off x="6869398" y="5029595"/>
            <a:ext cx="2221959" cy="64633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Milyen állomásnéven..</a:t>
            </a:r>
          </a:p>
        </p:txBody>
      </p:sp>
      <p:cxnSp>
        <p:nvCxnSpPr>
          <p:cNvPr id="13" name="Egyenes összekötő nyíllal 12"/>
          <p:cNvCxnSpPr>
            <a:cxnSpLocks/>
          </p:cNvCxnSpPr>
          <p:nvPr/>
        </p:nvCxnSpPr>
        <p:spPr>
          <a:xfrm>
            <a:off x="2051720" y="1957482"/>
            <a:ext cx="1080120" cy="463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cxnSpLocks/>
          </p:cNvCxnSpPr>
          <p:nvPr/>
        </p:nvCxnSpPr>
        <p:spPr>
          <a:xfrm flipV="1">
            <a:off x="1475656" y="3486064"/>
            <a:ext cx="1210926" cy="5168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cxnSpLocks/>
            <a:stCxn id="13319" idx="1"/>
          </p:cNvCxnSpPr>
          <p:nvPr/>
        </p:nvCxnSpPr>
        <p:spPr>
          <a:xfrm flipH="1">
            <a:off x="2987824" y="3117271"/>
            <a:ext cx="3870177" cy="8856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cxnSpLocks/>
            <a:stCxn id="13320" idx="1"/>
          </p:cNvCxnSpPr>
          <p:nvPr/>
        </p:nvCxnSpPr>
        <p:spPr>
          <a:xfrm flipH="1">
            <a:off x="4128520" y="3593505"/>
            <a:ext cx="2729481" cy="421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cxnSpLocks/>
            <a:stCxn id="13321" idx="1"/>
          </p:cNvCxnSpPr>
          <p:nvPr/>
        </p:nvCxnSpPr>
        <p:spPr>
          <a:xfrm flipH="1" flipV="1">
            <a:off x="5436096" y="4187825"/>
            <a:ext cx="1433302" cy="2013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cxnSpLocks/>
            <a:stCxn id="13322" idx="1"/>
          </p:cNvCxnSpPr>
          <p:nvPr/>
        </p:nvCxnSpPr>
        <p:spPr>
          <a:xfrm flipH="1" flipV="1">
            <a:off x="4860032" y="4582004"/>
            <a:ext cx="2009366" cy="7707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30" name="Szövegdoboz 30"/>
          <p:cNvSpPr txBox="1">
            <a:spLocks noChangeArrowheads="1"/>
          </p:cNvSpPr>
          <p:nvPr/>
        </p:nvSpPr>
        <p:spPr bwMode="auto">
          <a:xfrm>
            <a:off x="6754812" y="1035228"/>
            <a:ext cx="23399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Alkalmazáskészlet</a:t>
            </a:r>
          </a:p>
        </p:txBody>
      </p:sp>
      <p:cxnSp>
        <p:nvCxnSpPr>
          <p:cNvPr id="35" name="Egyenes összekötő nyíllal 34"/>
          <p:cNvCxnSpPr>
            <a:cxnSpLocks/>
            <a:stCxn id="13330" idx="1"/>
          </p:cNvCxnSpPr>
          <p:nvPr/>
        </p:nvCxnSpPr>
        <p:spPr>
          <a:xfrm flipH="1">
            <a:off x="5220072" y="1220172"/>
            <a:ext cx="1534740" cy="12007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cxnSpLocks/>
          </p:cNvCxnSpPr>
          <p:nvPr/>
        </p:nvCxnSpPr>
        <p:spPr>
          <a:xfrm>
            <a:off x="1900900" y="2837116"/>
            <a:ext cx="726884" cy="2801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r="31659" b="33493"/>
          <a:stretch/>
        </p:blipFill>
        <p:spPr>
          <a:xfrm>
            <a:off x="63381" y="1396374"/>
            <a:ext cx="7596023" cy="4120858"/>
          </a:xfrm>
          <a:noFill/>
        </p:spPr>
      </p:pic>
      <p:sp>
        <p:nvSpPr>
          <p:cNvPr id="1433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Webhely elkészítése III.</a:t>
            </a:r>
          </a:p>
        </p:txBody>
      </p:sp>
      <p:sp>
        <p:nvSpPr>
          <p:cNvPr id="14340" name="Szövegdoboz 4"/>
          <p:cNvSpPr txBox="1">
            <a:spLocks noChangeArrowheads="1"/>
          </p:cNvSpPr>
          <p:nvPr/>
        </p:nvSpPr>
        <p:spPr bwMode="auto">
          <a:xfrm>
            <a:off x="251205" y="4221163"/>
            <a:ext cx="223202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Elkészült a webhely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 rot="16200000" flipV="1">
            <a:off x="395288" y="3500438"/>
            <a:ext cx="1152525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14340" idx="0"/>
          </p:cNvCxnSpPr>
          <p:nvPr/>
        </p:nvCxnSpPr>
        <p:spPr>
          <a:xfrm rot="5400000" flipH="1" flipV="1">
            <a:off x="880648" y="3483769"/>
            <a:ext cx="1223963" cy="25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Szövegdoboz 9"/>
          <p:cNvSpPr txBox="1">
            <a:spLocks noChangeArrowheads="1"/>
          </p:cNvSpPr>
          <p:nvPr/>
        </p:nvSpPr>
        <p:spPr bwMode="auto">
          <a:xfrm>
            <a:off x="5364088" y="5716631"/>
            <a:ext cx="371722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Kötések beállítása </a:t>
            </a:r>
          </a:p>
          <a:p>
            <a:r>
              <a:rPr lang="hu-HU" dirty="0"/>
              <a:t>(egy webhelyhez több is tartozhat)</a:t>
            </a:r>
          </a:p>
        </p:txBody>
      </p:sp>
      <p:sp>
        <p:nvSpPr>
          <p:cNvPr id="14345" name="Szövegdoboz 12"/>
          <p:cNvSpPr txBox="1">
            <a:spLocks noChangeArrowheads="1"/>
          </p:cNvSpPr>
          <p:nvPr/>
        </p:nvSpPr>
        <p:spPr bwMode="auto">
          <a:xfrm>
            <a:off x="2338767" y="3116452"/>
            <a:ext cx="3493179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/>
              <a:t>Webhely kezelése </a:t>
            </a:r>
            <a:br>
              <a:rPr lang="hu-HU" dirty="0"/>
            </a:br>
            <a:r>
              <a:rPr lang="hu-HU" sz="1200" dirty="0"/>
              <a:t>(célszerű minden változtatás után újraindítani)</a:t>
            </a:r>
            <a:endParaRPr lang="hu-HU" dirty="0"/>
          </a:p>
        </p:txBody>
      </p:sp>
      <p:cxnSp>
        <p:nvCxnSpPr>
          <p:cNvPr id="15" name="Egyenes összekötő nyíllal 14"/>
          <p:cNvCxnSpPr>
            <a:cxnSpLocks/>
            <a:stCxn id="14345" idx="3"/>
          </p:cNvCxnSpPr>
          <p:nvPr/>
        </p:nvCxnSpPr>
        <p:spPr>
          <a:xfrm>
            <a:off x="5831946" y="3393451"/>
            <a:ext cx="405554" cy="6566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Szövegdoboz 15"/>
          <p:cNvSpPr txBox="1">
            <a:spLocks noChangeArrowheads="1"/>
          </p:cNvSpPr>
          <p:nvPr/>
        </p:nvSpPr>
        <p:spPr bwMode="auto">
          <a:xfrm>
            <a:off x="2671054" y="4004016"/>
            <a:ext cx="2693034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/>
              <a:t>Webhely megtekintése böngészőből</a:t>
            </a:r>
          </a:p>
        </p:txBody>
      </p:sp>
      <p:cxnSp>
        <p:nvCxnSpPr>
          <p:cNvPr id="20" name="Egyenes összekötő nyíllal 19"/>
          <p:cNvCxnSpPr>
            <a:cxnSpLocks/>
            <a:stCxn id="14347" idx="3"/>
          </p:cNvCxnSpPr>
          <p:nvPr/>
        </p:nvCxnSpPr>
        <p:spPr>
          <a:xfrm>
            <a:off x="5364088" y="4327072"/>
            <a:ext cx="706078" cy="263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Szövegdoboz 20"/>
          <p:cNvSpPr txBox="1">
            <a:spLocks noChangeArrowheads="1"/>
          </p:cNvSpPr>
          <p:nvPr/>
        </p:nvSpPr>
        <p:spPr bwMode="auto">
          <a:xfrm>
            <a:off x="2752384" y="1828376"/>
            <a:ext cx="1795758" cy="36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Alapbeállítások</a:t>
            </a:r>
          </a:p>
        </p:txBody>
      </p:sp>
      <p:cxnSp>
        <p:nvCxnSpPr>
          <p:cNvPr id="23" name="Egyenes összekötő nyíllal 22"/>
          <p:cNvCxnSpPr>
            <a:cxnSpLocks/>
            <a:stCxn id="14349" idx="3"/>
          </p:cNvCxnSpPr>
          <p:nvPr/>
        </p:nvCxnSpPr>
        <p:spPr>
          <a:xfrm>
            <a:off x="4548142" y="2012526"/>
            <a:ext cx="1536746" cy="906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cxnSpLocks/>
          </p:cNvCxnSpPr>
          <p:nvPr/>
        </p:nvCxnSpPr>
        <p:spPr>
          <a:xfrm flipH="1" flipV="1">
            <a:off x="1941444" y="2918641"/>
            <a:ext cx="38170" cy="13025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cxnSpLocks/>
          </p:cNvCxnSpPr>
          <p:nvPr/>
        </p:nvCxnSpPr>
        <p:spPr>
          <a:xfrm flipH="1" flipV="1">
            <a:off x="797968" y="3063103"/>
            <a:ext cx="460921" cy="1158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A0BFA215-5FE2-472E-BDEC-538A2433A485}"/>
              </a:ext>
            </a:extLst>
          </p:cNvPr>
          <p:cNvCxnSpPr>
            <a:cxnSpLocks/>
            <a:stCxn id="14343" idx="0"/>
          </p:cNvCxnSpPr>
          <p:nvPr/>
        </p:nvCxnSpPr>
        <p:spPr>
          <a:xfrm flipH="1" flipV="1">
            <a:off x="6552746" y="2780928"/>
            <a:ext cx="669952" cy="2935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0">
            <a:extLst>
              <a:ext uri="{FF2B5EF4-FFF2-40B4-BE49-F238E27FC236}">
                <a16:creationId xmlns:a16="http://schemas.microsoft.com/office/drawing/2014/main" id="{1C44BEBB-2C69-4BB3-BD4E-1D49856E8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518" y="4987143"/>
            <a:ext cx="2381404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Speciális beállítások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06E99364-5683-4EC2-A85B-0775E049AF7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834922" y="4868049"/>
            <a:ext cx="1249966" cy="303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43000"/>
          </a:xfrm>
        </p:spPr>
        <p:txBody>
          <a:bodyPr/>
          <a:lstStyle/>
          <a:p>
            <a:pPr eaLnBrk="1" hangingPunct="1"/>
            <a:r>
              <a:rPr lang="hu-HU" sz="4000" dirty="0"/>
              <a:t>Szolgáltatások nézet / Tartalom nézet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412875"/>
            <a:ext cx="4006850" cy="4525963"/>
          </a:xfrm>
          <a:noFill/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513" y="1412875"/>
            <a:ext cx="433863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Szövegdoboz 7"/>
          <p:cNvSpPr txBox="1">
            <a:spLocks noChangeArrowheads="1"/>
          </p:cNvSpPr>
          <p:nvPr/>
        </p:nvSpPr>
        <p:spPr bwMode="auto">
          <a:xfrm>
            <a:off x="1115616" y="6092825"/>
            <a:ext cx="7632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Vannak olyan lehetőségek, melyek csak az egyik nézetben </a:t>
            </a:r>
            <a:r>
              <a:rPr lang="hu-HU" dirty="0" err="1"/>
              <a:t>érhetőek</a:t>
            </a:r>
            <a:r>
              <a:rPr lang="hu-HU" dirty="0"/>
              <a:t> el!</a:t>
            </a:r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1B4E85B4-9465-4E75-8257-867CA75150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" r="39763"/>
          <a:stretch/>
        </p:blipFill>
        <p:spPr>
          <a:xfrm>
            <a:off x="250824" y="1406511"/>
            <a:ext cx="4125913" cy="454271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079626" y="5578475"/>
            <a:ext cx="1124222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B86EF57-7A8B-4393-833C-1704C860B1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75" t="13083" r="53334" b="-622"/>
          <a:stretch/>
        </p:blipFill>
        <p:spPr>
          <a:xfrm>
            <a:off x="3059832" y="1406511"/>
            <a:ext cx="5976614" cy="460376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7893174" y="5608638"/>
            <a:ext cx="1124222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Webhely beállításai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38" cy="4525963"/>
          </a:xfrm>
        </p:spPr>
        <p:txBody>
          <a:bodyPr/>
          <a:lstStyle/>
          <a:p>
            <a:pPr eaLnBrk="1" hangingPunct="1"/>
            <a:r>
              <a:rPr lang="hu-HU" dirty="0"/>
              <a:t>A beállítások alapértelmezetten mindig az eggyel fentebbi szintről öröklődnek:</a:t>
            </a:r>
          </a:p>
          <a:p>
            <a:pPr eaLnBrk="1" hangingPunct="1">
              <a:buNone/>
            </a:pPr>
            <a:r>
              <a:rPr lang="hu-HU" dirty="0"/>
              <a:t>        (szerver / webhely / mappa / weblap)</a:t>
            </a:r>
          </a:p>
          <a:p>
            <a:pPr algn="just" eaLnBrk="1" hangingPunct="1"/>
            <a:r>
              <a:rPr lang="hu-HU" dirty="0"/>
              <a:t>Ezt szintenként felül lehet definiálni, </a:t>
            </a:r>
            <a:br>
              <a:rPr lang="hu-HU" dirty="0"/>
            </a:br>
            <a:r>
              <a:rPr lang="hu-HU" dirty="0"/>
              <a:t>de vannak olyan beállítások, melyek csak egy adott szinten érhetők 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0" y="1196751"/>
            <a:ext cx="9067024" cy="5557995"/>
          </a:xfrm>
          <a:noFill/>
        </p:spPr>
      </p:pic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Szolgáltatások</a:t>
            </a:r>
          </a:p>
        </p:txBody>
      </p:sp>
      <p:sp>
        <p:nvSpPr>
          <p:cNvPr id="17412" name="Szövegdoboz 4"/>
          <p:cNvSpPr txBox="1">
            <a:spLocks noChangeArrowheads="1"/>
          </p:cNvSpPr>
          <p:nvPr/>
        </p:nvSpPr>
        <p:spPr bwMode="auto">
          <a:xfrm>
            <a:off x="181926" y="3733007"/>
            <a:ext cx="1797785" cy="584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hu-HU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Alapértelmezett dokumentum</a:t>
            </a:r>
          </a:p>
        </p:txBody>
      </p:sp>
      <p:sp>
        <p:nvSpPr>
          <p:cNvPr id="17413" name="Szövegdoboz 5"/>
          <p:cNvSpPr txBox="1">
            <a:spLocks noChangeArrowheads="1"/>
          </p:cNvSpPr>
          <p:nvPr/>
        </p:nvSpPr>
        <p:spPr bwMode="auto">
          <a:xfrm>
            <a:off x="4191000" y="4506945"/>
            <a:ext cx="1965176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hu-HU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Könyvtár tallózás</a:t>
            </a:r>
          </a:p>
        </p:txBody>
      </p:sp>
      <p:sp>
        <p:nvSpPr>
          <p:cNvPr id="17414" name="Szövegdoboz 6"/>
          <p:cNvSpPr txBox="1">
            <a:spLocks noChangeArrowheads="1"/>
          </p:cNvSpPr>
          <p:nvPr/>
        </p:nvSpPr>
        <p:spPr bwMode="auto">
          <a:xfrm>
            <a:off x="4875828" y="1897225"/>
            <a:ext cx="1280348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hu-HU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Hibalapok</a:t>
            </a:r>
          </a:p>
        </p:txBody>
      </p:sp>
      <p:sp>
        <p:nvSpPr>
          <p:cNvPr id="17415" name="Szövegdoboz 7"/>
          <p:cNvSpPr txBox="1">
            <a:spLocks noChangeArrowheads="1"/>
          </p:cNvSpPr>
          <p:nvPr/>
        </p:nvSpPr>
        <p:spPr bwMode="auto">
          <a:xfrm>
            <a:off x="7164288" y="1648223"/>
            <a:ext cx="1800225" cy="3381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Kérelem szűrés</a:t>
            </a:r>
          </a:p>
        </p:txBody>
      </p:sp>
      <p:sp>
        <p:nvSpPr>
          <p:cNvPr id="17416" name="Szövegdoboz 8"/>
          <p:cNvSpPr txBox="1">
            <a:spLocks noChangeArrowheads="1"/>
          </p:cNvSpPr>
          <p:nvPr/>
        </p:nvSpPr>
        <p:spPr bwMode="auto">
          <a:xfrm>
            <a:off x="2947415" y="5758463"/>
            <a:ext cx="2568587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hu-HU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Konfiguráció szerkesztő</a:t>
            </a:r>
          </a:p>
        </p:txBody>
      </p:sp>
      <p:cxnSp>
        <p:nvCxnSpPr>
          <p:cNvPr id="11" name="Egyenes összekötő nyíllal 10"/>
          <p:cNvCxnSpPr>
            <a:cxnSpLocks/>
            <a:stCxn id="17414" idx="2"/>
          </p:cNvCxnSpPr>
          <p:nvPr/>
        </p:nvCxnSpPr>
        <p:spPr>
          <a:xfrm flipH="1">
            <a:off x="4572000" y="2235779"/>
            <a:ext cx="944002" cy="6464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cxnSpLocks/>
          </p:cNvCxnSpPr>
          <p:nvPr/>
        </p:nvCxnSpPr>
        <p:spPr>
          <a:xfrm flipV="1">
            <a:off x="1835697" y="3284984"/>
            <a:ext cx="720079" cy="69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cxnSpLocks/>
            <a:stCxn id="17413" idx="0"/>
          </p:cNvCxnSpPr>
          <p:nvPr/>
        </p:nvCxnSpPr>
        <p:spPr>
          <a:xfrm flipH="1" flipV="1">
            <a:off x="3883606" y="3975749"/>
            <a:ext cx="1289982" cy="531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  <a:stCxn id="17415" idx="2"/>
          </p:cNvCxnSpPr>
          <p:nvPr/>
        </p:nvCxnSpPr>
        <p:spPr>
          <a:xfrm flipH="1">
            <a:off x="7308329" y="1986360"/>
            <a:ext cx="756072" cy="83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cxnSpLocks/>
            <a:stCxn id="17416" idx="0"/>
          </p:cNvCxnSpPr>
          <p:nvPr/>
        </p:nvCxnSpPr>
        <p:spPr>
          <a:xfrm flipH="1" flipV="1">
            <a:off x="3059832" y="4845499"/>
            <a:ext cx="1171877" cy="912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Alapértelmezett dokumentum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>
          <a:xfrm>
            <a:off x="6143625" y="1500189"/>
            <a:ext cx="2786063" cy="3224956"/>
          </a:xfrm>
        </p:spPr>
        <p:txBody>
          <a:bodyPr/>
          <a:lstStyle/>
          <a:p>
            <a:pPr indent="0" algn="ctr" eaLnBrk="1" hangingPunct="1">
              <a:buFont typeface="Wingdings 2" pitchFamily="18" charset="2"/>
              <a:buNone/>
            </a:pPr>
            <a:r>
              <a:rPr lang="hu-HU" sz="2400" dirty="0"/>
              <a:t>Az a dokumentum, amit a kliens visszakap, ha a kérését nem egy adott dokumentumra specifikálta</a:t>
            </a:r>
            <a:br>
              <a:rPr lang="hu-HU" sz="2400" dirty="0"/>
            </a:br>
            <a:endParaRPr lang="hu-HU" sz="24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41438"/>
            <a:ext cx="62293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873655A-FD09-4DD4-9018-3D5869EF986F}"/>
              </a:ext>
            </a:extLst>
          </p:cNvPr>
          <p:cNvSpPr txBox="1"/>
          <p:nvPr/>
        </p:nvSpPr>
        <p:spPr>
          <a:xfrm>
            <a:off x="4640788" y="4583931"/>
            <a:ext cx="43576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(</a:t>
            </a:r>
            <a:r>
              <a:rPr lang="hu-HU" sz="2400" dirty="0" err="1"/>
              <a:t>pl</a:t>
            </a:r>
            <a:r>
              <a:rPr lang="hu-HU" sz="2400" dirty="0"/>
              <a:t>: http://web.net→index.html)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ka">
  <a:themeElements>
    <a:clrScheme name="Egyéni 8. séma">
      <a:dk1>
        <a:srgbClr val="000000"/>
      </a:dk1>
      <a:lt1>
        <a:sysClr val="window" lastClr="FFFFFF"/>
      </a:lt1>
      <a:dk2>
        <a:srgbClr val="000000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k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572</TotalTime>
  <Words>976</Words>
  <Application>Microsoft Office PowerPoint</Application>
  <PresentationFormat>Diavetítés a képernyőre (4:3 oldalarány)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Franklin Gothic Book</vt:lpstr>
      <vt:lpstr>Wingdings 2</vt:lpstr>
      <vt:lpstr>Technika</vt:lpstr>
      <vt:lpstr>PowerPoint-bemutató</vt:lpstr>
      <vt:lpstr>Publikált tartalom elkészítése</vt:lpstr>
      <vt:lpstr>Webhely elkészítése I.</vt:lpstr>
      <vt:lpstr>Webhely elkészítése II.</vt:lpstr>
      <vt:lpstr>Webhely elkészítése III.</vt:lpstr>
      <vt:lpstr>Szolgáltatások nézet / Tartalom nézet</vt:lpstr>
      <vt:lpstr>Webhely beállításai</vt:lpstr>
      <vt:lpstr>Szolgáltatások</vt:lpstr>
      <vt:lpstr>Alapértelmezett dokumentum</vt:lpstr>
      <vt:lpstr>Könyvtár tallózás</vt:lpstr>
      <vt:lpstr>Hibalapok</vt:lpstr>
      <vt:lpstr>Hibalapok – Szolgáltatás beállításainak szerkesztése</vt:lpstr>
      <vt:lpstr>Hibalap felvétele, szerkesztése</vt:lpstr>
      <vt:lpstr>Tartalom szűrés I.</vt:lpstr>
      <vt:lpstr>Tartalom szűrés II.</vt:lpstr>
      <vt:lpstr>Webhely elkészítése IV.</vt:lpstr>
      <vt:lpstr>Virtuális könyvtár I.</vt:lpstr>
      <vt:lpstr>Virtuális könyvtár II.</vt:lpstr>
      <vt:lpstr>Alkalmazás I.</vt:lpstr>
      <vt:lpstr>Alkalmazás II.</vt:lpstr>
      <vt:lpstr>Alkalmazás III.</vt:lpstr>
      <vt:lpstr>Alkalmazáskészlet I.</vt:lpstr>
      <vt:lpstr>Alkalmazáskészlet II.</vt:lpstr>
      <vt:lpstr>Újrahasznosítás/Recycling</vt:lpstr>
      <vt:lpstr>w3wp.exe</vt:lpstr>
      <vt:lpstr>w3wp.exe</vt:lpstr>
      <vt:lpstr>w3wp.exe</vt:lpstr>
      <vt:lpstr>Kiegészítés</vt:lpstr>
      <vt:lpstr>Configuration editor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7.0</dc:title>
  <dc:creator>madmo</dc:creator>
  <cp:lastModifiedBy>bitpasztor@sulid.hu</cp:lastModifiedBy>
  <cp:revision>102</cp:revision>
  <dcterms:created xsi:type="dcterms:W3CDTF">2010-11-12T14:28:19Z</dcterms:created>
  <dcterms:modified xsi:type="dcterms:W3CDTF">2021-10-03T16:32:15Z</dcterms:modified>
</cp:coreProperties>
</file>