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badkézi sokszög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zabadkézi sokszög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6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BBBA4-8FBC-41A7-BDB8-A33288314267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7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2789B-DF8F-494E-88A3-FB8C59ECB6F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23D60-132F-461C-947F-F80E536D18BA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5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FB42-5355-4861-B48D-721A7272E9F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B25-DC24-403D-BFE1-AC82DC1ECFB8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5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353AB-EA05-40B0-B61A-FBE63789D36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C838C-EA25-4410-8FBC-019A7EF69190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5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E262-C643-4B09-8868-3818B425558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badkézi sokszög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zabadkézi sokszög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6DA0-FE59-4704-9E3E-8DF492D389FB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1EB58-67AD-4EA7-9331-D81B75F783C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12262-684F-4967-B986-9EFFE68E7735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6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7E31-A045-45C4-8C73-C71C67414B8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96148-0798-496C-9D53-68AC955F031C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C46E9-7694-4AF7-8468-B0750C37F03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50596-D705-4027-9660-767D4F0ECE41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4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CF84D-94E8-4C9C-9AB4-ED96C8F268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69270-363B-4A09-9B63-25953B4D58B9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3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69DD1-F507-4E3B-A1C6-B338846B0C2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D0589-9605-4F01-B8DC-850BF92B7ABF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24FCB-DF84-43B8-AB49-3954C6EDFE4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hu-HU" noProof="0"/>
              <a:t>Kép beszúrásához kattintson az ikonra</a:t>
            </a:r>
            <a:endParaRPr lang="en-US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454CF-D1BB-4111-B1CA-6C241023990E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41415-32FC-4A8D-8E8C-888BDBA62AA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Szabadkézi sokszög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Cím helye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029" name="Szöveg helye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ABD05C-D5EA-4D09-B607-EE1F68EBEB5A}" type="datetimeFigureOut">
              <a:rPr lang="hu-HU"/>
              <a:pPr>
                <a:defRPr/>
              </a:pPr>
              <a:t>2021. 10. 06.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31D9C2-7798-44DA-9901-7FB9C294FA9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84" r:id="rId3"/>
    <p:sldLayoutId id="2147483678" r:id="rId4"/>
    <p:sldLayoutId id="2147483685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lcím 2"/>
          <p:cNvSpPr>
            <a:spLocks noGrp="1"/>
          </p:cNvSpPr>
          <p:nvPr>
            <p:ph type="subTitle" idx="1"/>
          </p:nvPr>
        </p:nvSpPr>
        <p:spPr>
          <a:xfrm>
            <a:off x="785786" y="1571612"/>
            <a:ext cx="6480175" cy="1752600"/>
          </a:xfrm>
        </p:spPr>
        <p:txBody>
          <a:bodyPr>
            <a:normAutofit/>
          </a:bodyPr>
          <a:lstStyle/>
          <a:p>
            <a:r>
              <a:rPr lang="hu-HU" sz="3600" dirty="0"/>
              <a:t>SSL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SSL</a:t>
            </a:r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>
          <a:xfrm>
            <a:off x="142844" y="1600200"/>
            <a:ext cx="8893652" cy="4525963"/>
          </a:xfrm>
        </p:spPr>
        <p:txBody>
          <a:bodyPr/>
          <a:lstStyle/>
          <a:p>
            <a:pPr marL="0" indent="0" algn="just">
              <a:buFont typeface="Wingdings 2" pitchFamily="18" charset="2"/>
              <a:buNone/>
            </a:pPr>
            <a:r>
              <a:rPr lang="hu-HU" dirty="0"/>
              <a:t>Webböngészésnél az SSL (</a:t>
            </a:r>
            <a:r>
              <a:rPr lang="hu-HU" dirty="0" err="1"/>
              <a:t>Secure</a:t>
            </a:r>
            <a:r>
              <a:rPr lang="hu-HU" dirty="0"/>
              <a:t> </a:t>
            </a:r>
            <a:r>
              <a:rPr lang="hu-HU" dirty="0" err="1"/>
              <a:t>Socket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) biztosítja a biztonságos kommunikációt </a:t>
            </a:r>
            <a:br>
              <a:rPr lang="hu-HU" dirty="0"/>
            </a:br>
            <a:r>
              <a:rPr lang="hu-HU" dirty="0"/>
              <a:t>a kliens (böngésző) és a szerver (webszerver) között. </a:t>
            </a:r>
          </a:p>
          <a:p>
            <a:pPr marL="0" indent="0">
              <a:buFont typeface="Wingdings 2" pitchFamily="18" charset="2"/>
              <a:buNone/>
            </a:pPr>
            <a:endParaRPr lang="hu-HU" dirty="0"/>
          </a:p>
          <a:p>
            <a:pPr marL="0" indent="0" algn="just">
              <a:buFont typeface="Wingdings 2" pitchFamily="18" charset="2"/>
              <a:buNone/>
            </a:pPr>
            <a:r>
              <a:rPr lang="hu-HU" dirty="0" err="1"/>
              <a:t>Autentikációhoz</a:t>
            </a:r>
            <a:r>
              <a:rPr lang="hu-HU" dirty="0"/>
              <a:t> digitálisan aláírt tanúsítványokat használ, a kommunikáció titkosítva zajlik.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>
          <a:xfrm>
            <a:off x="236209" y="3335"/>
            <a:ext cx="4572000" cy="961873"/>
          </a:xfrm>
        </p:spPr>
        <p:txBody>
          <a:bodyPr/>
          <a:lstStyle/>
          <a:p>
            <a:r>
              <a:rPr lang="hu-HU" dirty="0"/>
              <a:t>Tanúsítványok</a:t>
            </a:r>
          </a:p>
        </p:txBody>
      </p:sp>
      <p:sp>
        <p:nvSpPr>
          <p:cNvPr id="6" name="Téglalap 5"/>
          <p:cNvSpPr/>
          <p:nvPr/>
        </p:nvSpPr>
        <p:spPr>
          <a:xfrm>
            <a:off x="2483767" y="4005263"/>
            <a:ext cx="719807" cy="719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9223" name="Szövegdoboz 8"/>
          <p:cNvSpPr txBox="1">
            <a:spLocks noChangeArrowheads="1"/>
          </p:cNvSpPr>
          <p:nvPr/>
        </p:nvSpPr>
        <p:spPr bwMode="auto">
          <a:xfrm>
            <a:off x="3923928" y="169029"/>
            <a:ext cx="5140623" cy="110799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Az </a:t>
            </a:r>
            <a:r>
              <a:rPr lang="hu-HU" sz="1600" dirty="0" err="1">
                <a:solidFill>
                  <a:schemeClr val="bg1"/>
                </a:solidFill>
              </a:rPr>
              <a:t>SSL</a:t>
            </a:r>
            <a:r>
              <a:rPr lang="hu-HU" sz="1600" dirty="0">
                <a:solidFill>
                  <a:schemeClr val="bg1"/>
                </a:solidFill>
              </a:rPr>
              <a:t> használatához tanúsítványra van szükségünk, </a:t>
            </a:r>
          </a:p>
          <a:p>
            <a:pPr algn="ctr"/>
            <a:r>
              <a:rPr lang="hu-HU" sz="1600" dirty="0">
                <a:solidFill>
                  <a:schemeClr val="bg1"/>
                </a:solidFill>
              </a:rPr>
              <a:t>ez jelen esetben egy</a:t>
            </a:r>
          </a:p>
          <a:p>
            <a:pPr algn="ctr"/>
            <a:r>
              <a:rPr lang="hu-HU" sz="1600" b="1" i="1" dirty="0">
                <a:solidFill>
                  <a:schemeClr val="bg1"/>
                </a:solidFill>
              </a:rPr>
              <a:t>önaláírt tanúsítvány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sz="1600" dirty="0">
                <a:solidFill>
                  <a:schemeClr val="bg1"/>
                </a:solidFill>
              </a:rPr>
              <a:t>(1 évig használható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4E94D63A-F2F4-477C-9FF8-1E183B87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245"/>
            <a:ext cx="8143875" cy="5010150"/>
          </a:xfrm>
          <a:prstGeom prst="rect">
            <a:avLst/>
          </a:prstGeom>
        </p:spPr>
      </p:pic>
      <p:pic>
        <p:nvPicPr>
          <p:cNvPr id="13" name="Kép 12" descr="A képen szöveg látható&#10;&#10;Automatikusan generált leírás">
            <a:extLst>
              <a:ext uri="{FF2B5EF4-FFF2-40B4-BE49-F238E27FC236}">
                <a16:creationId xmlns:a16="http://schemas.microsoft.com/office/drawing/2014/main" id="{394C95D2-D539-4A3B-A632-C1DC39B5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1" y="4797152"/>
            <a:ext cx="8524875" cy="2162175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6804248" y="6021288"/>
            <a:ext cx="216024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708D774-35E0-45CC-BDB4-2A9EAD761CBF}"/>
              </a:ext>
            </a:extLst>
          </p:cNvPr>
          <p:cNvSpPr/>
          <p:nvPr/>
        </p:nvSpPr>
        <p:spPr>
          <a:xfrm>
            <a:off x="107505" y="2804166"/>
            <a:ext cx="1872208" cy="336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>
          <a:xfrm>
            <a:off x="193668" y="133363"/>
            <a:ext cx="5386444" cy="1143000"/>
          </a:xfrm>
        </p:spPr>
        <p:txBody>
          <a:bodyPr/>
          <a:lstStyle/>
          <a:p>
            <a:r>
              <a:rPr lang="hu-HU" dirty="0"/>
              <a:t>Önaláírt tanúsítvány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528" y="2420888"/>
            <a:ext cx="5676900" cy="3771900"/>
          </a:xfrm>
          <a:noFill/>
        </p:spPr>
      </p:pic>
      <p:sp>
        <p:nvSpPr>
          <p:cNvPr id="10244" name="Szövegdoboz 4"/>
          <p:cNvSpPr txBox="1">
            <a:spLocks noChangeArrowheads="1"/>
          </p:cNvSpPr>
          <p:nvPr/>
        </p:nvSpPr>
        <p:spPr bwMode="auto">
          <a:xfrm>
            <a:off x="5892857" y="408147"/>
            <a:ext cx="32403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/>
              <a:t>Önaláírt tanúsítvány létrehozásakor </a:t>
            </a:r>
            <a:r>
              <a:rPr lang="hu-HU" b="1" i="1" dirty="0"/>
              <a:t>egyetlen</a:t>
            </a:r>
            <a:r>
              <a:rPr lang="hu-HU" dirty="0"/>
              <a:t> dolgot kérdez tőlünk az IIS:</a:t>
            </a:r>
            <a:br>
              <a:rPr lang="hu-HU" dirty="0"/>
            </a:br>
            <a:br>
              <a:rPr lang="hu-HU" dirty="0"/>
            </a:br>
            <a:r>
              <a:rPr lang="hu-HU" dirty="0"/>
              <a:t>a tanúsítvány nevét.</a:t>
            </a:r>
          </a:p>
        </p:txBody>
      </p:sp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0290FF3A-4DCE-4A6C-A831-B277AC518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3" y="2165726"/>
            <a:ext cx="8505825" cy="4562475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326D7B09-3032-46E2-BA21-E01565061AE4}"/>
              </a:ext>
            </a:extLst>
          </p:cNvPr>
          <p:cNvSpPr/>
          <p:nvPr/>
        </p:nvSpPr>
        <p:spPr>
          <a:xfrm>
            <a:off x="1115616" y="5229200"/>
            <a:ext cx="403244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CDCC25BD-BD6E-4DEC-BC0B-DA568D5BB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" y="1522547"/>
            <a:ext cx="8968098" cy="4995286"/>
          </a:xfrm>
          <a:prstGeom prst="rect">
            <a:avLst/>
          </a:prstGeom>
        </p:spPr>
      </p:pic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HTTPS</a:t>
            </a:r>
          </a:p>
        </p:txBody>
      </p:sp>
      <p:sp>
        <p:nvSpPr>
          <p:cNvPr id="11268" name="Szövegdoboz 4"/>
          <p:cNvSpPr txBox="1">
            <a:spLocks noChangeArrowheads="1"/>
          </p:cNvSpPr>
          <p:nvPr/>
        </p:nvSpPr>
        <p:spPr bwMode="auto">
          <a:xfrm>
            <a:off x="3275857" y="441551"/>
            <a:ext cx="57506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A tanúsítvány létrehozása után már </a:t>
            </a:r>
            <a:r>
              <a:rPr lang="hu-HU" b="1" i="1" dirty="0" err="1"/>
              <a:t>https</a:t>
            </a:r>
            <a:r>
              <a:rPr lang="hu-HU" dirty="0"/>
              <a:t> típusú kötést is hozhatunk létre a webhelyünkhöz.</a:t>
            </a:r>
          </a:p>
        </p:txBody>
      </p:sp>
      <p:sp>
        <p:nvSpPr>
          <p:cNvPr id="11269" name="Szövegdoboz 5"/>
          <p:cNvSpPr txBox="1">
            <a:spLocks noChangeArrowheads="1"/>
          </p:cNvSpPr>
          <p:nvPr/>
        </p:nvSpPr>
        <p:spPr bwMode="auto">
          <a:xfrm>
            <a:off x="6458303" y="4220383"/>
            <a:ext cx="2627312" cy="25853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sz="1600" dirty="0"/>
              <a:t>Típus: </a:t>
            </a:r>
            <a:r>
              <a:rPr lang="hu-HU" sz="1600" i="1" dirty="0"/>
              <a:t>https</a:t>
            </a:r>
          </a:p>
          <a:p>
            <a:endParaRPr lang="hu-HU" sz="1600" i="1" dirty="0"/>
          </a:p>
          <a:p>
            <a:endParaRPr lang="hu-HU" sz="1600" i="1" dirty="0"/>
          </a:p>
          <a:p>
            <a:endParaRPr lang="hu-HU" sz="1600" i="1" dirty="0"/>
          </a:p>
          <a:p>
            <a:r>
              <a:rPr lang="hu-HU" sz="1600" dirty="0"/>
              <a:t>Port</a:t>
            </a:r>
            <a:r>
              <a:rPr lang="hu-HU" sz="1600" i="1" dirty="0"/>
              <a:t>: 443</a:t>
            </a:r>
          </a:p>
          <a:p>
            <a:r>
              <a:rPr lang="hu-HU" sz="1600" dirty="0"/>
              <a:t>(</a:t>
            </a:r>
            <a:r>
              <a:rPr lang="hu-HU" sz="1200" dirty="0"/>
              <a:t>ez  az alapértelmezett https port</a:t>
            </a:r>
            <a:r>
              <a:rPr lang="hu-HU" sz="1600" dirty="0"/>
              <a:t>) </a:t>
            </a:r>
          </a:p>
          <a:p>
            <a:endParaRPr lang="hu-HU" sz="1600" dirty="0"/>
          </a:p>
          <a:p>
            <a:r>
              <a:rPr lang="hu-HU" sz="1600" dirty="0"/>
              <a:t>SSL-tanúsítvány: </a:t>
            </a:r>
          </a:p>
          <a:p>
            <a:r>
              <a:rPr lang="hu-HU" sz="1600" i="1" dirty="0"/>
              <a:t>az általunk létrehozott</a:t>
            </a:r>
          </a:p>
          <a:p>
            <a:endParaRPr lang="hu-HU" dirty="0"/>
          </a:p>
        </p:txBody>
      </p:sp>
      <p:cxnSp>
        <p:nvCxnSpPr>
          <p:cNvPr id="8" name="Egyenes összekötő nyíllal 7"/>
          <p:cNvCxnSpPr>
            <a:cxnSpLocks/>
          </p:cNvCxnSpPr>
          <p:nvPr/>
        </p:nvCxnSpPr>
        <p:spPr>
          <a:xfrm flipH="1">
            <a:off x="3419872" y="4404012"/>
            <a:ext cx="3093390" cy="1756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>
            <a:cxnSpLocks/>
          </p:cNvCxnSpPr>
          <p:nvPr/>
        </p:nvCxnSpPr>
        <p:spPr>
          <a:xfrm flipH="1" flipV="1">
            <a:off x="5724128" y="4684532"/>
            <a:ext cx="734175" cy="6509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cxnSpLocks/>
          </p:cNvCxnSpPr>
          <p:nvPr/>
        </p:nvCxnSpPr>
        <p:spPr>
          <a:xfrm flipH="1" flipV="1">
            <a:off x="3851920" y="5805264"/>
            <a:ext cx="2661342" cy="4320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4C6C4715-00EA-490A-BB59-3A62E43D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" y="1"/>
            <a:ext cx="8715588" cy="4437111"/>
          </a:xfrm>
          <a:prstGeom prst="rect">
            <a:avLst/>
          </a:prstGeom>
        </p:spPr>
      </p:pic>
      <p:pic>
        <p:nvPicPr>
          <p:cNvPr id="8" name="Tartalom helye 7" descr="A képen szöveg látható&#10;&#10;Automatikusan generált leírás">
            <a:extLst>
              <a:ext uri="{FF2B5EF4-FFF2-40B4-BE49-F238E27FC236}">
                <a16:creationId xmlns:a16="http://schemas.microsoft.com/office/drawing/2014/main" id="{F5445A5D-E1FE-4204-893D-2688CEDE6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23" y="3969810"/>
            <a:ext cx="7467600" cy="2797112"/>
          </a:xfrm>
        </p:spPr>
      </p:pic>
      <p:sp>
        <p:nvSpPr>
          <p:cNvPr id="7" name="Téglalap 6"/>
          <p:cNvSpPr/>
          <p:nvPr/>
        </p:nvSpPr>
        <p:spPr>
          <a:xfrm>
            <a:off x="3059832" y="3068960"/>
            <a:ext cx="936104" cy="6480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12290" name="Cím 1"/>
          <p:cNvSpPr>
            <a:spLocks noGrp="1"/>
          </p:cNvSpPr>
          <p:nvPr>
            <p:ph type="title"/>
          </p:nvPr>
        </p:nvSpPr>
        <p:spPr>
          <a:xfrm>
            <a:off x="4044333" y="40688"/>
            <a:ext cx="5040560" cy="1944217"/>
          </a:xfrm>
          <a:solidFill>
            <a:schemeClr val="bg1"/>
          </a:solidFill>
        </p:spPr>
        <p:txBody>
          <a:bodyPr/>
          <a:lstStyle/>
          <a:p>
            <a:r>
              <a:rPr lang="hu-HU" dirty="0"/>
              <a:t>SSL-beállítások:</a:t>
            </a:r>
            <a:br>
              <a:rPr lang="hu-HU" dirty="0"/>
            </a:br>
            <a:r>
              <a:rPr lang="hu-HU" dirty="0"/>
              <a:t>SSL megkövetelése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2EB96AC2-62FB-4225-B141-C26B36968B39}"/>
              </a:ext>
            </a:extLst>
          </p:cNvPr>
          <p:cNvSpPr/>
          <p:nvPr/>
        </p:nvSpPr>
        <p:spPr>
          <a:xfrm>
            <a:off x="3519364" y="5517232"/>
            <a:ext cx="1484683" cy="2880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4D9AAD4-D4CB-424E-B257-D67D50CDFCA4}"/>
              </a:ext>
            </a:extLst>
          </p:cNvPr>
          <p:cNvSpPr/>
          <p:nvPr/>
        </p:nvSpPr>
        <p:spPr>
          <a:xfrm>
            <a:off x="6444209" y="4689140"/>
            <a:ext cx="1119368" cy="5400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521C606-7EC1-4A03-B9C3-EA2C8D846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8" b="32943"/>
          <a:stretch/>
        </p:blipFill>
        <p:spPr>
          <a:xfrm>
            <a:off x="179512" y="1444564"/>
            <a:ext cx="6984776" cy="4724974"/>
          </a:xfrm>
          <a:prstGeom prst="rect">
            <a:avLst/>
          </a:prstGeom>
        </p:spPr>
      </p:pic>
      <p:sp>
        <p:nvSpPr>
          <p:cNvPr id="13314" name="Cím 1"/>
          <p:cNvSpPr>
            <a:spLocks noGrp="1"/>
          </p:cNvSpPr>
          <p:nvPr>
            <p:ph type="title"/>
          </p:nvPr>
        </p:nvSpPr>
        <p:spPr>
          <a:xfrm>
            <a:off x="285695" y="260934"/>
            <a:ext cx="7467600" cy="1143000"/>
          </a:xfrm>
        </p:spPr>
        <p:txBody>
          <a:bodyPr/>
          <a:lstStyle/>
          <a:p>
            <a:r>
              <a:rPr lang="hu-HU" dirty="0"/>
              <a:t>SSL hiba</a:t>
            </a:r>
          </a:p>
        </p:txBody>
      </p:sp>
      <p:sp>
        <p:nvSpPr>
          <p:cNvPr id="13316" name="Szövegdoboz 4"/>
          <p:cNvSpPr txBox="1">
            <a:spLocks noChangeArrowheads="1"/>
          </p:cNvSpPr>
          <p:nvPr/>
        </p:nvSpPr>
        <p:spPr bwMode="auto">
          <a:xfrm>
            <a:off x="3178072" y="220856"/>
            <a:ext cx="57864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hu-HU" dirty="0"/>
              <a:t>Miután beállítottuk, hogy a kliensnek kötelezően </a:t>
            </a:r>
            <a:br>
              <a:rPr lang="hu-HU" dirty="0"/>
            </a:br>
            <a:r>
              <a:rPr lang="hu-HU" dirty="0"/>
              <a:t>SSL-t kelljen használni, </a:t>
            </a:r>
            <a:r>
              <a:rPr lang="hu-HU" b="1" i="1" dirty="0"/>
              <a:t>http</a:t>
            </a:r>
            <a:r>
              <a:rPr lang="hu-HU" dirty="0"/>
              <a:t> kapcsolaton keresztül már nem tudja elérni a weboldalt.</a:t>
            </a:r>
          </a:p>
          <a:p>
            <a:endParaRPr lang="hu-HU" dirty="0"/>
          </a:p>
          <a:p>
            <a:pPr algn="r"/>
            <a:r>
              <a:rPr lang="hu-HU" dirty="0"/>
              <a:t>Hibakód: 403.4</a:t>
            </a:r>
          </a:p>
        </p:txBody>
      </p:sp>
      <p:sp>
        <p:nvSpPr>
          <p:cNvPr id="6" name="Téglalap 5"/>
          <p:cNvSpPr/>
          <p:nvPr/>
        </p:nvSpPr>
        <p:spPr>
          <a:xfrm>
            <a:off x="395536" y="2246369"/>
            <a:ext cx="2782536" cy="318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FC3510E-C30B-49B3-A7AC-31CFAD61146A}"/>
              </a:ext>
            </a:extLst>
          </p:cNvPr>
          <p:cNvSpPr/>
          <p:nvPr/>
        </p:nvSpPr>
        <p:spPr>
          <a:xfrm>
            <a:off x="395536" y="3113089"/>
            <a:ext cx="6408712" cy="103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63ACF5BE-5225-4532-BC57-381895BA0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338"/>
            <a:ext cx="9144000" cy="5547517"/>
          </a:xfrm>
          <a:prstGeom prst="rect">
            <a:avLst/>
          </a:prstGeom>
        </p:spPr>
      </p:pic>
      <p:sp>
        <p:nvSpPr>
          <p:cNvPr id="14338" name="Cím 1"/>
          <p:cNvSpPr>
            <a:spLocks noGrp="1"/>
          </p:cNvSpPr>
          <p:nvPr>
            <p:ph type="title"/>
          </p:nvPr>
        </p:nvSpPr>
        <p:spPr>
          <a:xfrm>
            <a:off x="45926" y="-25734"/>
            <a:ext cx="7467600" cy="978134"/>
          </a:xfrm>
        </p:spPr>
        <p:txBody>
          <a:bodyPr/>
          <a:lstStyle/>
          <a:p>
            <a:r>
              <a:rPr lang="hu-HU" dirty="0"/>
              <a:t>Átirányítás HTTPS-re</a:t>
            </a:r>
          </a:p>
        </p:txBody>
      </p:sp>
      <p:sp>
        <p:nvSpPr>
          <p:cNvPr id="7" name="Téglalap 6"/>
          <p:cNvSpPr/>
          <p:nvPr/>
        </p:nvSpPr>
        <p:spPr>
          <a:xfrm>
            <a:off x="2195736" y="4650468"/>
            <a:ext cx="2376264" cy="923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22ED510-F7CE-4D4C-A85C-6235BAD612D6}"/>
              </a:ext>
            </a:extLst>
          </p:cNvPr>
          <p:cNvCxnSpPr>
            <a:cxnSpLocks/>
            <a:stCxn id="14340" idx="2"/>
          </p:cNvCxnSpPr>
          <p:nvPr/>
        </p:nvCxnSpPr>
        <p:spPr>
          <a:xfrm flipH="1">
            <a:off x="4139952" y="2468740"/>
            <a:ext cx="558980" cy="21427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1" name="Szövegdoboz 5"/>
          <p:cNvSpPr txBox="1">
            <a:spLocks noChangeArrowheads="1"/>
          </p:cNvSpPr>
          <p:nvPr/>
        </p:nvSpPr>
        <p:spPr bwMode="auto">
          <a:xfrm>
            <a:off x="6208077" y="3321309"/>
            <a:ext cx="2844980" cy="147732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Figyeljünk a szolgáltatás beállításaira, hogy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 szerver és kliens is </a:t>
            </a:r>
            <a:r>
              <a:rPr lang="hu-HU" b="1" dirty="0">
                <a:solidFill>
                  <a:schemeClr val="bg1"/>
                </a:solidFill>
              </a:rPr>
              <a:t>egyéni hibalapokat </a:t>
            </a:r>
            <a:r>
              <a:rPr lang="hu-HU" dirty="0">
                <a:solidFill>
                  <a:schemeClr val="bg1"/>
                </a:solidFill>
              </a:rPr>
              <a:t>kapjon vissza!</a:t>
            </a:r>
          </a:p>
        </p:txBody>
      </p:sp>
      <p:sp>
        <p:nvSpPr>
          <p:cNvPr id="14340" name="Szövegdoboz 4"/>
          <p:cNvSpPr txBox="1">
            <a:spLocks noChangeArrowheads="1"/>
          </p:cNvSpPr>
          <p:nvPr/>
        </p:nvSpPr>
        <p:spPr bwMode="auto">
          <a:xfrm>
            <a:off x="3347864" y="1268411"/>
            <a:ext cx="2702135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hu-HU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hu-HU" dirty="0"/>
              <a:t>Beállíthatjuk, hogy automatikusan átirányítson minket a szerver a https-es címre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417D13E-AD20-48B2-9E0E-5999AAAED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" b="54968"/>
          <a:stretch/>
        </p:blipFill>
        <p:spPr>
          <a:xfrm>
            <a:off x="4705479" y="4837649"/>
            <a:ext cx="4347578" cy="1861572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B640159-FCB0-443D-A585-CA9960A6F2DF}"/>
              </a:ext>
            </a:extLst>
          </p:cNvPr>
          <p:cNvSpPr/>
          <p:nvPr/>
        </p:nvSpPr>
        <p:spPr>
          <a:xfrm>
            <a:off x="6879268" y="1314859"/>
            <a:ext cx="2013212" cy="97813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DBA343E5-B2D0-4F07-81E9-8CD700D58BCB}"/>
              </a:ext>
            </a:extLst>
          </p:cNvPr>
          <p:cNvCxnSpPr>
            <a:cxnSpLocks/>
          </p:cNvCxnSpPr>
          <p:nvPr/>
        </p:nvCxnSpPr>
        <p:spPr>
          <a:xfrm flipH="1">
            <a:off x="7704348" y="4611455"/>
            <a:ext cx="824484" cy="11569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444BB00B-23EA-46E1-8E33-A742A4AE86E2}"/>
              </a:ext>
            </a:extLst>
          </p:cNvPr>
          <p:cNvCxnSpPr>
            <a:cxnSpLocks/>
          </p:cNvCxnSpPr>
          <p:nvPr/>
        </p:nvCxnSpPr>
        <p:spPr>
          <a:xfrm flipH="1">
            <a:off x="7233248" y="2036576"/>
            <a:ext cx="883342" cy="12645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E0258DD4-25C4-4B94-A272-800ECF3D3221}"/>
              </a:ext>
            </a:extLst>
          </p:cNvPr>
          <p:cNvCxnSpPr>
            <a:cxnSpLocks/>
          </p:cNvCxnSpPr>
          <p:nvPr/>
        </p:nvCxnSpPr>
        <p:spPr>
          <a:xfrm>
            <a:off x="5765623" y="1711118"/>
            <a:ext cx="1113645" cy="78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chnika">
  <a:themeElements>
    <a:clrScheme name="Egyéni 12. séma">
      <a:dk1>
        <a:sysClr val="windowText" lastClr="000000"/>
      </a:dk1>
      <a:lt1>
        <a:sysClr val="window" lastClr="FFFFFF"/>
      </a:lt1>
      <a:dk2>
        <a:srgbClr val="000000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k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k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</TotalTime>
  <Words>171</Words>
  <Application>Microsoft Office PowerPoint</Application>
  <PresentationFormat>Diavetítés a képernyőre (4:3 oldalarány)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 2</vt:lpstr>
      <vt:lpstr>Technika</vt:lpstr>
      <vt:lpstr>PowerPoint-bemutató</vt:lpstr>
      <vt:lpstr>SSL</vt:lpstr>
      <vt:lpstr>Tanúsítványok</vt:lpstr>
      <vt:lpstr>Önaláírt tanúsítvány</vt:lpstr>
      <vt:lpstr>HTTPS</vt:lpstr>
      <vt:lpstr>SSL-beállítások: SSL megkövetelése</vt:lpstr>
      <vt:lpstr>SSL hiba</vt:lpstr>
      <vt:lpstr>Átirányítás HTTPS-re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7.0</dc:title>
  <dc:creator>madmo</dc:creator>
  <cp:lastModifiedBy>bitpasztor@sulid.hu</cp:lastModifiedBy>
  <cp:revision>28</cp:revision>
  <dcterms:created xsi:type="dcterms:W3CDTF">2010-11-14T15:05:37Z</dcterms:created>
  <dcterms:modified xsi:type="dcterms:W3CDTF">2021-10-06T17:57:33Z</dcterms:modified>
</cp:coreProperties>
</file>