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8" r:id="rId10"/>
    <p:sldId id="29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79" r:id="rId28"/>
    <p:sldId id="280" r:id="rId29"/>
    <p:sldId id="281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6858000" cy="91440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abadkézi sokszög 8">
            <a:extLst>
              <a:ext uri="{FF2B5EF4-FFF2-40B4-BE49-F238E27FC236}">
                <a16:creationId xmlns:a16="http://schemas.microsoft.com/office/drawing/2014/main" id="{B9D1CF8F-605E-4EF3-BA4D-0EC440AE4BD5}"/>
              </a:ext>
            </a:extLst>
          </p:cNvPr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zabadkézi sokszög 10">
            <a:extLst>
              <a:ext uri="{FF2B5EF4-FFF2-40B4-BE49-F238E27FC236}">
                <a16:creationId xmlns:a16="http://schemas.microsoft.com/office/drawing/2014/main" id="{61ADE0DB-9BFD-4FAB-B419-A16A58FE91B6}"/>
              </a:ext>
            </a:extLst>
          </p:cNvPr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  <p:sp>
        <p:nvSpPr>
          <p:cNvPr id="6" name="Dátum helye 29">
            <a:extLst>
              <a:ext uri="{FF2B5EF4-FFF2-40B4-BE49-F238E27FC236}">
                <a16:creationId xmlns:a16="http://schemas.microsoft.com/office/drawing/2014/main" id="{442D555D-D313-4BDE-AEE1-48315F3F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DF5D7-9450-4298-BADA-215F7AE701D7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7" name="Élőláb helye 18">
            <a:extLst>
              <a:ext uri="{FF2B5EF4-FFF2-40B4-BE49-F238E27FC236}">
                <a16:creationId xmlns:a16="http://schemas.microsoft.com/office/drawing/2014/main" id="{411E3D1D-9609-4538-B51E-93C5AA1A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26">
            <a:extLst>
              <a:ext uri="{FF2B5EF4-FFF2-40B4-BE49-F238E27FC236}">
                <a16:creationId xmlns:a16="http://schemas.microsoft.com/office/drawing/2014/main" id="{E850081A-1442-4144-ABCF-5743E5AD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BB552-1E66-48EF-A251-0528E55B8D9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07184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>
            <a:extLst>
              <a:ext uri="{FF2B5EF4-FFF2-40B4-BE49-F238E27FC236}">
                <a16:creationId xmlns:a16="http://schemas.microsoft.com/office/drawing/2014/main" id="{C33A0BD4-D24B-4C86-86EF-02B28069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D2F3-FD6E-4AA9-8C0A-602EAA7F78ED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5" name="Élőláb helye 21">
            <a:extLst>
              <a:ext uri="{FF2B5EF4-FFF2-40B4-BE49-F238E27FC236}">
                <a16:creationId xmlns:a16="http://schemas.microsoft.com/office/drawing/2014/main" id="{494EC308-AF30-4E46-8D80-E392FEBA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>
            <a:extLst>
              <a:ext uri="{FF2B5EF4-FFF2-40B4-BE49-F238E27FC236}">
                <a16:creationId xmlns:a16="http://schemas.microsoft.com/office/drawing/2014/main" id="{1CED7235-2921-49D4-B103-D0E6E1C7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A0248-32D5-4965-8D7A-29BBFCD76947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9596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>
            <a:extLst>
              <a:ext uri="{FF2B5EF4-FFF2-40B4-BE49-F238E27FC236}">
                <a16:creationId xmlns:a16="http://schemas.microsoft.com/office/drawing/2014/main" id="{39E13B37-8BC5-4631-843E-3A46C2A7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43AFD-0516-4BF0-AB57-630E61C5BB89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5" name="Élőláb helye 21">
            <a:extLst>
              <a:ext uri="{FF2B5EF4-FFF2-40B4-BE49-F238E27FC236}">
                <a16:creationId xmlns:a16="http://schemas.microsoft.com/office/drawing/2014/main" id="{01D20A88-6E4D-4FF9-8A6C-67A2A152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>
            <a:extLst>
              <a:ext uri="{FF2B5EF4-FFF2-40B4-BE49-F238E27FC236}">
                <a16:creationId xmlns:a16="http://schemas.microsoft.com/office/drawing/2014/main" id="{035A7593-333E-48C5-8404-E15D1F4E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CA74F-C7CB-49B1-9892-F4E3F643AD04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62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9">
            <a:extLst>
              <a:ext uri="{FF2B5EF4-FFF2-40B4-BE49-F238E27FC236}">
                <a16:creationId xmlns:a16="http://schemas.microsoft.com/office/drawing/2014/main" id="{8244AF49-BA88-45DF-8C8A-4D18E785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2AAE4-A13F-4680-ACBD-B9AC79C1A102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5" name="Élőláb helye 21">
            <a:extLst>
              <a:ext uri="{FF2B5EF4-FFF2-40B4-BE49-F238E27FC236}">
                <a16:creationId xmlns:a16="http://schemas.microsoft.com/office/drawing/2014/main" id="{020AEBEF-2CC9-4828-A5FB-42EDFEA5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17">
            <a:extLst>
              <a:ext uri="{FF2B5EF4-FFF2-40B4-BE49-F238E27FC236}">
                <a16:creationId xmlns:a16="http://schemas.microsoft.com/office/drawing/2014/main" id="{02E79957-50D5-4E65-BCE8-69039494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5EBD5-B335-4A91-96F1-AAB63F2FE5A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27114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gradFill rotWithShape="1">
          <a:gsLst>
            <a:gs pos="0">
              <a:srgbClr val="242424"/>
            </a:gs>
            <a:gs pos="30000">
              <a:srgbClr val="2D2D2D"/>
            </a:gs>
            <a:gs pos="100000">
              <a:srgbClr val="7D7D7D"/>
            </a:gs>
          </a:gsLst>
          <a:lin ang="129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abadkézi sokszög 8">
            <a:extLst>
              <a:ext uri="{FF2B5EF4-FFF2-40B4-BE49-F238E27FC236}">
                <a16:creationId xmlns:a16="http://schemas.microsoft.com/office/drawing/2014/main" id="{E546FF6E-3EE8-44C9-8801-C4E6B34457BE}"/>
              </a:ext>
            </a:extLst>
          </p:cNvPr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zabadkézi sokszög 10">
            <a:extLst>
              <a:ext uri="{FF2B5EF4-FFF2-40B4-BE49-F238E27FC236}">
                <a16:creationId xmlns:a16="http://schemas.microsoft.com/office/drawing/2014/main" id="{2BF84C52-1716-4236-8AC5-CED036225B06}"/>
              </a:ext>
            </a:extLst>
          </p:cNvPr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12CC5EA8-FDBB-40A1-8D6E-63AB343B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B7E05-C8DA-4BB0-A83F-8B6631BAD618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7" name="Élőláb helye 4">
            <a:extLst>
              <a:ext uri="{FF2B5EF4-FFF2-40B4-BE49-F238E27FC236}">
                <a16:creationId xmlns:a16="http://schemas.microsoft.com/office/drawing/2014/main" id="{7B434544-6D10-45DA-9B3A-7008E1E2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5">
            <a:extLst>
              <a:ext uri="{FF2B5EF4-FFF2-40B4-BE49-F238E27FC236}">
                <a16:creationId xmlns:a16="http://schemas.microsoft.com/office/drawing/2014/main" id="{8A4DC335-E26B-455A-B90E-5AEFDC02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5488A-583A-46A8-92D2-44D791821A89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42830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9">
            <a:extLst>
              <a:ext uri="{FF2B5EF4-FFF2-40B4-BE49-F238E27FC236}">
                <a16:creationId xmlns:a16="http://schemas.microsoft.com/office/drawing/2014/main" id="{7B3A05EB-B4C4-4D17-8A67-5AB6D9B4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047B2-A1A0-46E9-B073-B801F5E8DFFD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6" name="Élőláb helye 21">
            <a:extLst>
              <a:ext uri="{FF2B5EF4-FFF2-40B4-BE49-F238E27FC236}">
                <a16:creationId xmlns:a16="http://schemas.microsoft.com/office/drawing/2014/main" id="{96EB7B1C-3997-4F5F-9B13-7D929494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17">
            <a:extLst>
              <a:ext uri="{FF2B5EF4-FFF2-40B4-BE49-F238E27FC236}">
                <a16:creationId xmlns:a16="http://schemas.microsoft.com/office/drawing/2014/main" id="{9D7FCD2B-9232-45B1-B3F6-06AD842B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43652-8FD1-404A-90FD-B746E1A9367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670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BBC4274-0590-4ECA-8375-C5CD35B1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3C767-A7DA-47BF-A722-1754EE0D812D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3103098-74FD-48B4-A75C-F09A4B01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FD67562-532A-4F85-B5DB-0AE6D0AC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53C06-48BB-4D50-B5A0-8AB54A8DB2B3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7572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9">
            <a:extLst>
              <a:ext uri="{FF2B5EF4-FFF2-40B4-BE49-F238E27FC236}">
                <a16:creationId xmlns:a16="http://schemas.microsoft.com/office/drawing/2014/main" id="{3DE69487-5E01-4323-9675-5F3C5CFE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897F5-3618-45EF-A768-58A664315B04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4" name="Élőláb helye 21">
            <a:extLst>
              <a:ext uri="{FF2B5EF4-FFF2-40B4-BE49-F238E27FC236}">
                <a16:creationId xmlns:a16="http://schemas.microsoft.com/office/drawing/2014/main" id="{414FEC53-0515-43E2-8991-924AB808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17">
            <a:extLst>
              <a:ext uri="{FF2B5EF4-FFF2-40B4-BE49-F238E27FC236}">
                <a16:creationId xmlns:a16="http://schemas.microsoft.com/office/drawing/2014/main" id="{DBDDC4F1-DB69-40E1-BD20-191E24EF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9247F-7BC7-41A7-9410-7E3039000AE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6421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9">
            <a:extLst>
              <a:ext uri="{FF2B5EF4-FFF2-40B4-BE49-F238E27FC236}">
                <a16:creationId xmlns:a16="http://schemas.microsoft.com/office/drawing/2014/main" id="{83B7BBD8-5D2A-4757-9B03-A49D0C6D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6EADA-99DB-427F-9579-1332E9F09BF0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3" name="Élőláb helye 21">
            <a:extLst>
              <a:ext uri="{FF2B5EF4-FFF2-40B4-BE49-F238E27FC236}">
                <a16:creationId xmlns:a16="http://schemas.microsoft.com/office/drawing/2014/main" id="{B566A98E-C6DA-49B6-904C-DFC0636A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17">
            <a:extLst>
              <a:ext uri="{FF2B5EF4-FFF2-40B4-BE49-F238E27FC236}">
                <a16:creationId xmlns:a16="http://schemas.microsoft.com/office/drawing/2014/main" id="{78AFBF8B-6AFE-4222-BF3C-EDDFB88A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E13C1-D088-4FCC-80E5-E9EC5C435EA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2900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50EC1EF-34BB-4203-900A-1CEF5511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9F559-B4EE-41DA-9864-F5625DB265F1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CE529F5-AC8C-46E5-82A5-0C380C45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DB045F-540B-411D-9068-F6E5D7D3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5C40FD3F-F4B9-47DD-9B0B-5964996D377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582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hu-HU" noProof="0"/>
              <a:t>Kép beszúrásához kattintson az ikonra</a:t>
            </a:r>
            <a:endParaRPr lang="en-US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AEB3B4-A675-4F3B-8F5E-1BAC7756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7C58-A292-4949-B380-437EE170C4F6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262AF7-39BD-4BC8-AA16-0971B377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7AF09A-D447-4900-9FE8-ABA3329E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3F94F-5945-4048-9D99-576C34C9FB9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3169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abadkézi sokszög 11">
            <a:extLst>
              <a:ext uri="{FF2B5EF4-FFF2-40B4-BE49-F238E27FC236}">
                <a16:creationId xmlns:a16="http://schemas.microsoft.com/office/drawing/2014/main" id="{B92EBC41-A0D4-489D-B204-30C9645DB967}"/>
              </a:ext>
            </a:extLst>
          </p:cNvPr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Szabadkézi sokszög 15">
            <a:extLst>
              <a:ext uri="{FF2B5EF4-FFF2-40B4-BE49-F238E27FC236}">
                <a16:creationId xmlns:a16="http://schemas.microsoft.com/office/drawing/2014/main" id="{3E5B0A80-58DA-4E48-A36C-140020EBCD54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Cím helye 8">
            <a:extLst>
              <a:ext uri="{FF2B5EF4-FFF2-40B4-BE49-F238E27FC236}">
                <a16:creationId xmlns:a16="http://schemas.microsoft.com/office/drawing/2014/main" id="{763C0C57-63FE-4A4D-864C-6744F184EB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  <a:endParaRPr lang="en-US" altLang="hu-HU"/>
          </a:p>
        </p:txBody>
      </p:sp>
      <p:sp>
        <p:nvSpPr>
          <p:cNvPr id="1029" name="Szöveg helye 29">
            <a:extLst>
              <a:ext uri="{FF2B5EF4-FFF2-40B4-BE49-F238E27FC236}">
                <a16:creationId xmlns:a16="http://schemas.microsoft.com/office/drawing/2014/main" id="{D1C64F1A-1F59-4C2D-A446-260F608A67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  <a:endParaRPr lang="en-US" altLang="hu-HU"/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A23850F2-ECE8-4812-BE84-D73ED0D1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C765EE-6DC2-473B-B647-CF24CF050B12}" type="datetimeFigureOut">
              <a:rPr lang="hu-HU"/>
              <a:pPr>
                <a:defRPr/>
              </a:pPr>
              <a:t>2021. 11. 24.</a:t>
            </a:fld>
            <a:endParaRPr lang="hu-HU"/>
          </a:p>
        </p:txBody>
      </p:sp>
      <p:sp>
        <p:nvSpPr>
          <p:cNvPr id="22" name="Élőláb helye 21">
            <a:extLst>
              <a:ext uri="{FF2B5EF4-FFF2-40B4-BE49-F238E27FC236}">
                <a16:creationId xmlns:a16="http://schemas.microsoft.com/office/drawing/2014/main" id="{BA94037E-607D-4D92-882C-18F69A14F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8" name="Dia számának helye 17">
            <a:extLst>
              <a:ext uri="{FF2B5EF4-FFF2-40B4-BE49-F238E27FC236}">
                <a16:creationId xmlns:a16="http://schemas.microsoft.com/office/drawing/2014/main" id="{74D05899-EAAF-4A2F-9A56-3D96FBB7E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9B9A98"/>
                </a:solidFill>
              </a:defRPr>
            </a:lvl1pPr>
          </a:lstStyle>
          <a:p>
            <a:fld id="{F8707C85-117B-46E1-83CC-E3F96BCED7FB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2" r:id="rId4"/>
    <p:sldLayoutId id="2147483749" r:id="rId5"/>
    <p:sldLayoutId id="2147483743" r:id="rId6"/>
    <p:sldLayoutId id="2147483744" r:id="rId7"/>
    <p:sldLayoutId id="2147483750" r:id="rId8"/>
    <p:sldLayoutId id="2147483751" r:id="rId9"/>
    <p:sldLayoutId id="2147483745" r:id="rId10"/>
    <p:sldLayoutId id="21474837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A16A8-FEB4-46C0-B3E7-480050B3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692696"/>
            <a:ext cx="8496944" cy="1099552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A0F4B91-0B8C-412D-B760-4169D5C12BAC}"/>
              </a:ext>
            </a:extLst>
          </p:cNvPr>
          <p:cNvSpPr/>
          <p:nvPr/>
        </p:nvSpPr>
        <p:spPr>
          <a:xfrm>
            <a:off x="4605" y="548680"/>
            <a:ext cx="8964488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382588"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hu-HU" sz="2800" dirty="0">
                <a:latin typeface="+mn-lt"/>
                <a:cs typeface="+mn-cs"/>
              </a:rPr>
              <a:t>Az AD írható tartományvezérlőin </a:t>
            </a:r>
            <a:r>
              <a:rPr lang="hu-HU" sz="2800" i="1" u="sng" dirty="0" smtClean="0">
                <a:latin typeface="+mn-lt"/>
                <a:cs typeface="+mn-cs"/>
              </a:rPr>
              <a:t>nincsenek </a:t>
            </a:r>
            <a:r>
              <a:rPr lang="hu-HU" sz="2800" i="1" u="sng" dirty="0">
                <a:latin typeface="+mn-lt"/>
                <a:cs typeface="+mn-cs"/>
              </a:rPr>
              <a:t>helyi felhasználók</a:t>
            </a:r>
            <a:r>
              <a:rPr lang="hu-HU" sz="2800" dirty="0">
                <a:latin typeface="+mn-lt"/>
                <a:cs typeface="+mn-cs"/>
              </a:rPr>
              <a:t>, csak tartományi felhasználókkal lehet bejelentkezni.</a:t>
            </a:r>
          </a:p>
          <a:p>
            <a:pPr marL="419100" indent="-382588"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hu-HU" sz="2800" dirty="0">
                <a:latin typeface="+mn-lt"/>
                <a:cs typeface="+mn-cs"/>
              </a:rPr>
              <a:t>Egy külön címtár-visszaállítási mód (</a:t>
            </a:r>
            <a:r>
              <a:rPr lang="hu-HU" sz="2800" dirty="0" err="1">
                <a:latin typeface="+mn-lt"/>
                <a:cs typeface="+mn-cs"/>
              </a:rPr>
              <a:t>Directory</a:t>
            </a:r>
            <a:r>
              <a:rPr lang="hu-HU" sz="2800" dirty="0">
                <a:latin typeface="+mn-lt"/>
                <a:cs typeface="+mn-cs"/>
              </a:rPr>
              <a:t> </a:t>
            </a:r>
            <a:r>
              <a:rPr lang="hu-HU" sz="2800" dirty="0" err="1">
                <a:latin typeface="+mn-lt"/>
                <a:cs typeface="+mn-cs"/>
              </a:rPr>
              <a:t>Services</a:t>
            </a:r>
            <a:r>
              <a:rPr lang="hu-HU" sz="2800" dirty="0">
                <a:latin typeface="+mn-lt"/>
                <a:cs typeface="+mn-cs"/>
              </a:rPr>
              <a:t> </a:t>
            </a:r>
            <a:r>
              <a:rPr lang="hu-HU" sz="2800" dirty="0" err="1">
                <a:latin typeface="+mn-lt"/>
                <a:cs typeface="+mn-cs"/>
              </a:rPr>
              <a:t>Restoration</a:t>
            </a:r>
            <a:r>
              <a:rPr lang="hu-HU" sz="2800" dirty="0">
                <a:latin typeface="+mn-lt"/>
                <a:cs typeface="+mn-cs"/>
              </a:rPr>
              <a:t> </a:t>
            </a:r>
            <a:r>
              <a:rPr lang="hu-HU" sz="2800" dirty="0" err="1">
                <a:latin typeface="+mn-lt"/>
                <a:cs typeface="+mn-cs"/>
              </a:rPr>
              <a:t>Mode</a:t>
            </a:r>
            <a:r>
              <a:rPr lang="hu-HU" sz="2800" dirty="0">
                <a:latin typeface="+mn-lt"/>
                <a:cs typeface="+mn-cs"/>
              </a:rPr>
              <a:t>) áll rendelkezésre az AD karbantartására, ahová az AD telepítésekor megadott jelszóval lehet bejelentkezni. </a:t>
            </a:r>
          </a:p>
          <a:p>
            <a:pPr marL="419100" indent="-382588"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hu-HU" sz="2800" dirty="0">
                <a:latin typeface="+mn-lt"/>
                <a:cs typeface="+mn-cs"/>
              </a:rPr>
              <a:t>Az írásvédett tartományvezérlőkön helyi rendszergazdai fiók is található, amivel rutin adminisztrációs feladatokat lehet végezni (hálózati kártya telepítése, </a:t>
            </a:r>
            <a:r>
              <a:rPr lang="hu-HU" sz="2800" dirty="0" err="1">
                <a:latin typeface="+mn-lt"/>
                <a:cs typeface="+mn-cs"/>
              </a:rPr>
              <a:t>particionálás</a:t>
            </a:r>
            <a:r>
              <a:rPr lang="hu-HU" sz="2800" dirty="0">
                <a:latin typeface="+mn-lt"/>
                <a:cs typeface="+mn-cs"/>
              </a:rPr>
              <a:t> stb.) a tartományhoz való rendszergazdai jogosultság nélkül.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>
            <a:extLst>
              <a:ext uri="{FF2B5EF4-FFF2-40B4-BE49-F238E27FC236}">
                <a16:creationId xmlns:a16="http://schemas.microsoft.com/office/drawing/2014/main" id="{D0177550-54A5-402A-ADCD-C6392838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Címtárpartíciók</a:t>
            </a:r>
            <a:endParaRPr lang="hu-HU" altLang="hu-HU"/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4F9B05E-E661-42C9-9F63-A291551233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41475"/>
            <a:ext cx="8416925" cy="4811713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7B73D0-6184-483D-AE90-23600E76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b="1" dirty="0"/>
              <a:t>Séma partíció </a:t>
            </a:r>
            <a:r>
              <a:rPr lang="hu-HU" b="1" i="1" dirty="0"/>
              <a:t>(</a:t>
            </a:r>
            <a:r>
              <a:rPr lang="hu-HU" b="1" i="1" dirty="0" err="1"/>
              <a:t>Schema</a:t>
            </a:r>
            <a:r>
              <a:rPr lang="hu-HU" b="1" i="1" dirty="0"/>
              <a:t> </a:t>
            </a:r>
            <a:r>
              <a:rPr lang="hu-HU" b="1" i="1" dirty="0" err="1"/>
              <a:t>Partition</a:t>
            </a:r>
            <a:r>
              <a:rPr lang="hu-HU" b="1" i="1" dirty="0"/>
              <a:t>)</a:t>
            </a:r>
            <a:endParaRPr lang="hu-HU" dirty="0"/>
          </a:p>
        </p:txBody>
      </p:sp>
      <p:sp>
        <p:nvSpPr>
          <p:cNvPr id="18435" name="Tartalom helye 2">
            <a:extLst>
              <a:ext uri="{FF2B5EF4-FFF2-40B4-BE49-F238E27FC236}">
                <a16:creationId xmlns:a16="http://schemas.microsoft.com/office/drawing/2014/main" id="{C84FDC40-B80A-4EEB-B6E1-28A4B086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algn="just" eaLnBrk="1" hangingPunct="1"/>
            <a:r>
              <a:rPr lang="hu-HU" altLang="hu-HU" dirty="0"/>
              <a:t>Osztály- és attribútumdefiníciókat, vagyis az objektumok és tulajdonságok formális </a:t>
            </a:r>
            <a:r>
              <a:rPr lang="es-ES" altLang="hu-HU" dirty="0"/>
              <a:t>leírását tárolja. </a:t>
            </a:r>
            <a:endParaRPr lang="hu-HU" altLang="hu-HU" dirty="0"/>
          </a:p>
          <a:p>
            <a:pPr marL="36512" indent="0" algn="just" eaLnBrk="1" hangingPunct="1">
              <a:buNone/>
            </a:pPr>
            <a:endParaRPr lang="hu-HU" altLang="hu-HU" dirty="0"/>
          </a:p>
          <a:p>
            <a:pPr algn="just" eaLnBrk="1" hangingPunct="1"/>
            <a:r>
              <a:rPr lang="hu-HU" altLang="hu-HU" dirty="0"/>
              <a:t>Az AD séma az egész erdőre vonatkozóan megegyezik.</a:t>
            </a:r>
          </a:p>
          <a:p>
            <a:pPr marL="36512" indent="0" algn="just" eaLnBrk="1" hangingPunct="1">
              <a:buNone/>
            </a:pPr>
            <a:endParaRPr lang="hu-HU" altLang="hu-HU" dirty="0"/>
          </a:p>
          <a:p>
            <a:pPr algn="just" eaLnBrk="1" hangingPunct="1"/>
            <a:r>
              <a:rPr lang="hu-HU" altLang="hu-HU" dirty="0"/>
              <a:t>M</a:t>
            </a:r>
            <a:r>
              <a:rPr lang="es-ES" altLang="hu-HU" dirty="0"/>
              <a:t>inden </a:t>
            </a:r>
            <a:r>
              <a:rPr lang="hu-HU" altLang="hu-HU" dirty="0"/>
              <a:t>DC-n </a:t>
            </a:r>
            <a:r>
              <a:rPr lang="es-ES" altLang="hu-HU" dirty="0"/>
              <a:t>és minden </a:t>
            </a:r>
            <a:r>
              <a:rPr lang="hu-HU" altLang="hu-HU" dirty="0"/>
              <a:t>GC-ben megtalálható.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04F2E-261F-4F14-8B33-0A8D374A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788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err="1"/>
              <a:t>Konfigurációs</a:t>
            </a:r>
            <a:r>
              <a:rPr lang="es-ES" b="1" dirty="0"/>
              <a:t> </a:t>
            </a:r>
            <a:r>
              <a:rPr lang="es-ES" b="1" dirty="0" err="1"/>
              <a:t>partíció</a:t>
            </a:r>
            <a:r>
              <a:rPr lang="es-ES" b="1" dirty="0"/>
              <a:t> 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>			</a:t>
            </a:r>
            <a:r>
              <a:rPr lang="es-ES" b="1" i="1" dirty="0"/>
              <a:t>(Configuration Partition) </a:t>
            </a:r>
            <a:endParaRPr lang="hu-HU" dirty="0"/>
          </a:p>
        </p:txBody>
      </p:sp>
      <p:sp>
        <p:nvSpPr>
          <p:cNvPr id="19459" name="Tartalom helye 2">
            <a:extLst>
              <a:ext uri="{FF2B5EF4-FFF2-40B4-BE49-F238E27FC236}">
                <a16:creationId xmlns:a16="http://schemas.microsoft.com/office/drawing/2014/main" id="{5CA10DB2-357E-427E-9C34-6E1844AF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altLang="hu-HU" dirty="0"/>
              <a:t>A címtár topológiájára vonatkozó adatokat tárolja:</a:t>
            </a:r>
          </a:p>
          <a:p>
            <a:pPr lvl="1" algn="just" eaLnBrk="1" hangingPunct="1"/>
            <a:r>
              <a:rPr lang="hu-HU" altLang="hu-HU" dirty="0"/>
              <a:t>tartományokra, fákra és erdőre vonatkozó információk</a:t>
            </a:r>
          </a:p>
          <a:p>
            <a:pPr marL="449263" lvl="1" indent="0" algn="just" eaLnBrk="1" hangingPunct="1">
              <a:buNone/>
            </a:pPr>
            <a:endParaRPr lang="hu-HU" altLang="hu-HU" dirty="0"/>
          </a:p>
          <a:p>
            <a:pPr algn="just" eaLnBrk="1" hangingPunct="1"/>
            <a:r>
              <a:rPr lang="hu-HU" altLang="hu-HU" dirty="0"/>
              <a:t>Itt tárolódik a replikációs topológia.</a:t>
            </a:r>
          </a:p>
          <a:p>
            <a:pPr marL="36512" indent="0" algn="just" eaLnBrk="1" hangingPunct="1">
              <a:buNone/>
            </a:pPr>
            <a:endParaRPr lang="hu-HU" altLang="hu-HU" dirty="0"/>
          </a:p>
          <a:p>
            <a:pPr algn="just" eaLnBrk="1" hangingPunct="1"/>
            <a:r>
              <a:rPr lang="hu-HU" altLang="hu-HU" dirty="0"/>
              <a:t>A konfigurációs adatok az egész erdőre vonatkoznak, és megtalálhatók az erdő valamennyi DC-én.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FAEF7-99F8-436B-804E-B1EEE0A3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b="1" dirty="0"/>
              <a:t>Tartomány partíció </a:t>
            </a:r>
            <a:br>
              <a:rPr lang="hu-HU" b="1" dirty="0"/>
            </a:br>
            <a:r>
              <a:rPr lang="hu-HU" b="1" dirty="0"/>
              <a:t>					</a:t>
            </a:r>
            <a:r>
              <a:rPr lang="hu-HU" b="1" i="1" dirty="0"/>
              <a:t>(Domain </a:t>
            </a:r>
            <a:r>
              <a:rPr lang="hu-HU" b="1" i="1" dirty="0" err="1"/>
              <a:t>Partition</a:t>
            </a:r>
            <a:r>
              <a:rPr lang="hu-HU" b="1" i="1" dirty="0"/>
              <a:t>)</a:t>
            </a:r>
            <a:endParaRPr lang="hu-HU" dirty="0"/>
          </a:p>
        </p:txBody>
      </p:sp>
      <p:sp>
        <p:nvSpPr>
          <p:cNvPr id="20483" name="Tartalom helye 2">
            <a:extLst>
              <a:ext uri="{FF2B5EF4-FFF2-40B4-BE49-F238E27FC236}">
                <a16:creationId xmlns:a16="http://schemas.microsoft.com/office/drawing/2014/main" id="{ADB2EEC3-2BB7-454F-9D8D-E2170166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675"/>
            <a:ext cx="9036050" cy="4281488"/>
          </a:xfrm>
        </p:spPr>
        <p:txBody>
          <a:bodyPr/>
          <a:lstStyle/>
          <a:p>
            <a:pPr algn="just" eaLnBrk="1" hangingPunct="1"/>
            <a:r>
              <a:rPr lang="hu-HU" altLang="hu-HU" dirty="0"/>
              <a:t>Itt találhatjuk meg a felhasználókra, számítógépekre, csoportokra és egyéb tartomány szintű objektumokra vonatkozó adatokat. </a:t>
            </a:r>
          </a:p>
          <a:p>
            <a:pPr marL="36512" indent="0" algn="just" eaLnBrk="1" hangingPunct="1">
              <a:buNone/>
            </a:pPr>
            <a:endParaRPr lang="hu-HU" altLang="hu-HU" dirty="0"/>
          </a:p>
          <a:p>
            <a:pPr algn="just" eaLnBrk="1" hangingPunct="1"/>
            <a:r>
              <a:rPr lang="hu-HU" altLang="hu-HU" dirty="0"/>
              <a:t>A partíció az adott tartomány minden DC-én megtalálható.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81E1C0-4FC7-400F-902A-900E0583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b="1" dirty="0"/>
              <a:t>Alkalmazás partíció</a:t>
            </a:r>
            <a:br>
              <a:rPr lang="hu-HU" b="1" dirty="0"/>
            </a:br>
            <a:r>
              <a:rPr lang="hu-HU" b="1" dirty="0"/>
              <a:t>				</a:t>
            </a:r>
            <a:r>
              <a:rPr lang="hu-HU" b="1" i="1" dirty="0"/>
              <a:t>(</a:t>
            </a:r>
            <a:r>
              <a:rPr lang="hu-HU" b="1" i="1" dirty="0" err="1"/>
              <a:t>Application</a:t>
            </a:r>
            <a:r>
              <a:rPr lang="hu-HU" b="1" i="1" dirty="0"/>
              <a:t> </a:t>
            </a:r>
            <a:r>
              <a:rPr lang="hu-HU" b="1" i="1" dirty="0" err="1"/>
              <a:t>Partition</a:t>
            </a:r>
            <a:r>
              <a:rPr lang="hu-HU" b="1" i="1" dirty="0"/>
              <a:t>) </a:t>
            </a:r>
            <a:endParaRPr lang="hu-HU" dirty="0"/>
          </a:p>
        </p:txBody>
      </p:sp>
      <p:sp>
        <p:nvSpPr>
          <p:cNvPr id="21507" name="Tartalom helye 2">
            <a:extLst>
              <a:ext uri="{FF2B5EF4-FFF2-40B4-BE49-F238E27FC236}">
                <a16:creationId xmlns:a16="http://schemas.microsoft.com/office/drawing/2014/main" id="{EABD46E6-A8AF-421C-993C-0ED13238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133600"/>
            <a:ext cx="8713093" cy="3992563"/>
          </a:xfrm>
        </p:spPr>
        <p:txBody>
          <a:bodyPr/>
          <a:lstStyle/>
          <a:p>
            <a:pPr eaLnBrk="1" hangingPunct="1"/>
            <a:r>
              <a:rPr lang="hu-HU" altLang="hu-HU" dirty="0"/>
              <a:t>A DC-k egy vagy több alkalmazás-címtári partíciót is tárolhatnak.</a:t>
            </a:r>
          </a:p>
          <a:p>
            <a:pPr marL="36512" indent="0" eaLnBrk="1" hangingPunct="1">
              <a:buNone/>
            </a:pPr>
            <a:endParaRPr lang="hu-HU" altLang="hu-HU" dirty="0"/>
          </a:p>
          <a:p>
            <a:pPr eaLnBrk="1" hangingPunct="1"/>
            <a:r>
              <a:rPr lang="hu-HU" altLang="hu-HU" dirty="0"/>
              <a:t>Opcionális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AF7F82-F132-4300-90F4-E033AB29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b="1" dirty="0"/>
              <a:t>Az egyedi főkiszolgáló-műveletek (FSMO)</a:t>
            </a:r>
            <a:endParaRPr lang="hu-HU" dirty="0"/>
          </a:p>
        </p:txBody>
      </p:sp>
      <p:sp>
        <p:nvSpPr>
          <p:cNvPr id="22531" name="Tartalom helye 2">
            <a:extLst>
              <a:ext uri="{FF2B5EF4-FFF2-40B4-BE49-F238E27FC236}">
                <a16:creationId xmlns:a16="http://schemas.microsoft.com/office/drawing/2014/main" id="{C4F12DC9-6D52-4D46-A79A-A95372CE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eaLnBrk="1" hangingPunct="1"/>
            <a:r>
              <a:rPr lang="hu-HU" altLang="hu-HU"/>
              <a:t>Flexibile Single Master Operations, FSMO</a:t>
            </a:r>
          </a:p>
          <a:p>
            <a:pPr lvl="1" eaLnBrk="1" hangingPunct="1"/>
            <a:r>
              <a:rPr lang="hu-HU" altLang="hu-HU" sz="2800"/>
              <a:t>RID Master</a:t>
            </a:r>
          </a:p>
          <a:p>
            <a:pPr lvl="1" eaLnBrk="1" hangingPunct="1"/>
            <a:r>
              <a:rPr lang="hu-HU" altLang="hu-HU" sz="2800"/>
              <a:t>PDC Emulátor</a:t>
            </a:r>
          </a:p>
          <a:p>
            <a:pPr lvl="1" eaLnBrk="1" hangingPunct="1"/>
            <a:r>
              <a:rPr lang="hu-HU" altLang="hu-HU" sz="2800"/>
              <a:t>Infrastructure Master</a:t>
            </a:r>
          </a:p>
          <a:p>
            <a:pPr lvl="1" eaLnBrk="1" hangingPunct="1"/>
            <a:r>
              <a:rPr lang="hu-HU" altLang="hu-HU" sz="2800"/>
              <a:t>Domain Naming Master</a:t>
            </a:r>
          </a:p>
          <a:p>
            <a:pPr lvl="1" eaLnBrk="1" hangingPunct="1"/>
            <a:r>
              <a:rPr lang="hu-HU" altLang="hu-HU" sz="2800"/>
              <a:t>Schema Master</a:t>
            </a:r>
          </a:p>
          <a:p>
            <a:pPr eaLnBrk="1" hangingPunct="1"/>
            <a:endParaRPr lang="hu-HU" altLang="hu-H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>
            <a:extLst>
              <a:ext uri="{FF2B5EF4-FFF2-40B4-BE49-F238E27FC236}">
                <a16:creationId xmlns:a16="http://schemas.microsoft.com/office/drawing/2014/main" id="{6A29CA53-FF7B-4431-9F29-E18ED5F0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467600" cy="864096"/>
          </a:xfrm>
        </p:spPr>
        <p:txBody>
          <a:bodyPr/>
          <a:lstStyle/>
          <a:p>
            <a:pPr eaLnBrk="1" hangingPunct="1"/>
            <a:r>
              <a:rPr lang="hu-HU" altLang="hu-HU" b="1" dirty="0"/>
              <a:t>RID-főkiszolgáló </a:t>
            </a:r>
            <a:r>
              <a:rPr lang="hu-HU" altLang="hu-HU" b="1" i="1" dirty="0"/>
              <a:t>(RID Master) </a:t>
            </a:r>
            <a:endParaRPr lang="hu-HU" altLang="hu-HU" dirty="0"/>
          </a:p>
        </p:txBody>
      </p:sp>
      <p:sp>
        <p:nvSpPr>
          <p:cNvPr id="23555" name="Tartalom helye 2">
            <a:extLst>
              <a:ext uri="{FF2B5EF4-FFF2-40B4-BE49-F238E27FC236}">
                <a16:creationId xmlns:a16="http://schemas.microsoft.com/office/drawing/2014/main" id="{1E0EFF8B-E1FE-4243-AE43-032312AF7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60" y="980728"/>
            <a:ext cx="8639412" cy="5184775"/>
          </a:xfrm>
        </p:spPr>
        <p:txBody>
          <a:bodyPr/>
          <a:lstStyle/>
          <a:p>
            <a:pPr algn="just" eaLnBrk="1" hangingPunct="1"/>
            <a:r>
              <a:rPr lang="hu-HU" altLang="hu-HU" sz="2400" dirty="0"/>
              <a:t>Minden tartományban legfeljebb egy lehet belőle.</a:t>
            </a:r>
          </a:p>
          <a:p>
            <a:pPr algn="just" eaLnBrk="1" hangingPunct="1"/>
            <a:r>
              <a:rPr lang="hu-HU" altLang="hu-HU" sz="2400" dirty="0"/>
              <a:t> A saját, vagy valamelyik másik DC kérésére egy létrehozandó új objektum (felhasználói fiók, csoport stb.) számára kiadja a relatív azonosító </a:t>
            </a:r>
            <a:r>
              <a:rPr lang="hu-HU" altLang="hu-HU" sz="2400" i="1" dirty="0"/>
              <a:t>(</a:t>
            </a:r>
            <a:r>
              <a:rPr lang="hu-HU" altLang="hu-HU" sz="2400" i="1" dirty="0" err="1"/>
              <a:t>Relative</a:t>
            </a:r>
            <a:r>
              <a:rPr lang="hu-HU" altLang="hu-HU" sz="2400" i="1" dirty="0"/>
              <a:t> </a:t>
            </a:r>
            <a:r>
              <a:rPr lang="hu-HU" altLang="hu-HU" sz="2400" i="1" dirty="0" err="1"/>
              <a:t>Identifier</a:t>
            </a:r>
            <a:r>
              <a:rPr lang="hu-HU" altLang="hu-HU" sz="2400" i="1" dirty="0"/>
              <a:t>, RID) részt a leendő objektum biztonsági azonosítójához (</a:t>
            </a:r>
            <a:r>
              <a:rPr lang="hu-HU" altLang="hu-HU" sz="2400" i="1" dirty="0" err="1"/>
              <a:t>Security</a:t>
            </a:r>
            <a:r>
              <a:rPr lang="hu-HU" altLang="hu-HU" sz="2400" i="1" dirty="0"/>
              <a:t> </a:t>
            </a:r>
            <a:r>
              <a:rPr lang="hu-HU" altLang="hu-HU" sz="2400" i="1" dirty="0" err="1"/>
              <a:t>Identifier</a:t>
            </a:r>
            <a:r>
              <a:rPr lang="hu-HU" altLang="hu-HU" sz="2400" i="1" dirty="0"/>
              <a:t>, SID). </a:t>
            </a:r>
          </a:p>
          <a:p>
            <a:pPr algn="just" eaLnBrk="1" hangingPunct="1"/>
            <a:r>
              <a:rPr lang="hu-HU" altLang="hu-HU" sz="2400" i="1" dirty="0"/>
              <a:t>A RID Mastertől a többi tartományvezérlő </a:t>
            </a:r>
            <a:r>
              <a:rPr lang="hu-HU" altLang="hu-HU" sz="2400" dirty="0"/>
              <a:t>200-as csomagokban (RID </a:t>
            </a:r>
            <a:r>
              <a:rPr lang="hu-HU" altLang="hu-HU" sz="2400" dirty="0" err="1"/>
              <a:t>Pool</a:t>
            </a:r>
            <a:r>
              <a:rPr lang="hu-HU" altLang="hu-HU" sz="2400" dirty="0"/>
              <a:t>) kap relatív azonosítót, amivel azután önállóan gazdálkodik. </a:t>
            </a:r>
          </a:p>
          <a:p>
            <a:pPr algn="just" eaLnBrk="1" hangingPunct="1"/>
            <a:r>
              <a:rPr lang="hu-HU" altLang="hu-HU" sz="2400" dirty="0"/>
              <a:t>A relatív azonosító rész teljesen egyértelműen azonosítja az objektumot a tartományon belül. </a:t>
            </a:r>
          </a:p>
          <a:p>
            <a:pPr algn="just" eaLnBrk="1" hangingPunct="1"/>
            <a:r>
              <a:rPr lang="hu-HU" altLang="hu-HU" sz="2400" dirty="0"/>
              <a:t>Ha nem érhető el a RID-főkiszolgáló, csak addig lehet a tartományban új objektumokat létrehozni, amíg a korábban kiosztott RID </a:t>
            </a:r>
            <a:r>
              <a:rPr lang="hu-HU" altLang="hu-HU" sz="2400" dirty="0" err="1"/>
              <a:t>Poolok</a:t>
            </a:r>
            <a:r>
              <a:rPr lang="hu-HU" altLang="hu-HU" sz="2400" dirty="0"/>
              <a:t> el nem fogynak.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>
            <a:extLst>
              <a:ext uri="{FF2B5EF4-FFF2-40B4-BE49-F238E27FC236}">
                <a16:creationId xmlns:a16="http://schemas.microsoft.com/office/drawing/2014/main" id="{944C7C18-797C-4ED9-B5E8-E537D017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PDC-emulátor </a:t>
            </a:r>
            <a:r>
              <a:rPr lang="hu-HU" altLang="hu-HU" b="1" i="1"/>
              <a:t>(PDC Emulator) </a:t>
            </a:r>
            <a:endParaRPr lang="hu-HU" alt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348AD1-C0F0-4CFD-AA5A-FACF0D9E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85000" lnSpcReduction="20000"/>
          </a:bodyPr>
          <a:lstStyle/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Minden tartományban csak egy lehet belőle.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Feladata, hogy a Windows 2000 előtti ügyfelek számára elsődleges Windows NT tartományvezérlőként </a:t>
            </a:r>
            <a:r>
              <a:rPr lang="hu-HU" i="1" dirty="0"/>
              <a:t>(</a:t>
            </a:r>
            <a:r>
              <a:rPr lang="hu-HU" i="1" dirty="0" err="1"/>
              <a:t>Primary</a:t>
            </a:r>
            <a:r>
              <a:rPr lang="hu-HU" i="1" dirty="0"/>
              <a:t> Domain </a:t>
            </a:r>
            <a:r>
              <a:rPr lang="hu-HU" i="1" dirty="0" err="1"/>
              <a:t>Controller</a:t>
            </a:r>
            <a:r>
              <a:rPr lang="hu-HU" i="1" dirty="0"/>
              <a:t>, PDC) működjön.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Ennek megfelelően feldolgozza az ügyfelek bejelentkezéseit, jelszóváltozásait, és </a:t>
            </a:r>
            <a:r>
              <a:rPr lang="hu-HU" dirty="0" err="1"/>
              <a:t>replikálja</a:t>
            </a:r>
            <a:r>
              <a:rPr lang="hu-HU" dirty="0"/>
              <a:t> a változásokat a többi  tartományvezérlő felé.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Feladatai közé tartozik még a tartomány összes tartományvezérlője által mutatott idő automatikus szinkronizálása a Windows Time szolgáltatás segítségével.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5C12CB-0B1E-4A79-A120-DA975B12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b="1" dirty="0"/>
              <a:t>Infrastruktúra-főkiszolgáló </a:t>
            </a:r>
            <a:r>
              <a:rPr lang="hu-HU" b="1" i="1" dirty="0"/>
              <a:t>(</a:t>
            </a:r>
            <a:r>
              <a:rPr lang="hu-HU" b="1" i="1" dirty="0" err="1"/>
              <a:t>Infrastructure</a:t>
            </a:r>
            <a:r>
              <a:rPr lang="hu-HU" b="1" i="1" dirty="0"/>
              <a:t> Master)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C71C32-D7EC-4DF3-AA85-D165627D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Minden tartományban csak egy lehet belőle.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Csak akkor van rá szükség, ha a hálózat több tartományból áll.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Feladata a saját tartományának objektumai és a többi tartományban található objektumok közötti hivatkozások frissítése.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Amennyiben nem érhető el, a tartományon belül nem veszünk észre változást, azonban a többi tartománnyal való kapcsolattartás során frissítési problémák keletkeznek.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>
            <a:extLst>
              <a:ext uri="{FF2B5EF4-FFF2-40B4-BE49-F238E27FC236}">
                <a16:creationId xmlns:a16="http://schemas.microsoft.com/office/drawing/2014/main" id="{B02A7DA7-E674-4B58-9537-2F67B6F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Címtár</a:t>
            </a:r>
          </a:p>
        </p:txBody>
      </p:sp>
      <p:sp>
        <p:nvSpPr>
          <p:cNvPr id="8195" name="Tartalom helye 2">
            <a:extLst>
              <a:ext uri="{FF2B5EF4-FFF2-40B4-BE49-F238E27FC236}">
                <a16:creationId xmlns:a16="http://schemas.microsoft.com/office/drawing/2014/main" id="{01EE1CA0-0F61-4FEC-A170-5DB967B4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72488" cy="4525963"/>
          </a:xfrm>
        </p:spPr>
        <p:txBody>
          <a:bodyPr/>
          <a:lstStyle/>
          <a:p>
            <a:pPr eaLnBrk="1" hangingPunct="1"/>
            <a:r>
              <a:rPr lang="hu-HU" altLang="hu-HU"/>
              <a:t>a címtár egy olyan adatbázis, ami képes a hálózat valamennyi erőforrásának</a:t>
            </a:r>
          </a:p>
          <a:p>
            <a:pPr lvl="1" indent="0" eaLnBrk="1" hangingPunct="1"/>
            <a:r>
              <a:rPr lang="hu-HU" altLang="hu-HU"/>
              <a:t>azonosítására,</a:t>
            </a:r>
          </a:p>
          <a:p>
            <a:pPr lvl="1" indent="0" eaLnBrk="1" hangingPunct="1"/>
            <a:r>
              <a:rPr lang="hu-HU" altLang="hu-HU"/>
              <a:t>és hierarchikus rendszerben való tárolására</a:t>
            </a:r>
          </a:p>
          <a:p>
            <a:pPr eaLnBrk="1" hangingPunct="1"/>
            <a:r>
              <a:rPr lang="hu-HU" altLang="hu-HU"/>
              <a:t>a hálózat fizikai felépítését és protokolljait átláthatóvá teszi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FB4DFB-2B28-4087-925F-888118DB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2617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600" b="1" dirty="0"/>
              <a:t>Tartománynév-nyilvántartási főkiszolgáló </a:t>
            </a:r>
            <a:r>
              <a:rPr lang="hu-HU" sz="3600" b="1" i="1" dirty="0"/>
              <a:t>(Domain </a:t>
            </a:r>
            <a:r>
              <a:rPr lang="hu-HU" sz="3600" b="1" i="1" dirty="0" err="1"/>
              <a:t>Naming</a:t>
            </a:r>
            <a:r>
              <a:rPr lang="hu-HU" sz="3600" b="1" i="1" dirty="0"/>
              <a:t> Master)</a:t>
            </a:r>
            <a:br>
              <a:rPr lang="hu-HU" sz="3600" b="1" i="1" dirty="0"/>
            </a:br>
            <a:endParaRPr lang="hu-HU" sz="3600" dirty="0"/>
          </a:p>
        </p:txBody>
      </p:sp>
      <p:sp>
        <p:nvSpPr>
          <p:cNvPr id="26627" name="Tartalom helye 2">
            <a:extLst>
              <a:ext uri="{FF2B5EF4-FFF2-40B4-BE49-F238E27FC236}">
                <a16:creationId xmlns:a16="http://schemas.microsoft.com/office/drawing/2014/main" id="{B958029B-4FB8-463A-8628-216DBE41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569371"/>
          </a:xfrm>
        </p:spPr>
        <p:txBody>
          <a:bodyPr/>
          <a:lstStyle/>
          <a:p>
            <a:pPr algn="just" eaLnBrk="1" hangingPunct="1"/>
            <a:r>
              <a:rPr lang="hu-HU" altLang="hu-HU" dirty="0"/>
              <a:t>Az erdőben kizárólag egy lehet belőle. </a:t>
            </a:r>
          </a:p>
          <a:p>
            <a:pPr algn="just" eaLnBrk="1" hangingPunct="1"/>
            <a:r>
              <a:rPr lang="hu-HU" altLang="hu-HU" dirty="0"/>
              <a:t>Szabályozza az erdőben a tartományok hozzáadását és törlését. </a:t>
            </a:r>
          </a:p>
          <a:p>
            <a:pPr algn="just" eaLnBrk="1" hangingPunct="1"/>
            <a:r>
              <a:rPr lang="hu-HU" altLang="hu-HU" dirty="0"/>
              <a:t>A tartományfákkal kapcsolatos változtatások nem hajtódnak végre, ha a szerepet megvalósító tartományvezérlő nem érhető el.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5F37E2-120A-4304-A321-739EE450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b="1" dirty="0"/>
              <a:t>Séma-főkiszolgáló</a:t>
            </a:r>
            <a:br>
              <a:rPr lang="hu-HU" b="1" dirty="0"/>
            </a:br>
            <a:r>
              <a:rPr lang="hu-HU" b="1" i="1" dirty="0"/>
              <a:t>(</a:t>
            </a:r>
            <a:r>
              <a:rPr lang="hu-HU" b="1" i="1" dirty="0" err="1"/>
              <a:t>Schema</a:t>
            </a:r>
            <a:r>
              <a:rPr lang="hu-HU" b="1" i="1" dirty="0"/>
              <a:t> Master) </a:t>
            </a:r>
            <a:endParaRPr lang="hu-HU" dirty="0"/>
          </a:p>
        </p:txBody>
      </p:sp>
      <p:sp>
        <p:nvSpPr>
          <p:cNvPr id="27651" name="Tartalom helye 2">
            <a:extLst>
              <a:ext uri="{FF2B5EF4-FFF2-40B4-BE49-F238E27FC236}">
                <a16:creationId xmlns:a16="http://schemas.microsoft.com/office/drawing/2014/main" id="{7BA99016-1424-4D1E-8EA9-D58849CD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eaLnBrk="1" hangingPunct="1"/>
            <a:r>
              <a:rPr lang="hu-HU" altLang="hu-HU" dirty="0"/>
              <a:t>Az erdőben kizárólag egy lehet belőle. </a:t>
            </a:r>
          </a:p>
          <a:p>
            <a:pPr eaLnBrk="1" hangingPunct="1"/>
            <a:r>
              <a:rPr lang="hu-HU" altLang="hu-HU" dirty="0"/>
              <a:t>Központosítva végzi el a séma összes frissítését és módosítását.</a:t>
            </a:r>
          </a:p>
          <a:p>
            <a:pPr eaLnBrk="1" hangingPunct="1"/>
            <a:r>
              <a:rPr lang="hu-HU" altLang="hu-HU" dirty="0"/>
              <a:t>Nem vesszük észre a hiányát, egészen addig, amíg nem kerül sor a séma frissítésére, vagy bővítésére.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D0D3755E-1D9E-4CAA-9B44-B67B0F2BC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9700"/>
            <a:ext cx="7921625" cy="657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artalom helye 3">
            <a:extLst>
              <a:ext uri="{FF2B5EF4-FFF2-40B4-BE49-F238E27FC236}">
                <a16:creationId xmlns:a16="http://schemas.microsoft.com/office/drawing/2014/main" id="{CB57312F-0B92-4A5F-B83B-5E489DE7B1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512" y="260648"/>
            <a:ext cx="8712968" cy="6408712"/>
          </a:xfrm>
        </p:spPr>
        <p:txBody>
          <a:bodyPr/>
          <a:lstStyle/>
          <a:p>
            <a:pPr algn="just" eaLnBrk="1" hangingPunct="1"/>
            <a:r>
              <a:rPr lang="hu-HU" altLang="hu-HU" sz="2800" dirty="0"/>
              <a:t>Az erdő első DC-</a:t>
            </a:r>
            <a:r>
              <a:rPr lang="hu-HU" altLang="hu-HU" sz="2800" dirty="0" err="1"/>
              <a:t>jének</a:t>
            </a:r>
            <a:r>
              <a:rPr lang="hu-HU" altLang="hu-HU" sz="2800" dirty="0"/>
              <a:t> telepítésekor valamennyi erdő és tartomány szintű szerepkör erre a kiszolgálóra kerül, de később áthelyezhetők.</a:t>
            </a:r>
          </a:p>
          <a:p>
            <a:pPr marL="36512" indent="0" algn="just" eaLnBrk="1" hangingPunct="1">
              <a:buNone/>
            </a:pPr>
            <a:endParaRPr lang="hu-HU" altLang="hu-HU" sz="2800" dirty="0"/>
          </a:p>
          <a:p>
            <a:pPr eaLnBrk="1" hangingPunct="1"/>
            <a:r>
              <a:rPr lang="hu-HU" altLang="hu-HU" sz="2800" dirty="0"/>
              <a:t> </a:t>
            </a:r>
            <a:r>
              <a:rPr lang="hu-HU" altLang="hu-HU" sz="2800" dirty="0" err="1"/>
              <a:t>Active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Directory</a:t>
            </a:r>
            <a:r>
              <a:rPr lang="hu-HU" altLang="hu-HU" sz="2800" dirty="0"/>
              <a:t> </a:t>
            </a:r>
            <a:r>
              <a:rPr lang="hu-HU" altLang="hu-HU" sz="2800" dirty="0" err="1"/>
              <a:t>Users</a:t>
            </a:r>
            <a:r>
              <a:rPr lang="hu-HU" altLang="hu-HU" sz="2800" dirty="0"/>
              <a:t> and </a:t>
            </a:r>
            <a:r>
              <a:rPr lang="hu-HU" altLang="hu-HU" sz="2800" dirty="0" err="1"/>
              <a:t>Computers</a:t>
            </a:r>
            <a:r>
              <a:rPr lang="hu-HU" altLang="hu-HU" sz="2800" dirty="0"/>
              <a:t> </a:t>
            </a:r>
          </a:p>
          <a:p>
            <a:pPr lvl="1" eaLnBrk="1" hangingPunct="1"/>
            <a:r>
              <a:rPr lang="hu-HU" altLang="hu-HU" sz="2400" dirty="0"/>
              <a:t>A tartományszintű szerepkörök</a:t>
            </a:r>
            <a:br>
              <a:rPr lang="hu-HU" altLang="hu-HU" sz="2400" dirty="0"/>
            </a:br>
            <a:r>
              <a:rPr lang="hu-HU" altLang="hu-HU" sz="2400" dirty="0"/>
              <a:t>(RID Master, PDC Emulator, </a:t>
            </a:r>
            <a:r>
              <a:rPr lang="hu-HU" altLang="hu-HU" sz="2400" dirty="0" err="1"/>
              <a:t>Infrastructure</a:t>
            </a:r>
            <a:r>
              <a:rPr lang="hu-HU" altLang="hu-HU" sz="2400" dirty="0"/>
              <a:t> Master)</a:t>
            </a:r>
          </a:p>
          <a:p>
            <a:pPr marL="449263" lvl="1" indent="0" eaLnBrk="1" hangingPunct="1">
              <a:buNone/>
            </a:pPr>
            <a:endParaRPr lang="hu-HU" altLang="hu-HU" sz="2400" i="1" dirty="0"/>
          </a:p>
          <a:p>
            <a:pPr eaLnBrk="1" hangingPunct="1"/>
            <a:r>
              <a:rPr lang="hu-HU" altLang="hu-HU" sz="2800" dirty="0" err="1"/>
              <a:t>Active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Directory</a:t>
            </a:r>
            <a:r>
              <a:rPr lang="hu-HU" altLang="hu-HU" sz="2800" dirty="0"/>
              <a:t> </a:t>
            </a:r>
            <a:r>
              <a:rPr lang="en-US" altLang="hu-HU" sz="2800" dirty="0"/>
              <a:t>Domains and Trusts</a:t>
            </a:r>
            <a:endParaRPr lang="hu-HU" altLang="hu-HU" sz="2800" dirty="0"/>
          </a:p>
          <a:p>
            <a:pPr lvl="1" eaLnBrk="1" hangingPunct="1"/>
            <a:r>
              <a:rPr lang="hu-HU" altLang="hu-HU" sz="2400" dirty="0" err="1"/>
              <a:t>Domain</a:t>
            </a:r>
            <a:r>
              <a:rPr lang="hu-HU" altLang="hu-HU" sz="2400" dirty="0"/>
              <a:t> </a:t>
            </a:r>
            <a:r>
              <a:rPr lang="hu-HU" altLang="hu-HU" sz="2400" dirty="0" err="1"/>
              <a:t>Naming</a:t>
            </a:r>
            <a:r>
              <a:rPr lang="hu-HU" altLang="hu-HU" sz="2400" dirty="0"/>
              <a:t> Master szerepkör</a:t>
            </a:r>
          </a:p>
          <a:p>
            <a:pPr marL="449263" lvl="1" indent="0" eaLnBrk="1" hangingPunct="1">
              <a:buNone/>
            </a:pPr>
            <a:endParaRPr lang="en-US" altLang="hu-HU" sz="2400" i="1" dirty="0"/>
          </a:p>
          <a:p>
            <a:pPr eaLnBrk="1" hangingPunct="1"/>
            <a:r>
              <a:rPr lang="en-US" altLang="hu-HU" sz="2800" dirty="0"/>
              <a:t>Active Directory Schema</a:t>
            </a:r>
            <a:endParaRPr lang="hu-HU" altLang="hu-HU" sz="2800" dirty="0"/>
          </a:p>
          <a:p>
            <a:pPr lvl="1" eaLnBrk="1" hangingPunct="1"/>
            <a:r>
              <a:rPr lang="en-US" altLang="hu-HU" sz="2400" dirty="0"/>
              <a:t>Schema Master</a:t>
            </a:r>
            <a:endParaRPr lang="hu-HU" altLang="hu-HU" sz="2400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>
            <a:extLst>
              <a:ext uri="{FF2B5EF4-FFF2-40B4-BE49-F238E27FC236}">
                <a16:creationId xmlns:a16="http://schemas.microsoft.com/office/drawing/2014/main" id="{E7880873-3FE4-4D5A-9B47-7E7768FC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A séma</a:t>
            </a:r>
            <a:endParaRPr lang="hu-HU" altLang="hu-HU"/>
          </a:p>
        </p:txBody>
      </p:sp>
      <p:sp>
        <p:nvSpPr>
          <p:cNvPr id="30723" name="Tartalom helye 2">
            <a:extLst>
              <a:ext uri="{FF2B5EF4-FFF2-40B4-BE49-F238E27FC236}">
                <a16:creationId xmlns:a16="http://schemas.microsoft.com/office/drawing/2014/main" id="{5581EC41-FFCF-43CC-8A1E-B9D1EF11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71625"/>
            <a:ext cx="8640960" cy="4737695"/>
          </a:xfrm>
        </p:spPr>
        <p:txBody>
          <a:bodyPr/>
          <a:lstStyle/>
          <a:p>
            <a:pPr algn="just" eaLnBrk="1" hangingPunct="1"/>
            <a:r>
              <a:rPr lang="hu-HU" altLang="hu-HU" dirty="0"/>
              <a:t>A séma az AD-adatbázis szerkezete </a:t>
            </a:r>
            <a:br>
              <a:rPr lang="hu-HU" altLang="hu-HU" dirty="0"/>
            </a:br>
            <a:r>
              <a:rPr lang="hu-HU" altLang="hu-HU" dirty="0"/>
              <a:t>(a címtárban tárolható objektumok definícióinak összessége)</a:t>
            </a:r>
          </a:p>
          <a:p>
            <a:pPr algn="just" eaLnBrk="1" hangingPunct="1"/>
            <a:r>
              <a:rPr lang="hu-HU" altLang="hu-HU" dirty="0"/>
              <a:t>Minden objektumosztály számára meghatározza a kötelező és lehetséges attribútumok körét, valamint a szülőként megadható objektumosztályokat.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ím 1">
            <a:extLst>
              <a:ext uri="{FF2B5EF4-FFF2-40B4-BE49-F238E27FC236}">
                <a16:creationId xmlns:a16="http://schemas.microsoft.com/office/drawing/2014/main" id="{DE237AB5-2906-46F8-8DA6-2ADDE1F2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A séma</a:t>
            </a:r>
          </a:p>
        </p:txBody>
      </p:sp>
      <p:sp>
        <p:nvSpPr>
          <p:cNvPr id="31747" name="Tartalom helye 2">
            <a:extLst>
              <a:ext uri="{FF2B5EF4-FFF2-40B4-BE49-F238E27FC236}">
                <a16:creationId xmlns:a16="http://schemas.microsoft.com/office/drawing/2014/main" id="{330B0FF3-30D0-4767-9B39-E3039270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83162"/>
          </a:xfrm>
        </p:spPr>
        <p:txBody>
          <a:bodyPr/>
          <a:lstStyle/>
          <a:p>
            <a:pPr algn="just" eaLnBrk="1" hangingPunct="1"/>
            <a:r>
              <a:rPr lang="hu-HU" altLang="hu-HU" dirty="0"/>
              <a:t>Van alapséma, ami módosítható.</a:t>
            </a:r>
          </a:p>
          <a:p>
            <a:pPr algn="just" eaLnBrk="1" hangingPunct="1"/>
            <a:r>
              <a:rPr lang="hu-HU" altLang="hu-HU" dirty="0"/>
              <a:t>A módosítás késlekedés nélkül </a:t>
            </a:r>
            <a:r>
              <a:rPr lang="hu-HU" altLang="hu-HU" dirty="0" err="1"/>
              <a:t>replikálódik</a:t>
            </a:r>
            <a:r>
              <a:rPr lang="hu-HU" altLang="hu-HU" dirty="0"/>
              <a:t> az erdő valamennyi DC-</a:t>
            </a:r>
            <a:r>
              <a:rPr lang="hu-HU" altLang="hu-HU" dirty="0" err="1"/>
              <a:t>jére</a:t>
            </a:r>
            <a:r>
              <a:rPr lang="hu-HU" altLang="hu-HU" dirty="0"/>
              <a:t>, a művelet minden esetben a teljes hálózatot érinti.</a:t>
            </a:r>
          </a:p>
          <a:p>
            <a:pPr algn="just" eaLnBrk="1" hangingPunct="1"/>
            <a:r>
              <a:rPr lang="hu-HU" altLang="hu-HU" dirty="0"/>
              <a:t>A sémából semmi nem törölhető (csak deaktiválás lehetséges)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ím 1">
            <a:extLst>
              <a:ext uri="{FF2B5EF4-FFF2-40B4-BE49-F238E27FC236}">
                <a16:creationId xmlns:a16="http://schemas.microsoft.com/office/drawing/2014/main" id="{24B221E1-598A-4935-A7DF-B51E7327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Active Directory Schema </a:t>
            </a:r>
            <a:endParaRPr lang="hu-HU" altLang="hu-HU"/>
          </a:p>
        </p:txBody>
      </p:sp>
      <p:sp>
        <p:nvSpPr>
          <p:cNvPr id="36867" name="Tartalom helye 2">
            <a:extLst>
              <a:ext uri="{FF2B5EF4-FFF2-40B4-BE49-F238E27FC236}">
                <a16:creationId xmlns:a16="http://schemas.microsoft.com/office/drawing/2014/main" id="{EA58E880-85D5-4047-9070-218D29FD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A séma kezelésére szolgál</a:t>
            </a:r>
          </a:p>
          <a:p>
            <a:pPr eaLnBrk="1" hangingPunct="1"/>
            <a:r>
              <a:rPr lang="hu-HU" altLang="hu-HU"/>
              <a:t>Ennek segítségével mozgathatjuk másik DC-</a:t>
            </a:r>
            <a:r>
              <a:rPr lang="en-US" altLang="hu-HU"/>
              <a:t>re a Schema Master szerepet</a:t>
            </a:r>
            <a:endParaRPr lang="hu-HU" altLang="hu-HU"/>
          </a:p>
          <a:p>
            <a:pPr eaLnBrk="1" hangingPunct="1"/>
            <a:r>
              <a:rPr lang="hu-HU" altLang="hu-HU"/>
              <a:t>A modul nincs regisztrálva</a:t>
            </a:r>
          </a:p>
          <a:p>
            <a:pPr eaLnBrk="1" hangingPunct="1"/>
            <a:r>
              <a:rPr lang="hu-HU" altLang="hu-HU"/>
              <a:t>Regisztráláshoz: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hu-HU" altLang="hu-HU"/>
              <a:t>C:\&gt;regsvr32 schmmgmt.dll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C73715-8573-4F75-8BAA-F11351A3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b="1" dirty="0"/>
              <a:t>A globális katalógus szerepkör - </a:t>
            </a:r>
            <a:r>
              <a:rPr lang="hu-HU" i="1" dirty="0"/>
              <a:t>Global </a:t>
            </a:r>
            <a:r>
              <a:rPr lang="hu-HU" i="1" dirty="0" err="1"/>
              <a:t>Catalog</a:t>
            </a:r>
            <a:r>
              <a:rPr lang="hu-HU" i="1" dirty="0"/>
              <a:t> (GC)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81791B-0FC5-40D5-B66B-5D5DC10F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983162"/>
          </a:xfrm>
        </p:spPr>
        <p:txBody>
          <a:bodyPr>
            <a:normAutofit fontScale="85000" lnSpcReduction="10000"/>
          </a:bodyPr>
          <a:lstStyle/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Olyan tartományvezérlői szerep, amelynek hordozója a címtár összes objektumának alapadataival, elérhetőségeiknek információjával rendelkezik a teljes erdőre vonatkozóan. 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 saját tartományából teljes, a további tartományokból részleges objektummásolatokat tartalmaz, így a GC segítségével kereshetőek a címtáradatok függetlenül attól, hogy valójában a címtár melyik tartománya tartalmazza azokat.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Alapértelmezés szerint az erdő első tartományvezérlője tartalmazza a globális katalógust, 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de más tartományvezérlőket is kijelölhetünk erre a célra.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6DBC7-54B8-4253-8060-3A65C47E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8435280" cy="77809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b="1" dirty="0"/>
              <a:t>A működési (funkcionalitási) szintek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D888AD-C17D-4FA1-A338-5B12932E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42594"/>
          </a:xfrm>
        </p:spPr>
        <p:txBody>
          <a:bodyPr>
            <a:normAutofit/>
          </a:bodyPr>
          <a:lstStyle/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 tartományok és erdők működési szintjeinek segítségével engedélyezhetők bizonyos tartományi és erdőszintű AD szolgáltatások. 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 működési szint egyrészt meghatározza a tartományban, illetve erdőben elérhető szolgáltatások körét, 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másrészt a működési szint emelésével régebbi tartományvezérlők már nem adhatók a tartományhoz.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1D10E-80E1-4520-A495-3A464A7F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Active Directory Sites and Services </a:t>
            </a:r>
            <a:endParaRPr lang="hu-HU" dirty="0"/>
          </a:p>
        </p:txBody>
      </p:sp>
      <p:sp>
        <p:nvSpPr>
          <p:cNvPr id="34819" name="Tartalom helye 2">
            <a:extLst>
              <a:ext uri="{FF2B5EF4-FFF2-40B4-BE49-F238E27FC236}">
                <a16:creationId xmlns:a16="http://schemas.microsoft.com/office/drawing/2014/main" id="{4491216A-85A4-44AD-93C9-AB032320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83162"/>
          </a:xfrm>
        </p:spPr>
        <p:txBody>
          <a:bodyPr/>
          <a:lstStyle/>
          <a:p>
            <a:pPr algn="just" eaLnBrk="1" hangingPunct="1"/>
            <a:r>
              <a:rPr lang="hu-HU" altLang="hu-HU" dirty="0"/>
              <a:t>A telephelyek kialakítására és a DC-k közötti replikáció beállítására szolgál. </a:t>
            </a:r>
          </a:p>
          <a:p>
            <a:pPr algn="just" eaLnBrk="1" hangingPunct="1"/>
            <a:r>
              <a:rPr lang="hu-HU" altLang="hu-HU" dirty="0"/>
              <a:t>Kijelölhetjük azokat a DC-ket, amelyek a globális katalógus szerepkört fogják tartalmazni.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D41E0E9-0B60-4F88-AFBC-48F7358B574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-12700"/>
            <a:ext cx="7092950" cy="6754813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BD6548-E54B-4283-AE92-B513A0B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Active Directory Domains and Trusts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48D830-F5CF-4C9F-82E0-DAA1B342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 tartományok közötti bizalmi kapcsolatok (</a:t>
            </a:r>
            <a:r>
              <a:rPr lang="hu-HU" dirty="0" err="1"/>
              <a:t>trust</a:t>
            </a:r>
            <a:r>
              <a:rPr lang="hu-HU" dirty="0"/>
              <a:t> </a:t>
            </a:r>
            <a:r>
              <a:rPr lang="hu-HU" dirty="0" err="1"/>
              <a:t>relationship</a:t>
            </a:r>
            <a:r>
              <a:rPr lang="hu-HU" dirty="0"/>
              <a:t>) kezelésére szolgál. 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 bizalmi kapcsolat a tartományok közötti olyan kapcsolat, amely lehetővé teszi, hogy valamely tartomány felhasználóit egy másik tartomány vezérlője hitelesítse.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Domain </a:t>
            </a:r>
            <a:r>
              <a:rPr lang="hu-HU" dirty="0" err="1"/>
              <a:t>Naming</a:t>
            </a:r>
            <a:r>
              <a:rPr lang="hu-HU" dirty="0"/>
              <a:t> Master szerepet megvalósító kiszolgáló kijelölése.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ím 1">
            <a:extLst>
              <a:ext uri="{FF2B5EF4-FFF2-40B4-BE49-F238E27FC236}">
                <a16:creationId xmlns:a16="http://schemas.microsoft.com/office/drawing/2014/main" id="{615258DB-433D-4841-AAB9-DCEEF1F2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Bizalmi kapcsolatok</a:t>
            </a:r>
          </a:p>
        </p:txBody>
      </p:sp>
      <p:sp>
        <p:nvSpPr>
          <p:cNvPr id="37891" name="Tartalom helye 2">
            <a:extLst>
              <a:ext uri="{FF2B5EF4-FFF2-40B4-BE49-F238E27FC236}">
                <a16:creationId xmlns:a16="http://schemas.microsoft.com/office/drawing/2014/main" id="{382B93C9-1147-4B07-A0D0-47740532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altLang="hu-HU" b="1"/>
              <a:t>Egyirányú bizalmi kapcsolat</a:t>
            </a:r>
            <a:r>
              <a:rPr lang="hu-HU" altLang="hu-HU"/>
              <a:t> </a:t>
            </a:r>
            <a:r>
              <a:rPr lang="hu-HU" altLang="hu-HU" i="1"/>
              <a:t>(One way trust)</a:t>
            </a:r>
            <a:r>
              <a:rPr lang="hu-HU" altLang="hu-HU"/>
              <a:t> – az egyik tartomány felhasználói hozzáférhetnek a másik tartomány erőforrásaihoz, de a másik tartomány felhasználóinak nem enged hozzáférést az elsőhöz.</a:t>
            </a:r>
          </a:p>
          <a:p>
            <a:pPr algn="just" eaLnBrk="1" hangingPunct="1"/>
            <a:r>
              <a:rPr lang="hu-HU" altLang="hu-HU" b="1"/>
              <a:t>Kétirányú bizalmi kapcsolat</a:t>
            </a:r>
            <a:r>
              <a:rPr lang="hu-HU" altLang="hu-HU"/>
              <a:t> </a:t>
            </a:r>
            <a:r>
              <a:rPr lang="hu-HU" altLang="hu-HU" i="1"/>
              <a:t>(Two way trust)</a:t>
            </a:r>
            <a:r>
              <a:rPr lang="hu-HU" altLang="hu-HU"/>
              <a:t> – két tartomány felhasználói hozzáférnek egymás erőforrásaihoz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ím 1">
            <a:extLst>
              <a:ext uri="{FF2B5EF4-FFF2-40B4-BE49-F238E27FC236}">
                <a16:creationId xmlns:a16="http://schemas.microsoft.com/office/drawing/2014/main" id="{0A366481-0749-4E1C-9AAD-5F010F55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Bizalmi kapcsolatok</a:t>
            </a:r>
          </a:p>
        </p:txBody>
      </p:sp>
      <p:sp>
        <p:nvSpPr>
          <p:cNvPr id="38915" name="Tartalom helye 2">
            <a:extLst>
              <a:ext uri="{FF2B5EF4-FFF2-40B4-BE49-F238E27FC236}">
                <a16:creationId xmlns:a16="http://schemas.microsoft.com/office/drawing/2014/main" id="{F9D970DE-791E-4024-9D79-EBA652CA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altLang="hu-HU" b="1"/>
              <a:t>Tranzitív bizalmi kapcsolat</a:t>
            </a:r>
            <a:r>
              <a:rPr lang="hu-HU" altLang="hu-HU"/>
              <a:t> </a:t>
            </a:r>
            <a:r>
              <a:rPr lang="hu-HU" altLang="hu-HU" i="1"/>
              <a:t>(Transitive trust)</a:t>
            </a:r>
            <a:r>
              <a:rPr lang="hu-HU" altLang="hu-HU"/>
              <a:t> – olyan bizalmi kapcsolat, ami a résztvevő két tartományon túl is kiterjeszthető.</a:t>
            </a:r>
          </a:p>
          <a:p>
            <a:pPr algn="just" eaLnBrk="1" hangingPunct="1"/>
            <a:r>
              <a:rPr lang="hu-HU" altLang="hu-HU" b="1"/>
              <a:t>Nem tranzitív bizalmi kapcsolat</a:t>
            </a:r>
            <a:r>
              <a:rPr lang="hu-HU" altLang="hu-HU"/>
              <a:t> </a:t>
            </a:r>
            <a:r>
              <a:rPr lang="hu-HU" altLang="hu-HU" i="1"/>
              <a:t>(Intransitive trust)</a:t>
            </a:r>
            <a:r>
              <a:rPr lang="hu-HU" altLang="hu-HU"/>
              <a:t> – olyan bizalmi kapcsolat, aminek a hatálya csak a résztvevő két tartományra terjed ki.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ím 1">
            <a:extLst>
              <a:ext uri="{FF2B5EF4-FFF2-40B4-BE49-F238E27FC236}">
                <a16:creationId xmlns:a16="http://schemas.microsoft.com/office/drawing/2014/main" id="{EBF93B35-BB06-46A9-B56C-439D7E5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8" y="171496"/>
            <a:ext cx="7467600" cy="737224"/>
          </a:xfrm>
        </p:spPr>
        <p:txBody>
          <a:bodyPr/>
          <a:lstStyle/>
          <a:p>
            <a:pPr eaLnBrk="1" hangingPunct="1"/>
            <a:r>
              <a:rPr lang="hu-HU" altLang="hu-HU" dirty="0"/>
              <a:t>Bizalmi kapcsolatok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2B93EF-0B23-4EC3-8486-82ED7B13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616624"/>
          </a:xfrm>
        </p:spPr>
        <p:txBody>
          <a:bodyPr>
            <a:normAutofit fontScale="92500" lnSpcReduction="10000"/>
          </a:bodyPr>
          <a:lstStyle/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b="1" dirty="0"/>
              <a:t>Explicit bizalmi kapcsolat</a:t>
            </a:r>
            <a:r>
              <a:rPr lang="hu-HU" dirty="0"/>
              <a:t> </a:t>
            </a:r>
          </a:p>
          <a:p>
            <a:pPr marL="984250" indent="0" eaLnBrk="1" fontAlgn="auto" hangingPunct="1">
              <a:spcAft>
                <a:spcPts val="0"/>
              </a:spcAft>
              <a:buNone/>
              <a:defRPr/>
            </a:pPr>
            <a:r>
              <a:rPr lang="hu-HU" i="1" dirty="0"/>
              <a:t>(Explicit </a:t>
            </a:r>
            <a:r>
              <a:rPr lang="hu-HU" i="1" dirty="0" err="1"/>
              <a:t>trust</a:t>
            </a:r>
            <a:r>
              <a:rPr lang="hu-HU" i="1" dirty="0"/>
              <a:t>)</a:t>
            </a:r>
          </a:p>
          <a:p>
            <a:pPr marL="450850" indent="0" algn="just" eaLnBrk="1" fontAlgn="auto" hangingPunct="1">
              <a:spcAft>
                <a:spcPts val="0"/>
              </a:spcAft>
              <a:buNone/>
              <a:defRPr/>
            </a:pPr>
            <a:r>
              <a:rPr lang="hu-HU" dirty="0"/>
              <a:t>a rendszergazda által létrehozott bizalmi kapcsolat. Nem tranzitív, és egyirányú (két egyirányú kapcsolat létrehozásával kvázi kétirányúvá tehető).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b="1" dirty="0"/>
              <a:t>Közvetlen bizalmi kapcsolat</a:t>
            </a:r>
            <a:r>
              <a:rPr lang="hu-HU" dirty="0"/>
              <a:t> </a:t>
            </a:r>
          </a:p>
          <a:p>
            <a:pPr marL="984250" indent="0" eaLnBrk="1" fontAlgn="auto" hangingPunct="1">
              <a:spcAft>
                <a:spcPts val="0"/>
              </a:spcAft>
              <a:buNone/>
              <a:defRPr/>
            </a:pPr>
            <a:r>
              <a:rPr lang="hu-HU" i="1" dirty="0"/>
              <a:t>(</a:t>
            </a:r>
            <a:r>
              <a:rPr lang="hu-HU" i="1" dirty="0" err="1"/>
              <a:t>Cross</a:t>
            </a:r>
            <a:r>
              <a:rPr lang="hu-HU" i="1" dirty="0"/>
              <a:t> link/</a:t>
            </a:r>
            <a:r>
              <a:rPr lang="hu-HU" i="1" dirty="0" err="1"/>
              <a:t>shortcut</a:t>
            </a:r>
            <a:r>
              <a:rPr lang="hu-HU" i="1" dirty="0"/>
              <a:t> </a:t>
            </a:r>
            <a:r>
              <a:rPr lang="hu-HU" i="1" dirty="0" err="1"/>
              <a:t>trust</a:t>
            </a:r>
            <a:r>
              <a:rPr lang="hu-HU" i="1" dirty="0"/>
              <a:t>)</a:t>
            </a:r>
          </a:p>
          <a:p>
            <a:pPr marL="450850" indent="0" algn="just" eaLnBrk="1" fontAlgn="auto" hangingPunct="1">
              <a:spcAft>
                <a:spcPts val="0"/>
              </a:spcAft>
              <a:buNone/>
              <a:defRPr/>
            </a:pPr>
            <a:r>
              <a:rPr lang="hu-HU" dirty="0"/>
              <a:t>két külön tartományfában lévő tartományok, vagy egy tartományfán belüli, de szülő-gyermek viszonyban nem álló tartományok között létrehozott explicit bizalmi kapcsolat. Tranzitív, egy- vagy kétirányú.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5F582-A4C2-4687-940E-820A11A6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4638"/>
            <a:ext cx="8640763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b="1" dirty="0"/>
              <a:t>Alapértelmezett bizalmi kapcsolatok</a:t>
            </a:r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387D4EA3-EFEE-4FDA-A0A0-B828DE40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83279"/>
              </p:ext>
            </p:extLst>
          </p:nvPr>
        </p:nvGraphicFramePr>
        <p:xfrm>
          <a:off x="0" y="1556792"/>
          <a:ext cx="9144000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140">
                <a:tc>
                  <a:txBody>
                    <a:bodyPr/>
                    <a:lstStyle/>
                    <a:p>
                      <a:r>
                        <a:rPr lang="hu-HU" sz="2400" dirty="0"/>
                        <a:t>Kapcsolat típusa</a:t>
                      </a: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Tranzitivitás</a:t>
                      </a: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Irány</a:t>
                      </a: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Leírás</a:t>
                      </a:r>
                    </a:p>
                  </a:txBody>
                  <a:tcPr marL="91438" marR="91438"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651">
                <a:tc>
                  <a:txBody>
                    <a:bodyPr/>
                    <a:lstStyle/>
                    <a:p>
                      <a:r>
                        <a:rPr lang="hu-HU" sz="2400" dirty="0"/>
                        <a:t>Szülő–gyermek</a:t>
                      </a: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Tranzitív</a:t>
                      </a: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Kétirányú</a:t>
                      </a: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Új gyermektartomány létező tartományfához adásakor jön létre.</a:t>
                      </a:r>
                    </a:p>
                  </a:txBody>
                  <a:tcPr marL="91438" marR="91438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9673">
                <a:tc>
                  <a:txBody>
                    <a:bodyPr/>
                    <a:lstStyle/>
                    <a:p>
                      <a:r>
                        <a:rPr lang="hu-HU" sz="2400" dirty="0"/>
                        <a:t>Tartománygyökér szintű</a:t>
                      </a: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Tranzitív</a:t>
                      </a: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Kétirányú</a:t>
                      </a: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Új tartományfa létező erdőben történő létrehozásakor új, tartománygyökér szintű bizalmi kapcsolat jön létre</a:t>
                      </a:r>
                    </a:p>
                  </a:txBody>
                  <a:tcPr marL="91438" marR="91438"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ím 1">
            <a:extLst>
              <a:ext uri="{FF2B5EF4-FFF2-40B4-BE49-F238E27FC236}">
                <a16:creationId xmlns:a16="http://schemas.microsoft.com/office/drawing/2014/main" id="{65897D43-3F6F-43C1-886F-0B600F61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Egyéb bizalmi kapcsolatok</a:t>
            </a:r>
            <a:endParaRPr lang="hu-HU" altLang="hu-HU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E16E6591-158C-4E70-BE32-53E7847A2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93833"/>
              </p:ext>
            </p:extLst>
          </p:nvPr>
        </p:nvGraphicFramePr>
        <p:xfrm>
          <a:off x="71438" y="1600200"/>
          <a:ext cx="9072562" cy="485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6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5378">
                <a:tc>
                  <a:txBody>
                    <a:bodyPr/>
                    <a:lstStyle/>
                    <a:p>
                      <a:r>
                        <a:rPr lang="hu-H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Külső</a:t>
                      </a:r>
                      <a:endParaRPr lang="hu-HU" sz="1800" b="0" dirty="0"/>
                    </a:p>
                  </a:txBody>
                  <a:tcPr marL="82974" marR="82974" marT="45718" marB="45718"/>
                </a:tc>
                <a:tc>
                  <a:txBody>
                    <a:bodyPr/>
                    <a:lstStyle/>
                    <a:p>
                      <a:r>
                        <a:rPr lang="hu-H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Nem tranzitív</a:t>
                      </a:r>
                      <a:endParaRPr lang="hu-HU" sz="1800" b="0" dirty="0"/>
                    </a:p>
                  </a:txBody>
                  <a:tcPr marL="82974" marR="82974" marT="45718" marB="45718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hu-HU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külső bizalmi kapcsolat olyan erőforrásokhoz nyújt hozzáférést, amelyek Windows NT 4.0 alapú tartományban vagy egy másik erdőben lévő, erdőszintű bizalmi kapcsolattal nem rendelkező tartományban találhatók.</a:t>
                      </a:r>
                    </a:p>
                  </a:txBody>
                  <a:tcPr marL="82974" marR="82974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13">
                <a:tc>
                  <a:txBody>
                    <a:bodyPr/>
                    <a:lstStyle/>
                    <a:p>
                      <a:r>
                        <a:rPr lang="hu-H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Tartományi</a:t>
                      </a:r>
                      <a:endParaRPr lang="hu-HU" sz="1800" dirty="0"/>
                    </a:p>
                  </a:txBody>
                  <a:tcPr marL="82974" marR="82974" marT="45718" marB="45718"/>
                </a:tc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Tranzitív vagy nem tranzitív</a:t>
                      </a:r>
                      <a:endParaRPr lang="hu-HU" sz="1800" dirty="0"/>
                    </a:p>
                  </a:txBody>
                  <a:tcPr marL="82974" marR="82974"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tartományi bizalmi kapcsolat egy nem Windows-alapú</a:t>
                      </a:r>
                      <a:r>
                        <a:rPr lang="hu-HU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Kerberosz-tartomány 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és egy Windows Server 2003 alapú tartomány között jöhet létre</a:t>
                      </a:r>
                      <a:endParaRPr lang="hu-HU" sz="1800" dirty="0"/>
                    </a:p>
                  </a:txBody>
                  <a:tcPr marL="82974" marR="82974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281"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Erdő-szintű</a:t>
                      </a:r>
                      <a:endParaRPr lang="hu-HU" sz="1800" dirty="0"/>
                    </a:p>
                  </a:txBody>
                  <a:tcPr marL="82974" marR="82974" marT="45718" marB="45718"/>
                </a:tc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Tranzitív</a:t>
                      </a:r>
                      <a:endParaRPr lang="hu-HU" sz="1800" dirty="0"/>
                    </a:p>
                  </a:txBody>
                  <a:tcPr marL="82974" marR="82974"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 erdőszintű bizalmi kapcsolat Windows 2003 rendszerű erdők közötti erőforrás-megosztásra használható.</a:t>
                      </a:r>
                      <a:endParaRPr lang="hu-HU" sz="1800" dirty="0"/>
                    </a:p>
                  </a:txBody>
                  <a:tcPr marL="82974" marR="82974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5378"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Közvetlen</a:t>
                      </a:r>
                      <a:endParaRPr lang="hu-HU" sz="1800" dirty="0"/>
                    </a:p>
                  </a:txBody>
                  <a:tcPr marL="82974" marR="82974" marT="45718" marB="45718"/>
                </a:tc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Tranzitív</a:t>
                      </a:r>
                      <a:endParaRPr lang="hu-HU" sz="1800" dirty="0"/>
                    </a:p>
                  </a:txBody>
                  <a:tcPr marL="82974" marR="82974"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közvetlen bizalmi kapcsolat csökkenti az erdőn belül a két tartomány közötti bejelentkezési időt. Használata különösen hasznos, ha a két tartomány két külön tartományfában található.</a:t>
                      </a:r>
                      <a:endParaRPr lang="hu-HU" sz="1800" dirty="0"/>
                    </a:p>
                  </a:txBody>
                  <a:tcPr marL="82974" marR="82974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ím 1">
            <a:extLst>
              <a:ext uri="{FF2B5EF4-FFF2-40B4-BE49-F238E27FC236}">
                <a16:creationId xmlns:a16="http://schemas.microsoft.com/office/drawing/2014/main" id="{5FFF69F2-3B48-47AB-B542-0F6D1279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DNS szolgáltatás új rekordjai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C7D5A4-F9BA-4DC8-9CD8-9B4B2FED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b="1" dirty="0" err="1"/>
              <a:t>WINS-rekord</a:t>
            </a:r>
            <a:r>
              <a:rPr lang="hu-HU" dirty="0"/>
              <a:t>: A </a:t>
            </a:r>
            <a:r>
              <a:rPr lang="hu-HU" dirty="0" err="1"/>
              <a:t>WINS-erőforrásrekordban</a:t>
            </a:r>
            <a:r>
              <a:rPr lang="hu-HU" dirty="0"/>
              <a:t> egy </a:t>
            </a:r>
            <a:r>
              <a:rPr lang="hu-HU" dirty="0" err="1"/>
              <a:t>WINS-kiszolgálót</a:t>
            </a:r>
            <a:r>
              <a:rPr lang="hu-HU" dirty="0"/>
              <a:t> adhatunk meg, ide továbbítódnak majd a DNS-adatok alapján meg nem válaszolható IP-cím lekérdezések.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b="1" dirty="0" err="1"/>
              <a:t>WINS-R-rekord</a:t>
            </a:r>
            <a:r>
              <a:rPr lang="hu-HU" b="1" dirty="0"/>
              <a:t>: </a:t>
            </a:r>
            <a:r>
              <a:rPr lang="hu-HU" dirty="0"/>
              <a:t>ugyancsak egy </a:t>
            </a:r>
            <a:r>
              <a:rPr lang="hu-HU" dirty="0" err="1"/>
              <a:t>WINS-kiszolgáló</a:t>
            </a:r>
            <a:r>
              <a:rPr lang="hu-HU" dirty="0"/>
              <a:t> címét adhatjuk meg ebben a rekordban, ide a sikertelen fordított lekérdezések (ilyenkor név alapján keresünk IP-címet) fognak továbbítódni.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b="1" dirty="0" err="1"/>
              <a:t>SRV-rekord</a:t>
            </a:r>
            <a:r>
              <a:rPr lang="hu-HU" b="1" dirty="0"/>
              <a:t>: </a:t>
            </a:r>
            <a:r>
              <a:rPr lang="hu-HU" dirty="0"/>
              <a:t>az </a:t>
            </a:r>
            <a:r>
              <a:rPr lang="hu-HU" dirty="0" err="1"/>
              <a:t>SRV-rekordok</a:t>
            </a:r>
            <a:r>
              <a:rPr lang="hu-HU" dirty="0"/>
              <a:t> az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Directoryhoz</a:t>
            </a:r>
            <a:r>
              <a:rPr lang="hu-HU" dirty="0"/>
              <a:t> kapcsolódó szolgáltatások megtalálását teszik lehetővé.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ím 1">
            <a:extLst>
              <a:ext uri="{FF2B5EF4-FFF2-40B4-BE49-F238E27FC236}">
                <a16:creationId xmlns:a16="http://schemas.microsoft.com/office/drawing/2014/main" id="{262F773B-C027-4824-9986-D5D704CD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SRV-rekord</a:t>
            </a:r>
            <a:endParaRPr lang="hu-HU" alt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6B91BA-E6C0-484E-AC04-08081205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Az </a:t>
            </a:r>
            <a:r>
              <a:rPr lang="hu-HU" dirty="0" err="1"/>
              <a:t>SRV-erőforrásrekordok</a:t>
            </a:r>
            <a:r>
              <a:rPr lang="hu-HU" dirty="0"/>
              <a:t> egyes mezőinek rendeltetése a következő: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sz="3800" b="1" dirty="0"/>
              <a:t>Szolgáltatás – </a:t>
            </a:r>
            <a:r>
              <a:rPr lang="hu-HU" sz="3800" dirty="0"/>
              <a:t>A keresett szolgáltatás szimbolikus neve (</a:t>
            </a:r>
            <a:r>
              <a:rPr lang="hu-HU" sz="3800" i="1" dirty="0"/>
              <a:t>_</a:t>
            </a:r>
            <a:r>
              <a:rPr lang="hu-HU" sz="3800" i="1" dirty="0" err="1"/>
              <a:t>ldap</a:t>
            </a:r>
            <a:r>
              <a:rPr lang="hu-HU" sz="3800" i="1" dirty="0"/>
              <a:t>,  _</a:t>
            </a:r>
            <a:r>
              <a:rPr lang="hu-HU" sz="3800" i="1" dirty="0" err="1"/>
              <a:t>kerberos</a:t>
            </a:r>
            <a:r>
              <a:rPr lang="hu-HU" sz="3800" i="1" dirty="0"/>
              <a:t>)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sz="3800" b="1" dirty="0"/>
              <a:t>Protokoll – </a:t>
            </a:r>
            <a:r>
              <a:rPr lang="hu-HU" sz="3800" dirty="0"/>
              <a:t>Az átviteli protokoll típusát jelzi (TCP, UDP)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sz="3800" b="1" dirty="0"/>
              <a:t>Név </a:t>
            </a:r>
            <a:r>
              <a:rPr lang="hu-HU" sz="3800" dirty="0"/>
              <a:t>– A DNS-tartománynév, amelyhez az erőforrásrekord tartozik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sz="3800" b="1" dirty="0"/>
              <a:t>Prioritás – </a:t>
            </a:r>
            <a:r>
              <a:rPr lang="hu-HU" sz="3800" dirty="0"/>
              <a:t>Meghatározza a cél mezőben szereplő kiszolgáló prioritását.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sz="3800" b="1" dirty="0"/>
              <a:t>Súlyozás – </a:t>
            </a:r>
            <a:r>
              <a:rPr lang="hu-HU" sz="3800" dirty="0"/>
              <a:t>A prioritás mellett a súlyozás is terheléselosztásra használható. Azonos prioritású kiszolgálók esetén ez az érték határozza meg a lekérdezés eredményét.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sz="3800" b="1" dirty="0"/>
              <a:t>Port </a:t>
            </a:r>
            <a:r>
              <a:rPr lang="hu-HU" sz="3800" dirty="0"/>
              <a:t>– A célállomás </a:t>
            </a:r>
            <a:r>
              <a:rPr lang="hu-HU" sz="3800" dirty="0" err="1"/>
              <a:t>kiszolgálóportjának</a:t>
            </a:r>
            <a:r>
              <a:rPr lang="hu-HU" sz="3800" dirty="0"/>
              <a:t> száma, amelyen az adott szolgáltatás elérhető.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sz="3800" b="1" dirty="0"/>
              <a:t>Cél </a:t>
            </a:r>
            <a:r>
              <a:rPr lang="hu-HU" sz="3800" dirty="0"/>
              <a:t>– A kért szolgáltatás nyújtására képes kiszolgáló DNS-tartománynevét tartalmazza. Az itt szereplő névhez tartoznia kell egy megfelelő A-rekordnak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ím 1">
            <a:extLst>
              <a:ext uri="{FF2B5EF4-FFF2-40B4-BE49-F238E27FC236}">
                <a16:creationId xmlns:a16="http://schemas.microsoft.com/office/drawing/2014/main" id="{A6FBF482-D7BF-4AA0-A2B3-150B69B8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AD fiókok típusai</a:t>
            </a:r>
          </a:p>
        </p:txBody>
      </p:sp>
      <p:sp>
        <p:nvSpPr>
          <p:cNvPr id="45059" name="Tartalom helye 2">
            <a:extLst>
              <a:ext uri="{FF2B5EF4-FFF2-40B4-BE49-F238E27FC236}">
                <a16:creationId xmlns:a16="http://schemas.microsoft.com/office/drawing/2014/main" id="{109A661E-1D4F-46E0-8CCA-20EF3684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Felhasználói fiók</a:t>
            </a:r>
          </a:p>
          <a:p>
            <a:pPr eaLnBrk="1" hangingPunct="1"/>
            <a:r>
              <a:rPr lang="hu-HU" altLang="hu-HU"/>
              <a:t>Számítógép fiók</a:t>
            </a:r>
          </a:p>
          <a:p>
            <a:pPr eaLnBrk="1" hangingPunct="1"/>
            <a:r>
              <a:rPr lang="hu-HU" altLang="hu-HU"/>
              <a:t>Csoport fiók</a:t>
            </a:r>
          </a:p>
          <a:p>
            <a:pPr lvl="1" eaLnBrk="1" hangingPunct="1"/>
            <a:r>
              <a:rPr lang="hu-HU" altLang="hu-HU"/>
              <a:t>Terjesztési csoport</a:t>
            </a:r>
          </a:p>
          <a:p>
            <a:pPr lvl="1" eaLnBrk="1" hangingPunct="1"/>
            <a:r>
              <a:rPr lang="hu-HU" altLang="hu-HU"/>
              <a:t>Biztonsági csoport</a:t>
            </a:r>
          </a:p>
          <a:p>
            <a:pPr lvl="2" eaLnBrk="1" hangingPunct="1"/>
            <a:r>
              <a:rPr lang="hu-HU" altLang="hu-HU"/>
              <a:t>Helyi csoport</a:t>
            </a:r>
          </a:p>
          <a:p>
            <a:pPr lvl="2" eaLnBrk="1" hangingPunct="1"/>
            <a:r>
              <a:rPr lang="hu-HU" altLang="hu-HU"/>
              <a:t>Tartományon belüli csoport</a:t>
            </a:r>
          </a:p>
          <a:p>
            <a:pPr lvl="2" eaLnBrk="1" hangingPunct="1"/>
            <a:r>
              <a:rPr lang="hu-HU" altLang="hu-HU"/>
              <a:t>Globális csoport</a:t>
            </a:r>
          </a:p>
          <a:p>
            <a:pPr lvl="2" eaLnBrk="1" hangingPunct="1"/>
            <a:r>
              <a:rPr lang="hu-HU" altLang="hu-HU"/>
              <a:t>Univerzális csoport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ím 1">
            <a:extLst>
              <a:ext uri="{FF2B5EF4-FFF2-40B4-BE49-F238E27FC236}">
                <a16:creationId xmlns:a16="http://schemas.microsoft.com/office/drawing/2014/main" id="{0AD53A5E-AC23-4780-AB8A-ADB08455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Terjesztési csoport</a:t>
            </a:r>
            <a:r>
              <a:rPr lang="hu-HU" altLang="hu-HU" b="1" i="1"/>
              <a:t> </a:t>
            </a:r>
            <a:endParaRPr lang="hu-HU" altLang="hu-HU"/>
          </a:p>
        </p:txBody>
      </p:sp>
      <p:sp>
        <p:nvSpPr>
          <p:cNvPr id="46083" name="Tartalom helye 2">
            <a:extLst>
              <a:ext uri="{FF2B5EF4-FFF2-40B4-BE49-F238E27FC236}">
                <a16:creationId xmlns:a16="http://schemas.microsoft.com/office/drawing/2014/main" id="{5AF28B6C-A964-44F5-AF3C-4B2BA11D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Csak emailek terjesztésére használt, biztonsági szolgáltatásokkal </a:t>
            </a:r>
            <a:r>
              <a:rPr lang="pt-BR" altLang="hu-HU"/>
              <a:t>nem rendelkező csoport. </a:t>
            </a:r>
            <a:endParaRPr lang="hu-HU" altLang="hu-HU"/>
          </a:p>
          <a:p>
            <a:pPr eaLnBrk="1" hangingPunct="1"/>
            <a:r>
              <a:rPr lang="hu-HU" altLang="hu-HU"/>
              <a:t>A terjesztési csoportnak nem adható semmiféle jogosultság.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5EEF1C-B5FE-4DFD-B79D-74B5975B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930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u-HU" b="1" dirty="0"/>
              <a:t>Az </a:t>
            </a:r>
            <a:r>
              <a:rPr lang="hu-HU" b="1" dirty="0" err="1"/>
              <a:t>Active</a:t>
            </a:r>
            <a:r>
              <a:rPr lang="hu-HU" b="1" dirty="0"/>
              <a:t> </a:t>
            </a:r>
            <a:r>
              <a:rPr lang="hu-HU" b="1" dirty="0" err="1"/>
              <a:t>Directory</a:t>
            </a:r>
            <a:r>
              <a:rPr lang="hu-HU" b="1" dirty="0"/>
              <a:t> alkotóelemei</a:t>
            </a:r>
            <a:br>
              <a:rPr lang="hu-HU" b="1" dirty="0"/>
            </a:br>
            <a:r>
              <a:rPr lang="hu-HU" sz="1300" b="1" dirty="0"/>
              <a:t> 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i="1" u="sng" dirty="0" smtClean="0"/>
              <a:t>ERDŐ</a:t>
            </a:r>
            <a:endParaRPr lang="hu-HU" b="1" i="1" u="sng" dirty="0"/>
          </a:p>
        </p:txBody>
      </p:sp>
      <p:sp>
        <p:nvSpPr>
          <p:cNvPr id="10243" name="Tartalom helye 2">
            <a:extLst>
              <a:ext uri="{FF2B5EF4-FFF2-40B4-BE49-F238E27FC236}">
                <a16:creationId xmlns:a16="http://schemas.microsoft.com/office/drawing/2014/main" id="{EEE6C661-EDA4-4C50-BB13-C20E2B050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9500"/>
            <a:ext cx="9144000" cy="4175125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sz="2800" dirty="0"/>
              <a:t>A legmagasabb szintű AD tároló.</a:t>
            </a:r>
          </a:p>
          <a:p>
            <a:pPr marL="36512" indent="0" eaLnBrk="1" hangingPunct="1">
              <a:buFont typeface="Wingdings 2" panose="05020102010507070707" pitchFamily="18" charset="2"/>
              <a:buNone/>
              <a:defRPr/>
            </a:pPr>
            <a:endParaRPr lang="hu-HU" altLang="hu-HU" sz="1200" dirty="0"/>
          </a:p>
          <a:p>
            <a:pPr eaLnBrk="1" hangingPunct="1">
              <a:defRPr/>
            </a:pPr>
            <a:r>
              <a:rPr lang="hu-HU" altLang="hu-HU" sz="2800" dirty="0"/>
              <a:t>Az erdő közös sémát és globális katalógust használ.</a:t>
            </a:r>
          </a:p>
          <a:p>
            <a:pPr marL="36512" indent="0" eaLnBrk="1" hangingPunct="1">
              <a:buFont typeface="Wingdings 2" panose="05020102010507070707" pitchFamily="18" charset="2"/>
              <a:buNone/>
              <a:defRPr/>
            </a:pPr>
            <a:endParaRPr lang="hu-HU" altLang="hu-HU" sz="1200" dirty="0"/>
          </a:p>
          <a:p>
            <a:pPr eaLnBrk="1" hangingPunct="1">
              <a:defRPr/>
            </a:pPr>
            <a:r>
              <a:rPr lang="hu-HU" altLang="hu-HU" sz="2800" dirty="0"/>
              <a:t>Egy vagy több tartományt foglal magába.</a:t>
            </a:r>
          </a:p>
          <a:p>
            <a:pPr marL="36512" indent="0" eaLnBrk="1" hangingPunct="1">
              <a:buFont typeface="Wingdings 2" panose="05020102010507070707" pitchFamily="18" charset="2"/>
              <a:buNone/>
              <a:defRPr/>
            </a:pPr>
            <a:endParaRPr lang="hu-HU" altLang="hu-HU" sz="1200" dirty="0"/>
          </a:p>
          <a:p>
            <a:pPr eaLnBrk="1" hangingPunct="1">
              <a:defRPr/>
            </a:pPr>
            <a:r>
              <a:rPr lang="hu-HU" altLang="hu-HU" sz="2800" dirty="0"/>
              <a:t>Az erdő első tartományát </a:t>
            </a:r>
          </a:p>
          <a:p>
            <a:pPr marL="36512" indent="0" eaLnBrk="1" hangingPunct="1">
              <a:buFont typeface="Wingdings 2" panose="05020102010507070707" pitchFamily="18" charset="2"/>
              <a:buNone/>
              <a:defRPr/>
            </a:pPr>
            <a:r>
              <a:rPr lang="hu-HU" altLang="hu-HU" sz="2800" dirty="0"/>
              <a:t>	</a:t>
            </a:r>
            <a:r>
              <a:rPr lang="hu-HU" altLang="hu-HU" sz="2800" b="1" i="1" u="sng" dirty="0"/>
              <a:t>az erdő gyökértartományának</a:t>
            </a:r>
            <a:r>
              <a:rPr lang="hu-HU" altLang="hu-HU" sz="2800" dirty="0"/>
              <a:t> hívják.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ím 1">
            <a:extLst>
              <a:ext uri="{FF2B5EF4-FFF2-40B4-BE49-F238E27FC236}">
                <a16:creationId xmlns:a16="http://schemas.microsoft.com/office/drawing/2014/main" id="{D2FE766F-6E95-4BE7-B139-5070FBF8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Biztonsági csoport </a:t>
            </a:r>
            <a:endParaRPr lang="hu-HU" altLang="hu-HU"/>
          </a:p>
        </p:txBody>
      </p:sp>
      <p:sp>
        <p:nvSpPr>
          <p:cNvPr id="47107" name="Tartalom helye 2">
            <a:extLst>
              <a:ext uri="{FF2B5EF4-FFF2-40B4-BE49-F238E27FC236}">
                <a16:creationId xmlns:a16="http://schemas.microsoft.com/office/drawing/2014/main" id="{CC31BC3D-BA9C-4711-AF8F-7DA01A35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A jogosultságok kiosztásának megkönnyítésére szolgál.</a:t>
            </a:r>
          </a:p>
          <a:p>
            <a:pPr eaLnBrk="1" hangingPunct="1"/>
            <a:r>
              <a:rPr lang="hu-HU" altLang="hu-HU"/>
              <a:t>Egymásba is ágyazhatók. </a:t>
            </a:r>
          </a:p>
          <a:p>
            <a:pPr eaLnBrk="1" hangingPunct="1"/>
            <a:r>
              <a:rPr lang="hu-HU" altLang="hu-HU"/>
              <a:t>Elektronikus levelezési egységként is használható (mindenki megkapja a levelet a csoportból).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ím 1">
            <a:extLst>
              <a:ext uri="{FF2B5EF4-FFF2-40B4-BE49-F238E27FC236}">
                <a16:creationId xmlns:a16="http://schemas.microsoft.com/office/drawing/2014/main" id="{89E71F14-C536-4589-B7EC-9EAF0F22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Helyi csoport </a:t>
            </a:r>
            <a:endParaRPr lang="hu-HU" altLang="hu-HU"/>
          </a:p>
        </p:txBody>
      </p:sp>
      <p:sp>
        <p:nvSpPr>
          <p:cNvPr id="48131" name="Tartalom helye 2">
            <a:extLst>
              <a:ext uri="{FF2B5EF4-FFF2-40B4-BE49-F238E27FC236}">
                <a16:creationId xmlns:a16="http://schemas.microsoft.com/office/drawing/2014/main" id="{4148A489-EE49-4EB7-B082-76D51A02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b="1" i="1"/>
              <a:t>(Machine Local Group)</a:t>
            </a:r>
          </a:p>
          <a:p>
            <a:pPr algn="just" eaLnBrk="1" hangingPunct="1"/>
            <a:r>
              <a:rPr lang="hu-HU" altLang="hu-HU"/>
              <a:t> Olyan biztonsági csoport, amely csak annak a számítógépnek az erőforrásaihoz kaphat jogokat és engedélyeket, amelyen a csoportot létrehozták.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ím 1">
            <a:extLst>
              <a:ext uri="{FF2B5EF4-FFF2-40B4-BE49-F238E27FC236}">
                <a16:creationId xmlns:a16="http://schemas.microsoft.com/office/drawing/2014/main" id="{625651C2-6F65-4E31-AD28-233D119B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Tartományon belüli csoport </a:t>
            </a:r>
            <a:endParaRPr lang="hu-HU" altLang="hu-HU"/>
          </a:p>
        </p:txBody>
      </p:sp>
      <p:sp>
        <p:nvSpPr>
          <p:cNvPr id="49155" name="Tartalom helye 2">
            <a:extLst>
              <a:ext uri="{FF2B5EF4-FFF2-40B4-BE49-F238E27FC236}">
                <a16:creationId xmlns:a16="http://schemas.microsoft.com/office/drawing/2014/main" id="{260B447E-14FE-4251-88B8-40E5394F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b="1" i="1"/>
              <a:t>(Domain Local Group) </a:t>
            </a:r>
          </a:p>
          <a:p>
            <a:pPr algn="just" eaLnBrk="1" hangingPunct="1"/>
            <a:r>
              <a:rPr lang="hu-HU" altLang="hu-HU"/>
              <a:t>A tartományon belüli csoportok tagjai a tartományok csoportjai és fiókjai lehetnek. </a:t>
            </a:r>
          </a:p>
          <a:p>
            <a:pPr algn="just" eaLnBrk="1" hangingPunct="1"/>
            <a:r>
              <a:rPr lang="hu-HU" altLang="hu-HU"/>
              <a:t>A tartományon belüli csoportoknak csak a tartományon belül adható engedély.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ím 1">
            <a:extLst>
              <a:ext uri="{FF2B5EF4-FFF2-40B4-BE49-F238E27FC236}">
                <a16:creationId xmlns:a16="http://schemas.microsoft.com/office/drawing/2014/main" id="{1F1C54B1-AF79-438A-857B-30860045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Globális csoport </a:t>
            </a:r>
            <a:endParaRPr lang="hu-HU" altLang="hu-HU"/>
          </a:p>
        </p:txBody>
      </p:sp>
      <p:sp>
        <p:nvSpPr>
          <p:cNvPr id="50179" name="Tartalom helye 2">
            <a:extLst>
              <a:ext uri="{FF2B5EF4-FFF2-40B4-BE49-F238E27FC236}">
                <a16:creationId xmlns:a16="http://schemas.microsoft.com/office/drawing/2014/main" id="{76777405-28B6-4703-A4B6-B69471C1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b="1" i="1"/>
              <a:t>(Global Group)</a:t>
            </a:r>
          </a:p>
          <a:p>
            <a:pPr algn="just" eaLnBrk="1" hangingPunct="1"/>
            <a:r>
              <a:rPr lang="hu-HU" altLang="hu-HU"/>
              <a:t>Olyan biztonsági vagy terjesztési csoport, amelynek tagjai saját tartományában található felhasználók, csoportok és számítógépek.</a:t>
            </a:r>
          </a:p>
          <a:p>
            <a:pPr algn="just" eaLnBrk="1" hangingPunct="1"/>
            <a:r>
              <a:rPr lang="hu-HU" altLang="hu-HU"/>
              <a:t>Az erdő bármely tartományának erőforrásaira kaphat jogosultságokat és engedélyeket.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ím 1">
            <a:extLst>
              <a:ext uri="{FF2B5EF4-FFF2-40B4-BE49-F238E27FC236}">
                <a16:creationId xmlns:a16="http://schemas.microsoft.com/office/drawing/2014/main" id="{837BBACA-0D59-4935-B212-919F0FA7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Univerzális csoport </a:t>
            </a:r>
            <a:endParaRPr lang="hu-HU" alt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72E43-5106-456F-A6B3-2D21AE26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b="1" i="1" dirty="0"/>
              <a:t>(</a:t>
            </a:r>
            <a:r>
              <a:rPr lang="hu-HU" b="1" i="1" dirty="0" err="1"/>
              <a:t>Universal</a:t>
            </a:r>
            <a:r>
              <a:rPr lang="hu-HU" b="1" i="1" dirty="0"/>
              <a:t> Group)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Az univerzális hatókörű csoport tagjai a tartományfa vagy az erdő bármely tartományában lévő csoportok és fiókok lehetnek. 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 tartományfa vagy az erdő bármely tartományában adható engedély.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Az univerzális csoport csak legalább Windows 2000 – natív módban működő tartományban használható. 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Az ilyen csoportok tagjai a globális katalógusban tárolódnak.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C0A96-A6A7-44F2-B233-1157B2D6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5325"/>
            <a:ext cx="7467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u-HU" b="1" dirty="0"/>
              <a:t>Az </a:t>
            </a:r>
            <a:r>
              <a:rPr lang="hu-HU" b="1" dirty="0" err="1"/>
              <a:t>Active</a:t>
            </a:r>
            <a:r>
              <a:rPr lang="hu-HU" b="1" dirty="0"/>
              <a:t> </a:t>
            </a:r>
            <a:r>
              <a:rPr lang="hu-HU" b="1" dirty="0" err="1"/>
              <a:t>Directory</a:t>
            </a:r>
            <a:r>
              <a:rPr lang="hu-HU" b="1" dirty="0"/>
              <a:t> alkotóelemei </a:t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u="sng" dirty="0" smtClean="0"/>
              <a:t>FA</a:t>
            </a:r>
            <a:endParaRPr lang="hu-HU" u="sng" dirty="0"/>
          </a:p>
        </p:txBody>
      </p:sp>
      <p:sp>
        <p:nvSpPr>
          <p:cNvPr id="11267" name="Tartalom helye 2">
            <a:extLst>
              <a:ext uri="{FF2B5EF4-FFF2-40B4-BE49-F238E27FC236}">
                <a16:creationId xmlns:a16="http://schemas.microsoft.com/office/drawing/2014/main" id="{5F6FE2C6-606C-4946-A5F6-BD627483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492375"/>
            <a:ext cx="8928992" cy="3633788"/>
          </a:xfrm>
        </p:spPr>
        <p:txBody>
          <a:bodyPr/>
          <a:lstStyle/>
          <a:p>
            <a:pPr marL="34925" indent="0" algn="ctr" eaLnBrk="1" hangingPunct="1">
              <a:buFont typeface="Wingdings 2" panose="05020102010507070707" pitchFamily="18" charset="2"/>
              <a:buNone/>
            </a:pPr>
            <a:r>
              <a:rPr lang="hu-HU" altLang="hu-HU" dirty="0"/>
              <a:t>Ha az erdő több tartománya </a:t>
            </a:r>
          </a:p>
          <a:p>
            <a:pPr marL="34925" indent="0" algn="ctr" eaLnBrk="1" hangingPunct="1">
              <a:buFont typeface="Wingdings 2" panose="05020102010507070707" pitchFamily="18" charset="2"/>
              <a:buNone/>
            </a:pPr>
            <a:r>
              <a:rPr lang="hu-HU" altLang="hu-HU" dirty="0"/>
              <a:t>összefüggő DNS-tartományneveket használ, </a:t>
            </a:r>
          </a:p>
          <a:p>
            <a:pPr marL="34925" indent="0" algn="ctr" eaLnBrk="1" hangingPunct="1">
              <a:buFont typeface="Wingdings 2" panose="05020102010507070707" pitchFamily="18" charset="2"/>
              <a:buNone/>
            </a:pPr>
            <a:r>
              <a:rPr lang="hu-HU" altLang="hu-HU" dirty="0"/>
              <a:t>(vagyis egymás gyermek, illetve szülőtartományai) </a:t>
            </a:r>
          </a:p>
          <a:p>
            <a:pPr marL="34925" indent="0" algn="ctr" eaLnBrk="1" hangingPunct="1">
              <a:buFont typeface="Wingdings 2" panose="05020102010507070707" pitchFamily="18" charset="2"/>
              <a:buNone/>
            </a:pPr>
            <a:r>
              <a:rPr lang="hu-HU" altLang="hu-HU" dirty="0"/>
              <a:t>akkor a struktúrát </a:t>
            </a:r>
            <a:r>
              <a:rPr lang="hu-HU" altLang="hu-HU" b="1" i="1" dirty="0"/>
              <a:t>tartományfának</a:t>
            </a:r>
            <a:r>
              <a:rPr lang="hu-HU" altLang="hu-HU" dirty="0"/>
              <a:t> nevezzük.</a:t>
            </a:r>
          </a:p>
          <a:p>
            <a:pPr marL="34925" indent="0" algn="ctr" eaLnBrk="1" hangingPunct="1">
              <a:buFont typeface="Wingdings 2" panose="05020102010507070707" pitchFamily="18" charset="2"/>
              <a:buNone/>
            </a:pPr>
            <a:endParaRPr lang="hu-HU" altLang="hu-HU" dirty="0"/>
          </a:p>
          <a:p>
            <a:pPr marL="34925" indent="0" algn="ctr" eaLnBrk="1" hangingPunct="1">
              <a:buFont typeface="Wingdings 2" panose="05020102010507070707" pitchFamily="18" charset="2"/>
              <a:buNone/>
            </a:pPr>
            <a:endParaRPr lang="hu-HU" alt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B4540-E097-46A9-B112-DE5F1B7A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157003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u-HU" b="1" dirty="0"/>
              <a:t>Az Active Directory alkotóelemei: </a:t>
            </a:r>
            <a:br>
              <a:rPr lang="hu-HU" b="1" dirty="0"/>
            </a:br>
            <a:r>
              <a:rPr lang="hu-HU" sz="1300" b="1" dirty="0"/>
              <a:t/>
            </a:r>
            <a:br>
              <a:rPr lang="hu-HU" sz="1300" b="1" dirty="0"/>
            </a:br>
            <a:r>
              <a:rPr lang="hu-HU" b="1" u="sng" dirty="0" smtClean="0"/>
              <a:t>TARTOMÁNY</a:t>
            </a:r>
            <a:endParaRPr lang="hu-HU" u="sng" dirty="0"/>
          </a:p>
        </p:txBody>
      </p:sp>
      <p:sp>
        <p:nvSpPr>
          <p:cNvPr id="12291" name="Tartalom helye 2">
            <a:extLst>
              <a:ext uri="{FF2B5EF4-FFF2-40B4-BE49-F238E27FC236}">
                <a16:creationId xmlns:a16="http://schemas.microsoft.com/office/drawing/2014/main" id="{7BC7BD40-A921-4E82-A0A4-2F9ACD97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9138"/>
            <a:ext cx="9144000" cy="4608512"/>
          </a:xfrm>
        </p:spPr>
        <p:txBody>
          <a:bodyPr/>
          <a:lstStyle/>
          <a:p>
            <a:pPr algn="just" eaLnBrk="1" hangingPunct="1"/>
            <a:r>
              <a:rPr lang="hu-HU" altLang="hu-HU" dirty="0"/>
              <a:t>Az AD alapvető szervezeti és biztonsági egysége. </a:t>
            </a:r>
          </a:p>
          <a:p>
            <a:pPr algn="just" eaLnBrk="1" hangingPunct="1"/>
            <a:r>
              <a:rPr lang="hu-HU" altLang="hu-HU" dirty="0"/>
              <a:t>A tartomány olyan ügyfelek, kiszolgálók és egyéb hálózati erőforrások gyűjteménye, amelyek közös címtáradatbázist alkotnak, és egyben a replikáció alapegységét képezik.</a:t>
            </a:r>
          </a:p>
          <a:p>
            <a:pPr algn="just" eaLnBrk="1" hangingPunct="1"/>
            <a:r>
              <a:rPr lang="hu-HU" altLang="hu-HU" dirty="0"/>
              <a:t>Az </a:t>
            </a:r>
            <a:r>
              <a:rPr lang="hu-HU" altLang="hu-HU" dirty="0" err="1"/>
              <a:t>Active</a:t>
            </a:r>
            <a:r>
              <a:rPr lang="hu-HU" altLang="hu-HU" dirty="0"/>
              <a:t> </a:t>
            </a:r>
            <a:r>
              <a:rPr lang="hu-HU" altLang="hu-HU" dirty="0" err="1"/>
              <a:t>Directory</a:t>
            </a:r>
            <a:r>
              <a:rPr lang="hu-HU" altLang="hu-HU" dirty="0"/>
              <a:t>-címtárban minden tartományt egy-egy DNS-tartománynév azonosít, és minden tartomány legalább egy tartományvezérlőt (DC) tesz szükségessé.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342431-C745-4FCF-AC76-C34BB491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7003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u-HU" b="1" dirty="0"/>
              <a:t>Az </a:t>
            </a:r>
            <a:r>
              <a:rPr lang="hu-HU" b="1" dirty="0" err="1"/>
              <a:t>Active</a:t>
            </a:r>
            <a:r>
              <a:rPr lang="hu-HU" b="1" dirty="0"/>
              <a:t> </a:t>
            </a:r>
            <a:r>
              <a:rPr lang="hu-HU" b="1" dirty="0" err="1"/>
              <a:t>Directory</a:t>
            </a:r>
            <a:r>
              <a:rPr lang="hu-HU" b="1" dirty="0"/>
              <a:t> alkotóelemei </a:t>
            </a:r>
            <a:br>
              <a:rPr lang="hu-HU" b="1" dirty="0"/>
            </a:br>
            <a:r>
              <a:rPr lang="hu-HU" sz="1300" b="1" dirty="0"/>
              <a:t/>
            </a:r>
            <a:br>
              <a:rPr lang="hu-HU" sz="1300" b="1" dirty="0"/>
            </a:br>
            <a:r>
              <a:rPr lang="hu-HU" b="1" i="1" u="sng" dirty="0" smtClean="0"/>
              <a:t>SZERVEZETI EGYSÉG</a:t>
            </a:r>
            <a:endParaRPr lang="hu-HU" b="1" i="1" u="sng" dirty="0"/>
          </a:p>
        </p:txBody>
      </p:sp>
      <p:sp>
        <p:nvSpPr>
          <p:cNvPr id="13315" name="Tartalom helye 2">
            <a:extLst>
              <a:ext uri="{FF2B5EF4-FFF2-40B4-BE49-F238E27FC236}">
                <a16:creationId xmlns:a16="http://schemas.microsoft.com/office/drawing/2014/main" id="{9F08D742-3E86-4727-BE4E-0DDC7ABA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6475"/>
            <a:ext cx="9144000" cy="4465638"/>
          </a:xfrm>
        </p:spPr>
        <p:txBody>
          <a:bodyPr/>
          <a:lstStyle/>
          <a:p>
            <a:pPr algn="just" eaLnBrk="1" hangingPunct="1"/>
            <a:r>
              <a:rPr lang="hu-HU" altLang="hu-HU" dirty="0" err="1"/>
              <a:t>Organizational</a:t>
            </a:r>
            <a:r>
              <a:rPr lang="hu-HU" altLang="hu-HU" dirty="0"/>
              <a:t> Unit (OU)</a:t>
            </a:r>
          </a:p>
          <a:p>
            <a:pPr algn="just" eaLnBrk="1" hangingPunct="1"/>
            <a:r>
              <a:rPr lang="hu-HU" altLang="hu-HU" dirty="0"/>
              <a:t>Az AD objektumtárolói (felhasználók, csoportok, számítógép-objektumok, szervezeti egységek).</a:t>
            </a:r>
          </a:p>
          <a:p>
            <a:pPr algn="just" eaLnBrk="1" hangingPunct="1"/>
            <a:r>
              <a:rPr lang="hu-HU" altLang="hu-HU" dirty="0"/>
              <a:t>Fontos szerepet játszanak a csoportházirend érvényesítésével és a felügyeleti jogok delegálásával kapcsolatban.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>
            <a:extLst>
              <a:ext uri="{FF2B5EF4-FFF2-40B4-BE49-F238E27FC236}">
                <a16:creationId xmlns:a16="http://schemas.microsoft.com/office/drawing/2014/main" id="{4DB9194F-7A0F-4F94-A4D9-5DD9EC7F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Replikáció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C7802F-033E-43DB-8A29-41D2CC31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A </a:t>
            </a:r>
            <a:r>
              <a:rPr lang="hu-HU" dirty="0" err="1"/>
              <a:t>DC-k</a:t>
            </a:r>
            <a:r>
              <a:rPr lang="hu-HU" dirty="0"/>
              <a:t> mindegyike tartalmazza a teljes címtáradatbázist, és az mindegyik </a:t>
            </a:r>
            <a:r>
              <a:rPr lang="hu-HU" dirty="0" err="1"/>
              <a:t>DC-n</a:t>
            </a:r>
            <a:r>
              <a:rPr lang="hu-HU" dirty="0"/>
              <a:t> módosítható. Hogy a címtárpéldányok (replikák) mindegyike folyamatosan a helyes adatokat tartalmazhassa, szükség van a </a:t>
            </a:r>
            <a:r>
              <a:rPr lang="hu-HU" dirty="0" err="1"/>
              <a:t>DC-k</a:t>
            </a:r>
            <a:r>
              <a:rPr lang="hu-HU" dirty="0"/>
              <a:t> közötti folyamatos, és lehetőleg minél kevesebb erőforrást felhasználó </a:t>
            </a:r>
            <a:r>
              <a:rPr lang="hu-HU" dirty="0" err="1"/>
              <a:t>szinkronizációra</a:t>
            </a:r>
            <a:r>
              <a:rPr lang="hu-HU" dirty="0"/>
              <a:t>. Ezt a folyamatot nevezzük </a:t>
            </a:r>
            <a:r>
              <a:rPr lang="hu-HU" dirty="0" err="1"/>
              <a:t>replikációnak</a:t>
            </a:r>
            <a:r>
              <a:rPr lang="hu-HU" dirty="0"/>
              <a:t>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Ütközés esetén a </a:t>
            </a:r>
            <a:r>
              <a:rPr lang="hu-HU" dirty="0" err="1"/>
              <a:t>replikáció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későbbi módosítást tekinti érvényesnek.</a:t>
            </a:r>
          </a:p>
          <a:p>
            <a:pPr marL="420624" indent="-384048" algn="just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hu-HU" dirty="0"/>
              <a:t>Megfelelően működő </a:t>
            </a:r>
            <a:r>
              <a:rPr lang="hu-HU" dirty="0" err="1"/>
              <a:t>replikáció</a:t>
            </a:r>
            <a:r>
              <a:rPr lang="hu-HU" dirty="0"/>
              <a:t> </a:t>
            </a:r>
            <a:r>
              <a:rPr lang="hu-HU" dirty="0">
                <a:sym typeface="Wingdings"/>
              </a:rPr>
              <a:t></a:t>
            </a:r>
            <a:r>
              <a:rPr lang="hu-HU" dirty="0"/>
              <a:t> címtárpéldányok konzisztens állapotban maradnak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artalom helye 2">
            <a:extLst>
              <a:ext uri="{FF2B5EF4-FFF2-40B4-BE49-F238E27FC236}">
                <a16:creationId xmlns:a16="http://schemas.microsoft.com/office/drawing/2014/main" id="{38450030-B00D-41A9-A50A-AD99F051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0712"/>
            <a:ext cx="8568952" cy="5688607"/>
          </a:xfrm>
        </p:spPr>
        <p:txBody>
          <a:bodyPr/>
          <a:lstStyle/>
          <a:p>
            <a:pPr algn="just" eaLnBrk="1" hangingPunct="1"/>
            <a:r>
              <a:rPr lang="hu-HU" altLang="hu-HU" dirty="0"/>
              <a:t>A Windows Server 2008-ban bevezették az </a:t>
            </a:r>
            <a:r>
              <a:rPr lang="hu-HU" altLang="hu-HU" dirty="0" smtClean="0"/>
              <a:t>írásvédett/csak </a:t>
            </a:r>
            <a:r>
              <a:rPr lang="hu-HU" altLang="hu-HU" dirty="0"/>
              <a:t>olvasható tartományvezérlő </a:t>
            </a:r>
            <a:endParaRPr lang="hu-HU" altLang="hu-HU" dirty="0" smtClean="0"/>
          </a:p>
          <a:p>
            <a:pPr marL="36512" indent="0" algn="just" eaLnBrk="1" hangingPunct="1">
              <a:buNone/>
            </a:pPr>
            <a:r>
              <a:rPr lang="hu-HU" altLang="hu-HU" i="1" dirty="0"/>
              <a:t>	</a:t>
            </a:r>
            <a:r>
              <a:rPr lang="hu-HU" altLang="hu-HU" i="1" dirty="0" smtClean="0"/>
              <a:t>(</a:t>
            </a:r>
            <a:r>
              <a:rPr lang="hu-HU" altLang="hu-HU" i="1" dirty="0"/>
              <a:t>Read-</a:t>
            </a:r>
            <a:r>
              <a:rPr lang="hu-HU" altLang="hu-HU" i="1" dirty="0" err="1"/>
              <a:t>Only</a:t>
            </a:r>
            <a:r>
              <a:rPr lang="hu-HU" altLang="hu-HU" i="1" dirty="0"/>
              <a:t> Domain </a:t>
            </a:r>
            <a:r>
              <a:rPr lang="hu-HU" altLang="hu-HU" i="1" dirty="0" err="1"/>
              <a:t>Controller</a:t>
            </a:r>
            <a:r>
              <a:rPr lang="hu-HU" altLang="hu-HU" i="1" dirty="0"/>
              <a:t>, RODC</a:t>
            </a:r>
            <a:r>
              <a:rPr lang="hu-HU" altLang="hu-HU" i="1" dirty="0" smtClean="0"/>
              <a:t>)</a:t>
            </a:r>
          </a:p>
          <a:p>
            <a:pPr marL="36512" indent="0" algn="ctr" eaLnBrk="1" hangingPunct="1">
              <a:buNone/>
            </a:pPr>
            <a:r>
              <a:rPr lang="hu-HU" altLang="hu-HU" dirty="0" smtClean="0"/>
              <a:t>üzemmódot </a:t>
            </a:r>
            <a:r>
              <a:rPr lang="hu-HU" altLang="hu-HU" dirty="0"/>
              <a:t>a kevésbé biztonságos telephelyek számára.</a:t>
            </a:r>
          </a:p>
          <a:p>
            <a:pPr algn="just" eaLnBrk="1" hangingPunct="1"/>
            <a:r>
              <a:rPr lang="hu-HU" altLang="hu-HU" dirty="0"/>
              <a:t>Ennek kapcsán a „hagyományosan” működő tartományvezérlőket, az </a:t>
            </a:r>
            <a:r>
              <a:rPr lang="hu-HU" altLang="hu-HU" dirty="0" smtClean="0"/>
              <a:t>RODC-</a:t>
            </a:r>
            <a:r>
              <a:rPr lang="hu-HU" altLang="hu-HU" dirty="0" err="1" smtClean="0"/>
              <a:t>től</a:t>
            </a:r>
            <a:r>
              <a:rPr lang="hu-HU" altLang="hu-HU" dirty="0" smtClean="0"/>
              <a:t> </a:t>
            </a:r>
            <a:r>
              <a:rPr lang="hu-HU" altLang="hu-HU" dirty="0"/>
              <a:t>való megkülönböztetés miatt </a:t>
            </a:r>
            <a:endParaRPr lang="hu-HU" altLang="hu-HU" dirty="0" smtClean="0"/>
          </a:p>
          <a:p>
            <a:pPr marL="36512" indent="0" algn="ctr" eaLnBrk="1" hangingPunct="1">
              <a:buNone/>
            </a:pPr>
            <a:r>
              <a:rPr lang="hu-HU" altLang="hu-HU" dirty="0" smtClean="0"/>
              <a:t>írható </a:t>
            </a:r>
            <a:r>
              <a:rPr lang="hu-HU" altLang="hu-HU" dirty="0"/>
              <a:t>tartományvezérlőnek </a:t>
            </a:r>
            <a:r>
              <a:rPr lang="hu-HU" altLang="hu-HU" dirty="0"/>
              <a:t>is </a:t>
            </a:r>
            <a:r>
              <a:rPr lang="hu-HU" altLang="hu-HU" dirty="0" smtClean="0"/>
              <a:t>nevezik.</a:t>
            </a:r>
            <a:endParaRPr lang="hu-HU" altLang="hu-HU" dirty="0" smtClean="0"/>
          </a:p>
          <a:p>
            <a:pPr marL="36512" indent="0" algn="ctr" eaLnBrk="1" hangingPunct="1">
              <a:buNone/>
            </a:pPr>
            <a:r>
              <a:rPr lang="hu-HU" altLang="hu-HU" i="1" dirty="0" smtClean="0"/>
              <a:t>(</a:t>
            </a:r>
            <a:r>
              <a:rPr lang="hu-HU" altLang="hu-HU" i="1" dirty="0" err="1"/>
              <a:t>writable</a:t>
            </a:r>
            <a:r>
              <a:rPr lang="hu-HU" altLang="hu-HU" i="1" dirty="0"/>
              <a:t> </a:t>
            </a:r>
            <a:r>
              <a:rPr lang="hu-HU" altLang="hu-HU" i="1" dirty="0" err="1"/>
              <a:t>domain</a:t>
            </a:r>
            <a:r>
              <a:rPr lang="hu-HU" altLang="hu-HU" i="1" dirty="0"/>
              <a:t> </a:t>
            </a:r>
            <a:r>
              <a:rPr lang="hu-HU" altLang="hu-HU" i="1" dirty="0" err="1"/>
              <a:t>controller</a:t>
            </a:r>
            <a:r>
              <a:rPr lang="hu-HU" altLang="hu-HU" i="1" dirty="0" smtClean="0"/>
              <a:t>)</a:t>
            </a:r>
            <a:endParaRPr lang="hu-HU" altLang="hu-HU" dirty="0"/>
          </a:p>
          <a:p>
            <a:pPr eaLnBrk="1" hangingPunct="1"/>
            <a:endParaRPr lang="hu-HU" altLang="hu-H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ka">
  <a:themeElements>
    <a:clrScheme name="Technik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k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k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150</TotalTime>
  <Words>1950</Words>
  <Application>Microsoft Office PowerPoint</Application>
  <PresentationFormat>Diavetítés a képernyőre (4:3 oldalarány)</PresentationFormat>
  <Paragraphs>219</Paragraphs>
  <Slides>44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44</vt:i4>
      </vt:variant>
    </vt:vector>
  </HeadingPairs>
  <TitlesOfParts>
    <vt:vector size="49" baseType="lpstr">
      <vt:lpstr>Arial</vt:lpstr>
      <vt:lpstr>Franklin Gothic Book</vt:lpstr>
      <vt:lpstr>Wingdings</vt:lpstr>
      <vt:lpstr>Wingdings 2</vt:lpstr>
      <vt:lpstr>Technika</vt:lpstr>
      <vt:lpstr>Active Directory</vt:lpstr>
      <vt:lpstr>Címtár</vt:lpstr>
      <vt:lpstr>PowerPoint-bemutató</vt:lpstr>
      <vt:lpstr>Az Active Directory alkotóelemei   ERDŐ</vt:lpstr>
      <vt:lpstr>Az Active Directory alkotóelemei   FA</vt:lpstr>
      <vt:lpstr>Az Active Directory alkotóelemei:   TARTOMÁNY</vt:lpstr>
      <vt:lpstr>Az Active Directory alkotóelemei   SZERVEZETI EGYSÉG</vt:lpstr>
      <vt:lpstr>Replikáció</vt:lpstr>
      <vt:lpstr>PowerPoint-bemutató</vt:lpstr>
      <vt:lpstr>PowerPoint-bemutató</vt:lpstr>
      <vt:lpstr>Címtárpartíciók</vt:lpstr>
      <vt:lpstr>Séma partíció (Schema Partition)</vt:lpstr>
      <vt:lpstr>Konfigurációs partíció     (Configuration Partition) </vt:lpstr>
      <vt:lpstr>Tartomány partíció       (Domain Partition)</vt:lpstr>
      <vt:lpstr>Alkalmazás partíció     (Application Partition) </vt:lpstr>
      <vt:lpstr>Az egyedi főkiszolgáló-műveletek (FSMO)</vt:lpstr>
      <vt:lpstr>RID-főkiszolgáló (RID Master) </vt:lpstr>
      <vt:lpstr>PDC-emulátor (PDC Emulator) </vt:lpstr>
      <vt:lpstr>Infrastruktúra-főkiszolgáló (Infrastructure Master) </vt:lpstr>
      <vt:lpstr>Tartománynév-nyilvántartási főkiszolgáló (Domain Naming Master) </vt:lpstr>
      <vt:lpstr>Séma-főkiszolgáló (Schema Master) </vt:lpstr>
      <vt:lpstr>PowerPoint-bemutató</vt:lpstr>
      <vt:lpstr>PowerPoint-bemutató</vt:lpstr>
      <vt:lpstr>A séma</vt:lpstr>
      <vt:lpstr>A séma</vt:lpstr>
      <vt:lpstr>Active Directory Schema </vt:lpstr>
      <vt:lpstr>A globális katalógus szerepkör - Global Catalog (GC)</vt:lpstr>
      <vt:lpstr>A működési (funkcionalitási) szintek</vt:lpstr>
      <vt:lpstr>Active Directory Sites and Services </vt:lpstr>
      <vt:lpstr>Active Directory Domains and Trusts </vt:lpstr>
      <vt:lpstr>Bizalmi kapcsolatok</vt:lpstr>
      <vt:lpstr>Bizalmi kapcsolatok</vt:lpstr>
      <vt:lpstr>Bizalmi kapcsolatok</vt:lpstr>
      <vt:lpstr>Alapértelmezett bizalmi kapcsolatok</vt:lpstr>
      <vt:lpstr>Egyéb bizalmi kapcsolatok</vt:lpstr>
      <vt:lpstr>DNS szolgáltatás új rekordjai</vt:lpstr>
      <vt:lpstr>SRV-rekord</vt:lpstr>
      <vt:lpstr>AD fiókok típusai</vt:lpstr>
      <vt:lpstr>Terjesztési csoport </vt:lpstr>
      <vt:lpstr>Biztonsági csoport </vt:lpstr>
      <vt:lpstr>Helyi csoport </vt:lpstr>
      <vt:lpstr>Tartományon belüli csoport </vt:lpstr>
      <vt:lpstr>Globális csoport </vt:lpstr>
      <vt:lpstr>Univerzális csoport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</dc:title>
  <dc:creator>madmo</dc:creator>
  <cp:lastModifiedBy>Papp Lajos</cp:lastModifiedBy>
  <cp:revision>21</cp:revision>
  <dcterms:created xsi:type="dcterms:W3CDTF">2011-01-16T16:32:27Z</dcterms:created>
  <dcterms:modified xsi:type="dcterms:W3CDTF">2021-11-24T12:25:20Z</dcterms:modified>
</cp:coreProperties>
</file>