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82" r:id="rId5"/>
    <p:sldId id="284" r:id="rId6"/>
    <p:sldId id="366" r:id="rId7"/>
    <p:sldId id="367" r:id="rId8"/>
    <p:sldId id="368" r:id="rId9"/>
    <p:sldId id="369" r:id="rId10"/>
    <p:sldId id="371" r:id="rId11"/>
    <p:sldId id="372" r:id="rId12"/>
    <p:sldId id="375" r:id="rId13"/>
    <p:sldId id="376" r:id="rId14"/>
    <p:sldId id="383" r:id="rId15"/>
    <p:sldId id="384" r:id="rId16"/>
    <p:sldId id="385" r:id="rId17"/>
    <p:sldId id="386" r:id="rId18"/>
    <p:sldId id="387" r:id="rId19"/>
    <p:sldId id="388" r:id="rId20"/>
    <p:sldId id="389" r:id="rId21"/>
    <p:sldId id="390" r:id="rId22"/>
    <p:sldId id="391" r:id="rId23"/>
    <p:sldId id="392" r:id="rId24"/>
    <p:sldId id="380" r:id="rId25"/>
    <p:sldId id="3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4960" autoAdjust="0"/>
  </p:normalViewPr>
  <p:slideViewPr>
    <p:cSldViewPr snapToGrid="0">
      <p:cViewPr varScale="1">
        <p:scale>
          <a:sx n="108" d="100"/>
          <a:sy n="108" d="100"/>
        </p:scale>
        <p:origin x="684" y="96"/>
      </p:cViewPr>
      <p:guideLst>
        <p:guide orient="horz" pos="2160"/>
        <p:guide pos="3840"/>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11/6/2020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987059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50ABB4C-6A20-4292-9E79-B4EFBAB31011}" type="slidenum">
              <a:rPr lang="en-US" b="0">
                <a:latin typeface="Arial" panose="020B0604020202020204" pitchFamily="34" charset="0"/>
              </a:rPr>
              <a:pPr/>
              <a:t>21</a:t>
            </a:fld>
            <a:endParaRPr lang="en-US" b="0">
              <a:latin typeface="Arial" panose="020B0604020202020204"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7174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D481924-5C24-4CFA-9F30-88EEC8826A09}" type="slidenum">
              <a:rPr lang="en-US" b="0">
                <a:latin typeface="Arial" panose="020B0604020202020204" pitchFamily="34" charset="0"/>
              </a:rPr>
              <a:pPr/>
              <a:t>22</a:t>
            </a:fld>
            <a:endParaRPr lang="en-US" b="0">
              <a:latin typeface="Arial" panose="020B0604020202020204"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14325" y="2138363"/>
            <a:ext cx="6286500" cy="6889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0031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0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5219719-7900-4E98-B995-122C792965F4}" type="slidenum">
              <a:rPr lang="en-US" b="0">
                <a:latin typeface="Arial" panose="020B0604020202020204" pitchFamily="34" charset="0"/>
              </a:rPr>
              <a:pPr/>
              <a:t>3</a:t>
            </a:fld>
            <a:endParaRPr lang="en-US" b="0">
              <a:latin typeface="Arial" panose="020B0604020202020204" pitchFamily="34" charset="0"/>
            </a:endParaRPr>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50532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CF84EEA-C3E0-40C4-9EE7-1ADBF89590B3}" type="slidenum">
              <a:rPr lang="en-US" b="0">
                <a:latin typeface="Arial" panose="020B0604020202020204" pitchFamily="34" charset="0"/>
              </a:rPr>
              <a:pPr/>
              <a:t>4</a:t>
            </a:fld>
            <a:endParaRPr lang="en-US" b="0">
              <a:latin typeface="Arial" panose="020B0604020202020204" pitchFamily="34" charset="0"/>
            </a:endParaRP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21017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2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0A04E3C-A236-4DC4-8659-5589C2CE7383}" type="slidenum">
              <a:rPr lang="en-US" b="0">
                <a:latin typeface="Arial" panose="020B0604020202020204" pitchFamily="34" charset="0"/>
              </a:rPr>
              <a:pPr/>
              <a:t>5</a:t>
            </a:fld>
            <a:endParaRPr lang="en-US" b="0">
              <a:latin typeface="Arial" panose="020B0604020202020204" pitchFamily="34" charset="0"/>
            </a:endParaRPr>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264116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3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5F51103-843A-44FE-83AA-1F9A5FEB47DE}" type="slidenum">
              <a:rPr lang="en-US" b="0">
                <a:latin typeface="Arial" panose="020B0604020202020204" pitchFamily="34" charset="0"/>
              </a:rPr>
              <a:pPr/>
              <a:t>6</a:t>
            </a:fld>
            <a:endParaRPr lang="en-US" b="0">
              <a:latin typeface="Arial" panose="020B0604020202020204" pitchFamily="34" charset="0"/>
            </a:endParaRPr>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115751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F636BF7-C659-4499-9639-B100187E6858}" type="slidenum">
              <a:rPr lang="en-US" b="0">
                <a:latin typeface="Arial" panose="020B0604020202020204" pitchFamily="34" charset="0"/>
              </a:rPr>
              <a:pPr/>
              <a:t>7</a:t>
            </a:fld>
            <a:endParaRPr lang="en-US" b="0">
              <a:latin typeface="Arial" panose="020B0604020202020204" pitchFamily="34" charset="0"/>
            </a:endParaRPr>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14325" y="2230438"/>
            <a:ext cx="6286500" cy="6797675"/>
          </a:xfrm>
          <a:ln/>
        </p:spPr>
        <p:txBody>
          <a:bodyPr/>
          <a:lstStyle/>
          <a:p>
            <a:pPr eaLnBrk="1" hangingPunct="1">
              <a:defRPr/>
            </a:pPr>
            <a:endParaRPr lang="en-US" dirty="0">
              <a:latin typeface="Arial" pitchFamily="34" charset="0"/>
            </a:endParaRPr>
          </a:p>
        </p:txBody>
      </p:sp>
    </p:spTree>
    <p:extLst>
      <p:ext uri="{BB962C8B-B14F-4D97-AF65-F5344CB8AC3E}">
        <p14:creationId xmlns:p14="http://schemas.microsoft.com/office/powerpoint/2010/main" val="2112609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6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C505970-B2E4-4C6D-AFD6-5CB9E5C6E04D}" type="slidenum">
              <a:rPr lang="en-US" b="0">
                <a:latin typeface="Arial" panose="020B0604020202020204" pitchFamily="34" charset="0"/>
              </a:rPr>
              <a:pPr/>
              <a:t>8</a:t>
            </a:fld>
            <a:endParaRPr lang="en-US" b="0">
              <a:latin typeface="Arial" panose="020B0604020202020204" pitchFamily="34" charset="0"/>
            </a:endParaRPr>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27309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19A04CA-ECDF-491C-8180-0F9E99A51403}" type="slidenum">
              <a:rPr lang="en-US" b="0">
                <a:latin typeface="Arial" panose="020B0604020202020204" pitchFamily="34" charset="0"/>
              </a:rPr>
              <a:pPr/>
              <a:t>9</a:t>
            </a:fld>
            <a:endParaRPr lang="en-US" b="0">
              <a:latin typeface="Arial" panose="020B0604020202020204"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a:latin typeface="Arial" panose="020B0604020202020204" pitchFamily="34" charset="0"/>
            </a:endParaRPr>
          </a:p>
        </p:txBody>
      </p:sp>
    </p:spTree>
    <p:extLst>
      <p:ext uri="{BB962C8B-B14F-4D97-AF65-F5344CB8AC3E}">
        <p14:creationId xmlns:p14="http://schemas.microsoft.com/office/powerpoint/2010/main" val="231689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4:Introduction to Active Directory® Certificate Services</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4488F58-064B-42A8-A9C6-B61E7CC970D8}" type="slidenum">
              <a:rPr lang="en-US" b="0">
                <a:latin typeface="Arial" panose="020B0604020202020204" pitchFamily="34" charset="0"/>
              </a:rPr>
              <a:pPr/>
              <a:t>10</a:t>
            </a:fld>
            <a:endParaRPr lang="en-US" b="0">
              <a:latin typeface="Arial" panose="020B0604020202020204"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2821322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Click to edit Master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a:t>Click to edit Master title style</a:t>
            </a:r>
          </a:p>
        </p:txBody>
      </p:sp>
      <p:sp>
        <p:nvSpPr>
          <p:cNvPr id="3" name="Table Placeholder 2"/>
          <p:cNvSpPr>
            <a:spLocks noGrp="1"/>
          </p:cNvSpPr>
          <p:nvPr>
            <p:ph type="tbl" idx="1"/>
          </p:nvPr>
        </p:nvSpPr>
        <p:spPr>
          <a:xfrm>
            <a:off x="611717" y="992188"/>
            <a:ext cx="10335683" cy="4386262"/>
          </a:xfrm>
          <a:prstGeom prst="rect">
            <a:avLst/>
          </a:prstGeom>
        </p:spPr>
        <p:txBody>
          <a:bodyPr/>
          <a:lstStyle/>
          <a:p>
            <a:pPr lvl="0"/>
            <a:endParaRPr lang="en-US" noProof="0"/>
          </a:p>
        </p:txBody>
      </p:sp>
    </p:spTree>
    <p:extLst>
      <p:ext uri="{BB962C8B-B14F-4D97-AF65-F5344CB8AC3E}">
        <p14:creationId xmlns:p14="http://schemas.microsoft.com/office/powerpoint/2010/main" val="812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193271" y="144000"/>
            <a:ext cx="864083" cy="912424"/>
          </a:xfrm>
          <a:prstGeom prst="rect">
            <a:avLst/>
          </a:prstGeom>
        </p:spPr>
      </p:pic>
      <p:sp>
        <p:nvSpPr>
          <p:cNvPr id="7" name="TextBox 6"/>
          <p:cNvSpPr txBox="1"/>
          <p:nvPr userDrawn="1"/>
        </p:nvSpPr>
        <p:spPr>
          <a:xfrm>
            <a:off x="1057354" y="92380"/>
            <a:ext cx="1346633" cy="1015663"/>
          </a:xfrm>
          <a:prstGeom prst="rect">
            <a:avLst/>
          </a:prstGeom>
          <a:noFill/>
        </p:spPr>
        <p:txBody>
          <a:bodyPr wrap="square" rtlCol="0" anchor="ctr" anchorCtr="0">
            <a:spAutoFit/>
          </a:bodyPr>
          <a:lstStyle/>
          <a:p>
            <a:r>
              <a:rPr lang="en-US" sz="2000" dirty="0">
                <a:latin typeface="Segoe UI Light" panose="020B0502040204020203" pitchFamily="34" charset="0"/>
                <a:cs typeface="Segoe UI Light" panose="020B0502040204020203" pitchFamily="34" charset="0"/>
              </a:rPr>
              <a:t>Microsoft </a:t>
            </a:r>
          </a:p>
          <a:p>
            <a:r>
              <a:rPr lang="en-US" sz="2000" dirty="0">
                <a:latin typeface="Segoe UI Light" panose="020B0502040204020203" pitchFamily="34" charset="0"/>
                <a:cs typeface="Segoe UI Light" panose="020B0502040204020203" pitchFamily="34" charset="0"/>
              </a:rPr>
              <a:t>Virtual </a:t>
            </a:r>
          </a:p>
          <a:p>
            <a:r>
              <a:rPr lang="en-US" sz="2000" dirty="0">
                <a:latin typeface="Segoe UI Light" panose="020B0502040204020203" pitchFamily="34" charset="0"/>
                <a:cs typeface="Segoe UI Light" panose="020B0502040204020203" pitchFamily="34" charset="0"/>
              </a:rPr>
              <a:t>Academy</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0378" y="6321689"/>
            <a:ext cx="2114550" cy="428625"/>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a:solidFill>
                  <a:schemeClr val="bg1"/>
                </a:solidFill>
                <a:latin typeface="Segoe UI Light" panose="020B0502040204020203" pitchFamily="34" charset="0"/>
                <a:cs typeface="Segoe UI Light" panose="020B0502040204020203" pitchFamily="34" charset="0"/>
              </a:rPr>
              <a:t>Microsoft </a:t>
            </a:r>
          </a:p>
          <a:p>
            <a:r>
              <a:rPr lang="en-US" sz="1600" dirty="0">
                <a:solidFill>
                  <a:schemeClr val="bg1"/>
                </a:solidFill>
                <a:latin typeface="Segoe UI Light" panose="020B0502040204020203" pitchFamily="34" charset="0"/>
                <a:cs typeface="Segoe UI Light" panose="020B0502040204020203" pitchFamily="34" charset="0"/>
              </a:rPr>
              <a:t>Virtual</a:t>
            </a:r>
            <a:r>
              <a:rPr lang="en-US" sz="1600" baseline="0" dirty="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1"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5.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5.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461" y="3770182"/>
            <a:ext cx="8070435" cy="1666254"/>
          </a:xfrm>
        </p:spPr>
        <p:txBody>
          <a:bodyPr>
            <a:normAutofit fontScale="92500"/>
          </a:bodyPr>
          <a:lstStyle/>
          <a:p>
            <a:pPr marL="914400" indent="-914400" algn="ctr"/>
            <a:r>
              <a:rPr lang="en-US" dirty="0"/>
              <a:t>Active Directory </a:t>
            </a:r>
            <a:r>
              <a:rPr lang="hu-HU" dirty="0"/>
              <a:t>Tanúsítvány szolgáltatások</a:t>
            </a:r>
            <a:endParaRPr lang="en-US" dirty="0"/>
          </a:p>
          <a:p>
            <a:pPr marL="914400" indent="-914400" algn="ctr"/>
            <a:r>
              <a:rPr lang="en-US" dirty="0"/>
              <a:t>(AD CS)</a:t>
            </a:r>
          </a:p>
        </p:txBody>
      </p:sp>
    </p:spTree>
    <p:extLst>
      <p:ext uri="{BB962C8B-B14F-4D97-AF65-F5344CB8AC3E}">
        <p14:creationId xmlns:p14="http://schemas.microsoft.com/office/powerpoint/2010/main" val="204592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384" y="966274"/>
            <a:ext cx="10797377" cy="566176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Segoe UI Light" panose="020B0502040204020203" pitchFamily="34" charset="0"/>
              <a:cs typeface="Segoe UI Light" panose="020B0502040204020203" pitchFamily="34" charset="0"/>
            </a:endParaRPr>
          </a:p>
        </p:txBody>
      </p:sp>
      <p:grpSp>
        <p:nvGrpSpPr>
          <p:cNvPr id="14340" name="Group 5"/>
          <p:cNvGrpSpPr>
            <a:grpSpLocks/>
          </p:cNvGrpSpPr>
          <p:nvPr/>
        </p:nvGrpSpPr>
        <p:grpSpPr bwMode="auto">
          <a:xfrm>
            <a:off x="9005613" y="2986984"/>
            <a:ext cx="1003300" cy="312738"/>
            <a:chOff x="2016" y="569"/>
            <a:chExt cx="2009" cy="3427"/>
          </a:xfrm>
        </p:grpSpPr>
        <p:sp>
          <p:nvSpPr>
            <p:cNvPr id="14376" name="Line 6"/>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7" name="Text Box 7"/>
            <p:cNvSpPr txBox="1">
              <a:spLocks noChangeArrowheads="1"/>
            </p:cNvSpPr>
            <p:nvPr/>
          </p:nvSpPr>
          <p:spPr bwMode="auto">
            <a:xfrm rot="-224136">
              <a:off x="2867" y="569"/>
              <a:ext cx="1078"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41" name="Group 8"/>
          <p:cNvGrpSpPr>
            <a:grpSpLocks/>
          </p:cNvGrpSpPr>
          <p:nvPr/>
        </p:nvGrpSpPr>
        <p:grpSpPr bwMode="auto">
          <a:xfrm>
            <a:off x="1781176" y="3061184"/>
            <a:ext cx="1001713" cy="312737"/>
            <a:chOff x="2016" y="569"/>
            <a:chExt cx="2009" cy="3427"/>
          </a:xfrm>
        </p:grpSpPr>
        <p:sp>
          <p:nvSpPr>
            <p:cNvPr id="14374" name="Line 9"/>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5" name="Text Box 10"/>
            <p:cNvSpPr txBox="1">
              <a:spLocks noChangeArrowheads="1"/>
            </p:cNvSpPr>
            <p:nvPr/>
          </p:nvSpPr>
          <p:spPr bwMode="auto">
            <a:xfrm rot="-224136">
              <a:off x="2867" y="569"/>
              <a:ext cx="1078"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pic>
        <p:nvPicPr>
          <p:cNvPr id="992267" name="Picture 11"/>
          <p:cNvPicPr>
            <a:picLocks noChangeAspect="1" noChangeArrowheads="1"/>
          </p:cNvPicPr>
          <p:nvPr/>
        </p:nvPicPr>
        <p:blipFill>
          <a:blip r:embed="rId3"/>
          <a:srcRect/>
          <a:stretch>
            <a:fillRect/>
          </a:stretch>
        </p:blipFill>
        <p:spPr bwMode="auto">
          <a:xfrm>
            <a:off x="838201" y="2615096"/>
            <a:ext cx="722313" cy="849313"/>
          </a:xfrm>
          <a:prstGeom prst="rect">
            <a:avLst/>
          </a:prstGeom>
          <a:noFill/>
          <a:ln w="9525" algn="ctr">
            <a:noFill/>
            <a:miter lim="800000"/>
            <a:headEnd/>
            <a:tailEnd/>
          </a:ln>
          <a:effectLst>
            <a:outerShdw dist="35921" dir="2700000" algn="ctr" rotWithShape="0">
              <a:srgbClr val="AFAFAF"/>
            </a:outerShdw>
          </a:effectLst>
        </p:spPr>
      </p:pic>
      <p:pic>
        <p:nvPicPr>
          <p:cNvPr id="992270" name="Picture 14"/>
          <p:cNvPicPr>
            <a:picLocks noChangeAspect="1" noChangeArrowheads="1"/>
          </p:cNvPicPr>
          <p:nvPr/>
        </p:nvPicPr>
        <p:blipFill>
          <a:blip r:embed="rId3"/>
          <a:srcRect/>
          <a:stretch>
            <a:fillRect/>
          </a:stretch>
        </p:blipFill>
        <p:spPr bwMode="auto">
          <a:xfrm>
            <a:off x="10208938" y="2550422"/>
            <a:ext cx="722312" cy="849312"/>
          </a:xfrm>
          <a:prstGeom prst="rect">
            <a:avLst/>
          </a:prstGeom>
          <a:noFill/>
          <a:ln w="9525" algn="ctr">
            <a:noFill/>
            <a:miter lim="800000"/>
            <a:headEnd/>
            <a:tailEnd/>
          </a:ln>
          <a:effectLst>
            <a:outerShdw dist="35921" dir="2700000" algn="ctr" rotWithShape="0">
              <a:srgbClr val="AFAFAF"/>
            </a:outerShdw>
          </a:effectLst>
        </p:spPr>
      </p:pic>
      <p:sp>
        <p:nvSpPr>
          <p:cNvPr id="14344" name="Text Box 32"/>
          <p:cNvSpPr txBox="1">
            <a:spLocks noChangeArrowheads="1"/>
          </p:cNvSpPr>
          <p:nvPr/>
        </p:nvSpPr>
        <p:spPr bwMode="auto">
          <a:xfrm>
            <a:off x="4955417" y="2632421"/>
            <a:ext cx="1865312" cy="43021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en-GB" sz="1600" b="0" dirty="0">
                <a:solidFill>
                  <a:schemeClr val="bg1"/>
                </a:solidFill>
                <a:latin typeface="Segoe UI Light" panose="020B0502040204020203" pitchFamily="34" charset="0"/>
                <a:cs typeface="Segoe UI Light" panose="020B0502040204020203" pitchFamily="34" charset="0"/>
              </a:rPr>
              <a:t>SSL (</a:t>
            </a:r>
            <a:r>
              <a:rPr lang="hu-HU" sz="1600" b="0" dirty="0">
                <a:solidFill>
                  <a:schemeClr val="bg1"/>
                </a:solidFill>
                <a:latin typeface="Segoe UI Light" panose="020B0502040204020203" pitchFamily="34" charset="0"/>
                <a:cs typeface="Segoe UI Light" panose="020B0502040204020203" pitchFamily="34" charset="0"/>
              </a:rPr>
              <a:t>Titkosított</a:t>
            </a:r>
            <a:r>
              <a:rPr lang="en-GB" sz="1600" b="0" dirty="0">
                <a:solidFill>
                  <a:schemeClr val="bg1"/>
                </a:solidFill>
                <a:latin typeface="Segoe UI Light" panose="020B0502040204020203" pitchFamily="34" charset="0"/>
                <a:cs typeface="Segoe UI Light" panose="020B0502040204020203" pitchFamily="34" charset="0"/>
              </a:rPr>
              <a:t>)</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45" name="Text Box 34"/>
          <p:cNvSpPr txBox="1">
            <a:spLocks noChangeArrowheads="1"/>
          </p:cNvSpPr>
          <p:nvPr/>
        </p:nvSpPr>
        <p:spPr bwMode="auto">
          <a:xfrm>
            <a:off x="630997" y="3306486"/>
            <a:ext cx="1150938" cy="63500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Szerver</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46" name="Text Box 46"/>
          <p:cNvSpPr txBox="1">
            <a:spLocks noChangeArrowheads="1"/>
          </p:cNvSpPr>
          <p:nvPr/>
        </p:nvSpPr>
        <p:spPr bwMode="auto">
          <a:xfrm>
            <a:off x="10027688" y="3321326"/>
            <a:ext cx="1171575" cy="61595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Kliens</a:t>
            </a:r>
            <a:endParaRPr lang="en-US" sz="1600" b="0" dirty="0">
              <a:solidFill>
                <a:schemeClr val="bg1"/>
              </a:solidFill>
              <a:latin typeface="Segoe UI Light" panose="020B0502040204020203" pitchFamily="34" charset="0"/>
              <a:cs typeface="Segoe UI Light" panose="020B0502040204020203" pitchFamily="34" charset="0"/>
            </a:endParaRPr>
          </a:p>
        </p:txBody>
      </p:sp>
      <p:grpSp>
        <p:nvGrpSpPr>
          <p:cNvPr id="14347" name="Group 53"/>
          <p:cNvGrpSpPr>
            <a:grpSpLocks/>
          </p:cNvGrpSpPr>
          <p:nvPr/>
        </p:nvGrpSpPr>
        <p:grpSpPr bwMode="auto">
          <a:xfrm>
            <a:off x="5516564" y="1724578"/>
            <a:ext cx="576262" cy="938213"/>
            <a:chOff x="2704" y="2804"/>
            <a:chExt cx="363" cy="591"/>
          </a:xfrm>
        </p:grpSpPr>
        <p:pic>
          <p:nvPicPr>
            <p:cNvPr id="992308" name="Picture 52"/>
            <p:cNvPicPr>
              <a:picLocks noChangeAspect="1" noChangeArrowheads="1"/>
            </p:cNvPicPr>
            <p:nvPr/>
          </p:nvPicPr>
          <p:blipFill>
            <a:blip r:embed="rId4"/>
            <a:srcRect/>
            <a:stretch>
              <a:fillRect/>
            </a:stretch>
          </p:blipFill>
          <p:spPr bwMode="auto">
            <a:xfrm>
              <a:off x="2704" y="2804"/>
              <a:ext cx="363" cy="591"/>
            </a:xfrm>
            <a:prstGeom prst="rect">
              <a:avLst/>
            </a:prstGeom>
            <a:noFill/>
            <a:ln w="9525" algn="ctr">
              <a:noFill/>
              <a:miter lim="800000"/>
              <a:headEnd/>
              <a:tailEnd/>
            </a:ln>
            <a:effectLst>
              <a:outerShdw dist="35921" dir="2700000" algn="ctr" rotWithShape="0">
                <a:srgbClr val="AFAFAF"/>
              </a:outerShdw>
            </a:effectLst>
          </p:spPr>
        </p:pic>
        <p:pic>
          <p:nvPicPr>
            <p:cNvPr id="992305" name="Picture 49"/>
            <p:cNvPicPr>
              <a:picLocks noChangeAspect="1" noChangeArrowheads="1"/>
            </p:cNvPicPr>
            <p:nvPr/>
          </p:nvPicPr>
          <p:blipFill>
            <a:blip r:embed="rId5"/>
            <a:srcRect/>
            <a:stretch>
              <a:fillRect/>
            </a:stretch>
          </p:blipFill>
          <p:spPr bwMode="auto">
            <a:xfrm>
              <a:off x="2754" y="2920"/>
              <a:ext cx="248" cy="398"/>
            </a:xfrm>
            <a:prstGeom prst="rect">
              <a:avLst/>
            </a:prstGeom>
            <a:noFill/>
            <a:ln w="9525" algn="ctr">
              <a:noFill/>
              <a:miter lim="800000"/>
              <a:headEnd/>
              <a:tailEnd/>
            </a:ln>
            <a:effectLst>
              <a:outerShdw dist="35921" dir="2700000" algn="ctr" rotWithShape="0">
                <a:srgbClr val="AFAFAF"/>
              </a:outerShdw>
            </a:effectLst>
          </p:spPr>
        </p:pic>
      </p:grpSp>
      <p:pic>
        <p:nvPicPr>
          <p:cNvPr id="992310" name="Picture 54"/>
          <p:cNvPicPr>
            <a:picLocks noChangeAspect="1" noChangeArrowheads="1"/>
          </p:cNvPicPr>
          <p:nvPr/>
        </p:nvPicPr>
        <p:blipFill>
          <a:blip r:embed="rId6"/>
          <a:srcRect/>
          <a:stretch>
            <a:fillRect/>
          </a:stretch>
        </p:blipFill>
        <p:spPr bwMode="auto">
          <a:xfrm>
            <a:off x="8073750" y="2478984"/>
            <a:ext cx="649288" cy="984250"/>
          </a:xfrm>
          <a:prstGeom prst="rect">
            <a:avLst/>
          </a:prstGeom>
          <a:noFill/>
          <a:ln w="9525" algn="ctr">
            <a:noFill/>
            <a:miter lim="800000"/>
            <a:headEnd/>
            <a:tailEnd/>
          </a:ln>
          <a:effectLst>
            <a:outerShdw dist="35921" dir="2700000" algn="ctr" rotWithShape="0">
              <a:srgbClr val="AFAFAF"/>
            </a:outerShdw>
          </a:effectLst>
        </p:spPr>
      </p:pic>
      <p:pic>
        <p:nvPicPr>
          <p:cNvPr id="992311" name="Picture 55"/>
          <p:cNvPicPr>
            <a:picLocks noChangeAspect="1" noChangeArrowheads="1"/>
          </p:cNvPicPr>
          <p:nvPr/>
        </p:nvPicPr>
        <p:blipFill>
          <a:blip r:embed="rId7"/>
          <a:srcRect/>
          <a:stretch>
            <a:fillRect/>
          </a:stretch>
        </p:blipFill>
        <p:spPr bwMode="auto">
          <a:xfrm>
            <a:off x="3046414" y="2538896"/>
            <a:ext cx="598487" cy="962025"/>
          </a:xfrm>
          <a:prstGeom prst="rect">
            <a:avLst/>
          </a:prstGeom>
          <a:noFill/>
          <a:ln w="9525" algn="ctr">
            <a:noFill/>
            <a:miter lim="800000"/>
            <a:headEnd/>
            <a:tailEnd/>
          </a:ln>
          <a:effectLst>
            <a:outerShdw dist="35921" dir="2700000" algn="ctr" rotWithShape="0">
              <a:srgbClr val="AFAFAF"/>
            </a:outerShdw>
          </a:effectLst>
        </p:spPr>
      </p:pic>
      <p:pic>
        <p:nvPicPr>
          <p:cNvPr id="992312" name="Picture 56"/>
          <p:cNvPicPr>
            <a:picLocks noChangeAspect="1" noChangeArrowheads="1"/>
          </p:cNvPicPr>
          <p:nvPr/>
        </p:nvPicPr>
        <p:blipFill>
          <a:blip r:embed="rId8"/>
          <a:srcRect/>
          <a:stretch>
            <a:fillRect/>
          </a:stretch>
        </p:blipFill>
        <p:spPr bwMode="auto">
          <a:xfrm>
            <a:off x="3116264" y="4843946"/>
            <a:ext cx="541337" cy="1071563"/>
          </a:xfrm>
          <a:prstGeom prst="rect">
            <a:avLst/>
          </a:prstGeom>
          <a:noFill/>
          <a:ln w="9525" algn="ctr">
            <a:noFill/>
            <a:miter lim="800000"/>
            <a:headEnd/>
            <a:tailEnd/>
          </a:ln>
          <a:effectLst>
            <a:outerShdw dist="35921" dir="2700000" algn="ctr" rotWithShape="0">
              <a:srgbClr val="AFAFAF"/>
            </a:outerShdw>
          </a:effectLst>
        </p:spPr>
      </p:pic>
      <p:pic>
        <p:nvPicPr>
          <p:cNvPr id="992313" name="Picture 57"/>
          <p:cNvPicPr>
            <a:picLocks noChangeAspect="1" noChangeArrowheads="1"/>
          </p:cNvPicPr>
          <p:nvPr/>
        </p:nvPicPr>
        <p:blipFill>
          <a:blip r:embed="rId9"/>
          <a:srcRect/>
          <a:stretch>
            <a:fillRect/>
          </a:stretch>
        </p:blipFill>
        <p:spPr bwMode="auto">
          <a:xfrm>
            <a:off x="8105500" y="4904684"/>
            <a:ext cx="528638" cy="1047750"/>
          </a:xfrm>
          <a:prstGeom prst="rect">
            <a:avLst/>
          </a:prstGeom>
          <a:noFill/>
          <a:ln w="9525" algn="ctr">
            <a:noFill/>
            <a:miter lim="800000"/>
            <a:headEnd/>
            <a:tailEnd/>
          </a:ln>
          <a:effectLst>
            <a:outerShdw dist="35921" dir="2700000" algn="ctr" rotWithShape="0">
              <a:srgbClr val="AFAFAF"/>
            </a:outerShdw>
          </a:effectLst>
        </p:spPr>
      </p:pic>
      <p:grpSp>
        <p:nvGrpSpPr>
          <p:cNvPr id="14352" name="Group 59"/>
          <p:cNvGrpSpPr>
            <a:grpSpLocks/>
          </p:cNvGrpSpPr>
          <p:nvPr/>
        </p:nvGrpSpPr>
        <p:grpSpPr bwMode="auto">
          <a:xfrm>
            <a:off x="4005470" y="2971801"/>
            <a:ext cx="3965713" cy="422828"/>
            <a:chOff x="2016" y="569"/>
            <a:chExt cx="2009" cy="3069"/>
          </a:xfrm>
        </p:grpSpPr>
        <p:sp>
          <p:nvSpPr>
            <p:cNvPr id="14370" name="Line 60"/>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71" name="Text Box 61"/>
            <p:cNvSpPr txBox="1">
              <a:spLocks noChangeArrowheads="1"/>
            </p:cNvSpPr>
            <p:nvPr/>
          </p:nvSpPr>
          <p:spPr bwMode="auto">
            <a:xfrm rot="-224136">
              <a:off x="2867" y="569"/>
              <a:ext cx="1079" cy="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53" name="Group 73"/>
          <p:cNvGrpSpPr>
            <a:grpSpLocks/>
          </p:cNvGrpSpPr>
          <p:nvPr/>
        </p:nvGrpSpPr>
        <p:grpSpPr bwMode="auto">
          <a:xfrm>
            <a:off x="1644651" y="1568934"/>
            <a:ext cx="1301750" cy="1325563"/>
            <a:chOff x="1017" y="1096"/>
            <a:chExt cx="820" cy="835"/>
          </a:xfrm>
        </p:grpSpPr>
        <p:pic>
          <p:nvPicPr>
            <p:cNvPr id="992303" name="Picture 47"/>
            <p:cNvPicPr>
              <a:picLocks noChangeAspect="1" noChangeArrowheads="1"/>
            </p:cNvPicPr>
            <p:nvPr/>
          </p:nvPicPr>
          <p:blipFill>
            <a:blip r:embed="rId10"/>
            <a:srcRect/>
            <a:stretch>
              <a:fillRect/>
            </a:stretch>
          </p:blipFill>
          <p:spPr bwMode="auto">
            <a:xfrm>
              <a:off x="1214" y="1096"/>
              <a:ext cx="339" cy="552"/>
            </a:xfrm>
            <a:prstGeom prst="rect">
              <a:avLst/>
            </a:prstGeom>
            <a:noFill/>
            <a:ln w="9525" algn="ctr">
              <a:noFill/>
              <a:miter lim="800000"/>
              <a:headEnd/>
              <a:tailEnd/>
            </a:ln>
            <a:effectLst>
              <a:outerShdw dist="35921" dir="2700000" algn="ctr" rotWithShape="0">
                <a:srgbClr val="AFAFAF"/>
              </a:outerShdw>
            </a:effectLst>
          </p:spPr>
        </p:pic>
        <p:sp>
          <p:nvSpPr>
            <p:cNvPr id="14369" name="Text Box 62"/>
            <p:cNvSpPr txBox="1">
              <a:spLocks noChangeArrowheads="1"/>
            </p:cNvSpPr>
            <p:nvPr/>
          </p:nvSpPr>
          <p:spPr bwMode="auto">
            <a:xfrm>
              <a:off x="1017" y="1683"/>
              <a:ext cx="820" cy="248"/>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Egyszerű szöveg</a:t>
              </a:r>
              <a:endParaRPr lang="en-US" sz="1600" b="0" dirty="0">
                <a:solidFill>
                  <a:schemeClr val="bg1"/>
                </a:solidFill>
                <a:latin typeface="Segoe UI Light" panose="020B0502040204020203" pitchFamily="34" charset="0"/>
                <a:cs typeface="Segoe UI Light" panose="020B0502040204020203" pitchFamily="34" charset="0"/>
              </a:endParaRPr>
            </a:p>
          </p:txBody>
        </p:sp>
      </p:grpSp>
      <p:grpSp>
        <p:nvGrpSpPr>
          <p:cNvPr id="14354" name="Group 74"/>
          <p:cNvGrpSpPr>
            <a:grpSpLocks/>
          </p:cNvGrpSpPr>
          <p:nvPr/>
        </p:nvGrpSpPr>
        <p:grpSpPr bwMode="auto">
          <a:xfrm>
            <a:off x="8923063" y="1572522"/>
            <a:ext cx="1320800" cy="1338262"/>
            <a:chOff x="3931" y="1114"/>
            <a:chExt cx="832" cy="843"/>
          </a:xfrm>
        </p:grpSpPr>
        <p:pic>
          <p:nvPicPr>
            <p:cNvPr id="992314" name="Picture 58"/>
            <p:cNvPicPr>
              <a:picLocks noChangeAspect="1" noChangeArrowheads="1"/>
            </p:cNvPicPr>
            <p:nvPr/>
          </p:nvPicPr>
          <p:blipFill>
            <a:blip r:embed="rId10"/>
            <a:srcRect/>
            <a:stretch>
              <a:fillRect/>
            </a:stretch>
          </p:blipFill>
          <p:spPr bwMode="auto">
            <a:xfrm>
              <a:off x="4090" y="1114"/>
              <a:ext cx="339" cy="552"/>
            </a:xfrm>
            <a:prstGeom prst="rect">
              <a:avLst/>
            </a:prstGeom>
            <a:noFill/>
            <a:ln w="9525" algn="ctr">
              <a:noFill/>
              <a:miter lim="800000"/>
              <a:headEnd/>
              <a:tailEnd/>
            </a:ln>
            <a:effectLst>
              <a:outerShdw dist="35921" dir="2700000" algn="ctr" rotWithShape="0">
                <a:srgbClr val="AFAFAF"/>
              </a:outerShdw>
            </a:effectLst>
          </p:spPr>
        </p:pic>
        <p:sp>
          <p:nvSpPr>
            <p:cNvPr id="14367" name="Text Box 63"/>
            <p:cNvSpPr txBox="1">
              <a:spLocks noChangeArrowheads="1"/>
            </p:cNvSpPr>
            <p:nvPr/>
          </p:nvSpPr>
          <p:spPr bwMode="auto">
            <a:xfrm>
              <a:off x="3931" y="1742"/>
              <a:ext cx="832" cy="215"/>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Egyszerű szöveg</a:t>
              </a:r>
              <a:endParaRPr lang="en-US" sz="1600" b="0" dirty="0">
                <a:solidFill>
                  <a:schemeClr val="bg1"/>
                </a:solidFill>
                <a:latin typeface="Segoe UI Light" panose="020B0502040204020203" pitchFamily="34" charset="0"/>
                <a:cs typeface="Segoe UI Light" panose="020B0502040204020203" pitchFamily="34" charset="0"/>
              </a:endParaRPr>
            </a:p>
          </p:txBody>
        </p:sp>
      </p:grpSp>
      <p:grpSp>
        <p:nvGrpSpPr>
          <p:cNvPr id="14355" name="Group 64"/>
          <p:cNvGrpSpPr>
            <a:grpSpLocks/>
          </p:cNvGrpSpPr>
          <p:nvPr/>
        </p:nvGrpSpPr>
        <p:grpSpPr bwMode="auto">
          <a:xfrm rot="-5400000">
            <a:off x="3074194" y="4138301"/>
            <a:ext cx="755650" cy="312738"/>
            <a:chOff x="2016" y="569"/>
            <a:chExt cx="2009" cy="3427"/>
          </a:xfrm>
        </p:grpSpPr>
        <p:sp>
          <p:nvSpPr>
            <p:cNvPr id="14364" name="Line 65"/>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65" name="Text Box 66"/>
            <p:cNvSpPr txBox="1">
              <a:spLocks noChangeArrowheads="1"/>
            </p:cNvSpPr>
            <p:nvPr/>
          </p:nvSpPr>
          <p:spPr bwMode="auto">
            <a:xfrm rot="21375864">
              <a:off x="2866" y="569"/>
              <a:ext cx="108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grpSp>
        <p:nvGrpSpPr>
          <p:cNvPr id="14356" name="Group 67"/>
          <p:cNvGrpSpPr>
            <a:grpSpLocks/>
          </p:cNvGrpSpPr>
          <p:nvPr/>
        </p:nvGrpSpPr>
        <p:grpSpPr bwMode="auto">
          <a:xfrm rot="-5400000">
            <a:off x="8079307" y="4143479"/>
            <a:ext cx="755650" cy="312737"/>
            <a:chOff x="2016" y="569"/>
            <a:chExt cx="2009" cy="3427"/>
          </a:xfrm>
        </p:grpSpPr>
        <p:sp>
          <p:nvSpPr>
            <p:cNvPr id="14362" name="Line 68"/>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solidFill>
                  <a:schemeClr val="bg1"/>
                </a:solidFill>
                <a:latin typeface="Segoe UI Light" panose="020B0502040204020203" pitchFamily="34" charset="0"/>
                <a:cs typeface="Segoe UI Light" panose="020B0502040204020203" pitchFamily="34" charset="0"/>
              </a:endParaRPr>
            </a:p>
          </p:txBody>
        </p:sp>
        <p:sp>
          <p:nvSpPr>
            <p:cNvPr id="14363" name="Text Box 69"/>
            <p:cNvSpPr txBox="1">
              <a:spLocks noChangeArrowheads="1"/>
            </p:cNvSpPr>
            <p:nvPr/>
          </p:nvSpPr>
          <p:spPr bwMode="auto">
            <a:xfrm rot="21375864">
              <a:off x="2866" y="569"/>
              <a:ext cx="1080"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solidFill>
                  <a:schemeClr val="bg1"/>
                </a:solidFill>
                <a:latin typeface="Segoe UI Light" panose="020B0502040204020203" pitchFamily="34" charset="0"/>
                <a:cs typeface="Segoe UI Light" panose="020B0502040204020203" pitchFamily="34" charset="0"/>
              </a:endParaRPr>
            </a:p>
          </p:txBody>
        </p:sp>
      </p:grpSp>
      <p:sp>
        <p:nvSpPr>
          <p:cNvPr id="14357" name="Text Box 70"/>
          <p:cNvSpPr txBox="1">
            <a:spLocks noChangeArrowheads="1"/>
          </p:cNvSpPr>
          <p:nvPr/>
        </p:nvSpPr>
        <p:spPr bwMode="auto">
          <a:xfrm>
            <a:off x="4769611" y="4772785"/>
            <a:ext cx="2058987" cy="148431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Különböző kulcsok segítségével titkosítani és visszafejteni az üzenetet</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58" name="Text Box 71"/>
          <p:cNvSpPr txBox="1">
            <a:spLocks noChangeArrowheads="1"/>
          </p:cNvSpPr>
          <p:nvPr/>
        </p:nvSpPr>
        <p:spPr bwMode="auto">
          <a:xfrm>
            <a:off x="2771775" y="3450121"/>
            <a:ext cx="1162050" cy="34131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Titkosít</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59" name="Text Box 72"/>
          <p:cNvSpPr txBox="1">
            <a:spLocks noChangeArrowheads="1"/>
          </p:cNvSpPr>
          <p:nvPr/>
        </p:nvSpPr>
        <p:spPr bwMode="auto">
          <a:xfrm>
            <a:off x="7775300" y="3453710"/>
            <a:ext cx="1162050" cy="341313"/>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Felold</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60" name="Text Box 34"/>
          <p:cNvSpPr txBox="1">
            <a:spLocks noChangeArrowheads="1"/>
          </p:cNvSpPr>
          <p:nvPr/>
        </p:nvSpPr>
        <p:spPr bwMode="auto">
          <a:xfrm>
            <a:off x="7619537" y="5970198"/>
            <a:ext cx="1525588" cy="476250"/>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sz="1600" b="0" dirty="0">
                <a:solidFill>
                  <a:schemeClr val="bg1"/>
                </a:solidFill>
                <a:latin typeface="Segoe UI Light" panose="020B0502040204020203" pitchFamily="34" charset="0"/>
                <a:cs typeface="Segoe UI Light" panose="020B0502040204020203" pitchFamily="34" charset="0"/>
              </a:rPr>
              <a:t>Privát kulcs</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14361" name="Text Box 34"/>
          <p:cNvSpPr txBox="1">
            <a:spLocks noChangeArrowheads="1"/>
          </p:cNvSpPr>
          <p:nvPr/>
        </p:nvSpPr>
        <p:spPr bwMode="auto">
          <a:xfrm>
            <a:off x="2730234" y="6006419"/>
            <a:ext cx="1525588" cy="474663"/>
          </a:xfrm>
          <a:prstGeom prst="rect">
            <a:avLst/>
          </a:prstGeom>
          <a:no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hu-HU" sz="1600" b="0" dirty="0">
                <a:solidFill>
                  <a:schemeClr val="bg1"/>
                </a:solidFill>
                <a:latin typeface="Segoe UI Light" panose="020B0502040204020203" pitchFamily="34" charset="0"/>
                <a:cs typeface="Segoe UI Light" panose="020B0502040204020203" pitchFamily="34" charset="0"/>
              </a:rPr>
              <a:t>Publikus kulcs</a:t>
            </a:r>
            <a:endParaRPr lang="en-US" sz="1600" b="0" dirty="0">
              <a:solidFill>
                <a:schemeClr val="bg1"/>
              </a:solidFill>
              <a:latin typeface="Segoe UI Light" panose="020B0502040204020203" pitchFamily="34" charset="0"/>
              <a:cs typeface="Segoe UI Light" panose="020B0502040204020203" pitchFamily="34" charset="0"/>
            </a:endParaRPr>
          </a:p>
        </p:txBody>
      </p:sp>
      <p:sp>
        <p:nvSpPr>
          <p:cNvPr id="44" name="Rectangle 2"/>
          <p:cNvSpPr txBox="1">
            <a:spLocks noChangeArrowheads="1"/>
          </p:cNvSpPr>
          <p:nvPr/>
        </p:nvSpPr>
        <p:spPr>
          <a:xfrm>
            <a:off x="379514" y="337930"/>
            <a:ext cx="11524432" cy="616226"/>
          </a:xfrm>
          <a:prstGeom prst="rect">
            <a:avLst/>
          </a:prstGeom>
        </p:spPr>
        <p:txBody>
          <a:bodyPr vert="horz" lIns="91409" tIns="45705" rIns="91409" bIns="45705" rtlCol="0" anchor="t" anchorCtr="0">
            <a:normAutofit fontScale="9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hu-HU" dirty="0"/>
              <a:t>Hogyan használjuk a privát és a publikus kulcsokat?</a:t>
            </a:r>
            <a:endParaRPr lang="en-US" dirty="0"/>
          </a:p>
        </p:txBody>
      </p:sp>
    </p:spTree>
    <p:extLst>
      <p:ext uri="{BB962C8B-B14F-4D97-AF65-F5344CB8AC3E}">
        <p14:creationId xmlns:p14="http://schemas.microsoft.com/office/powerpoint/2010/main" val="2531954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41" y="1223340"/>
            <a:ext cx="8784329" cy="5475633"/>
          </a:xfrm>
          <a:prstGeom prst="rect">
            <a:avLst/>
          </a:prstGeom>
        </p:spPr>
      </p:pic>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spTree>
    <p:extLst>
      <p:ext uri="{BB962C8B-B14F-4D97-AF65-F5344CB8AC3E}">
        <p14:creationId xmlns:p14="http://schemas.microsoft.com/office/powerpoint/2010/main" val="3665149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139" y="1209260"/>
            <a:ext cx="8806070" cy="5479776"/>
          </a:xfrm>
          <a:prstGeom prst="rect">
            <a:avLst/>
          </a:prstGeom>
          <a:ln w="15875">
            <a:noFill/>
          </a:ln>
        </p:spPr>
      </p:pic>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spTree>
    <p:extLst>
      <p:ext uri="{BB962C8B-B14F-4D97-AF65-F5344CB8AC3E}">
        <p14:creationId xmlns:p14="http://schemas.microsoft.com/office/powerpoint/2010/main" val="189765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545" y="1209261"/>
            <a:ext cx="8792664" cy="5489499"/>
          </a:xfrm>
          <a:prstGeom prst="rect">
            <a:avLst/>
          </a:prstGeom>
        </p:spPr>
      </p:pic>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spTree>
    <p:extLst>
      <p:ext uri="{BB962C8B-B14F-4D97-AF65-F5344CB8AC3E}">
        <p14:creationId xmlns:p14="http://schemas.microsoft.com/office/powerpoint/2010/main" val="4270144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291" y="1209260"/>
            <a:ext cx="8803917" cy="5496525"/>
          </a:xfrm>
          <a:prstGeom prst="rect">
            <a:avLst/>
          </a:prstGeom>
        </p:spPr>
      </p:pic>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spTree>
    <p:extLst>
      <p:ext uri="{BB962C8B-B14F-4D97-AF65-F5344CB8AC3E}">
        <p14:creationId xmlns:p14="http://schemas.microsoft.com/office/powerpoint/2010/main" val="1386227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292" y="1219200"/>
            <a:ext cx="8793978" cy="5490320"/>
          </a:xfrm>
          <a:prstGeom prst="rect">
            <a:avLst/>
          </a:prstGeom>
        </p:spPr>
      </p:pic>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spTree>
    <p:extLst>
      <p:ext uri="{BB962C8B-B14F-4D97-AF65-F5344CB8AC3E}">
        <p14:creationId xmlns:p14="http://schemas.microsoft.com/office/powerpoint/2010/main" val="1741353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231" y="1209260"/>
            <a:ext cx="8784039" cy="5471703"/>
          </a:xfrm>
          <a:prstGeom prst="rect">
            <a:avLst/>
          </a:prstGeom>
        </p:spPr>
      </p:pic>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spTree>
    <p:extLst>
      <p:ext uri="{BB962C8B-B14F-4D97-AF65-F5344CB8AC3E}">
        <p14:creationId xmlns:p14="http://schemas.microsoft.com/office/powerpoint/2010/main" val="1685000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230" y="1209260"/>
            <a:ext cx="8784039" cy="5484115"/>
          </a:xfrm>
          <a:prstGeom prst="rect">
            <a:avLst/>
          </a:prstGeom>
        </p:spPr>
      </p:pic>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spTree>
    <p:extLst>
      <p:ext uri="{BB962C8B-B14F-4D97-AF65-F5344CB8AC3E}">
        <p14:creationId xmlns:p14="http://schemas.microsoft.com/office/powerpoint/2010/main" val="24720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p:nvPr/>
        </p:nvSpPr>
        <p:spPr>
          <a:xfrm>
            <a:off x="1590260" y="1192695"/>
            <a:ext cx="8835887" cy="551621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10" y="1219200"/>
            <a:ext cx="7078980" cy="4419600"/>
          </a:xfrm>
          <a:prstGeom prst="rect">
            <a:avLst/>
          </a:prstGeom>
        </p:spPr>
      </p:pic>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231" y="1209260"/>
            <a:ext cx="8793977" cy="5490319"/>
          </a:xfrm>
          <a:prstGeom prst="rect">
            <a:avLst/>
          </a:prstGeom>
        </p:spPr>
      </p:pic>
    </p:spTree>
    <p:extLst>
      <p:ext uri="{BB962C8B-B14F-4D97-AF65-F5344CB8AC3E}">
        <p14:creationId xmlns:p14="http://schemas.microsoft.com/office/powerpoint/2010/main" val="1312296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p:nvPr/>
        </p:nvSpPr>
        <p:spPr>
          <a:xfrm>
            <a:off x="1590260" y="1192695"/>
            <a:ext cx="8835887" cy="551621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pic>
        <p:nvPicPr>
          <p:cNvPr id="2" name="Kép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10" y="1219200"/>
            <a:ext cx="7078980" cy="4419600"/>
          </a:xfrm>
          <a:prstGeom prst="rect">
            <a:avLst/>
          </a:prstGeom>
        </p:spPr>
      </p:pic>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292" y="1209261"/>
            <a:ext cx="8793978" cy="5490320"/>
          </a:xfrm>
          <a:prstGeom prst="rect">
            <a:avLst/>
          </a:prstGeom>
        </p:spPr>
      </p:pic>
    </p:spTree>
    <p:extLst>
      <p:ext uri="{BB962C8B-B14F-4D97-AF65-F5344CB8AC3E}">
        <p14:creationId xmlns:p14="http://schemas.microsoft.com/office/powerpoint/2010/main" val="3918411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08922"/>
            <a:ext cx="11525250" cy="4869691"/>
          </a:xfrm>
        </p:spPr>
        <p:txBody>
          <a:bodyPr>
            <a:normAutofit/>
          </a:bodyPr>
          <a:lstStyle/>
          <a:p>
            <a:r>
              <a:rPr lang="hu-HU" dirty="0"/>
              <a:t>Mi az az Active Directory Tanúsítvány Szolgáltatások</a:t>
            </a:r>
            <a:r>
              <a:rPr lang="en-GB" dirty="0"/>
              <a:t>?</a:t>
            </a:r>
          </a:p>
          <a:p>
            <a:r>
              <a:rPr lang="hu-HU" dirty="0"/>
              <a:t>Mit nyújt az </a:t>
            </a:r>
            <a:r>
              <a:rPr lang="en-GB" dirty="0"/>
              <a:t>Active Directory </a:t>
            </a:r>
            <a:r>
              <a:rPr lang="hu-HU" dirty="0"/>
              <a:t>Tanúsítvány Szolgáltatások</a:t>
            </a:r>
            <a:r>
              <a:rPr lang="en-GB" dirty="0"/>
              <a:t>?</a:t>
            </a:r>
          </a:p>
          <a:p>
            <a:pPr marL="0" indent="0">
              <a:buNone/>
            </a:pPr>
            <a:endParaRPr lang="en-GB" dirty="0"/>
          </a:p>
        </p:txBody>
      </p:sp>
      <p:sp>
        <p:nvSpPr>
          <p:cNvPr id="2" name="Title 1"/>
          <p:cNvSpPr>
            <a:spLocks noGrp="1"/>
          </p:cNvSpPr>
          <p:nvPr>
            <p:ph type="title"/>
          </p:nvPr>
        </p:nvSpPr>
        <p:spPr>
          <a:xfrm>
            <a:off x="339758" y="540024"/>
            <a:ext cx="11524432" cy="1063487"/>
          </a:xfrm>
        </p:spPr>
        <p:txBody>
          <a:bodyPr/>
          <a:lstStyle/>
          <a:p>
            <a:r>
              <a:rPr lang="hu-HU" dirty="0"/>
              <a:t>Áttekintés</a:t>
            </a:r>
            <a:endParaRPr lang="en-US" dirty="0"/>
          </a:p>
        </p:txBody>
      </p:sp>
    </p:spTree>
    <p:extLst>
      <p:ext uri="{BB962C8B-B14F-4D97-AF65-F5344CB8AC3E}">
        <p14:creationId xmlns:p14="http://schemas.microsoft.com/office/powerpoint/2010/main" val="3253846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p:nvPr/>
        </p:nvSpPr>
        <p:spPr>
          <a:xfrm>
            <a:off x="1590260" y="1192695"/>
            <a:ext cx="8835887" cy="5516217"/>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Rectangle 2"/>
          <p:cNvSpPr txBox="1">
            <a:spLocks noGrp="1" noChangeArrowheads="1"/>
          </p:cNvSpPr>
          <p:nvPr>
            <p:ph type="title"/>
          </p:nvPr>
        </p:nvSpPr>
        <p:spPr>
          <a:xfrm>
            <a:off x="623773" y="347871"/>
            <a:ext cx="10365317" cy="914400"/>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r>
              <a:rPr lang="hu-HU" dirty="0"/>
              <a:t>Hogyan használjuk a tanúsítványokat?</a:t>
            </a:r>
            <a:endParaRPr lang="en-US" dirty="0"/>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003" y="1223341"/>
            <a:ext cx="8794267" cy="5490500"/>
          </a:xfrm>
          <a:prstGeom prst="rect">
            <a:avLst/>
          </a:prstGeom>
        </p:spPr>
      </p:pic>
    </p:spTree>
    <p:extLst>
      <p:ext uri="{BB962C8B-B14F-4D97-AF65-F5344CB8AC3E}">
        <p14:creationId xmlns:p14="http://schemas.microsoft.com/office/powerpoint/2010/main" val="3901357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9393" y="629476"/>
            <a:ext cx="11524432" cy="1063487"/>
          </a:xfrm>
        </p:spPr>
        <p:txBody>
          <a:bodyPr/>
          <a:lstStyle/>
          <a:p>
            <a:pPr eaLnBrk="1" hangingPunct="1"/>
            <a:r>
              <a:rPr lang="hu-HU" dirty="0"/>
              <a:t>Tanúsítvány igénylésének lehetőségei</a:t>
            </a:r>
            <a:endParaRPr lang="en-US" dirty="0"/>
          </a:p>
        </p:txBody>
      </p:sp>
      <p:sp>
        <p:nvSpPr>
          <p:cNvPr id="18435" name="Rounded Rectangle 812098"/>
          <p:cNvSpPr>
            <a:spLocks noGrp="1" noChangeArrowheads="1"/>
          </p:cNvSpPr>
          <p:nvPr>
            <p:ph type="body" idx="4294967295"/>
          </p:nvPr>
        </p:nvSpPr>
        <p:spPr>
          <a:xfrm>
            <a:off x="2256735" y="2062025"/>
            <a:ext cx="8339138" cy="2760662"/>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lgn="ctr">
              <a:spcBef>
                <a:spcPct val="0"/>
              </a:spcBef>
              <a:buNone/>
            </a:pPr>
            <a:r>
              <a:rPr lang="hu-HU" b="0" dirty="0"/>
              <a:t>Milyen módszerek használhatók a tanúsítvány igénylésre?</a:t>
            </a:r>
            <a:endParaRPr lang="en-US" b="0" dirty="0"/>
          </a:p>
        </p:txBody>
      </p:sp>
      <p:sp>
        <p:nvSpPr>
          <p:cNvPr id="18436" name="Rounded Rectangle 844806"/>
          <p:cNvSpPr>
            <a:spLocks noChangeArrowheads="1"/>
          </p:cNvSpPr>
          <p:nvPr/>
        </p:nvSpPr>
        <p:spPr bwMode="auto">
          <a:xfrm>
            <a:off x="2474223" y="3149849"/>
            <a:ext cx="79009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Webes</a:t>
            </a:r>
            <a:endParaRPr lang="en-US" b="0" dirty="0">
              <a:latin typeface="Segoe UI Light" panose="020B0502040204020203" pitchFamily="34" charset="0"/>
              <a:cs typeface="Segoe UI Light" panose="020B0502040204020203" pitchFamily="34" charset="0"/>
            </a:endParaRPr>
          </a:p>
        </p:txBody>
      </p:sp>
      <p:sp>
        <p:nvSpPr>
          <p:cNvPr id="18437" name="Rounded Rectangle 844808"/>
          <p:cNvSpPr>
            <a:spLocks noChangeArrowheads="1"/>
          </p:cNvSpPr>
          <p:nvPr/>
        </p:nvSpPr>
        <p:spPr bwMode="auto">
          <a:xfrm>
            <a:off x="2474223" y="3710335"/>
            <a:ext cx="7904162"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Manuális</a:t>
            </a:r>
            <a:endParaRPr lang="en-US" b="0" dirty="0">
              <a:latin typeface="Segoe UI Light" panose="020B0502040204020203" pitchFamily="34" charset="0"/>
              <a:cs typeface="Segoe UI Light" panose="020B0502040204020203" pitchFamily="34" charset="0"/>
            </a:endParaRPr>
          </a:p>
        </p:txBody>
      </p:sp>
      <p:sp>
        <p:nvSpPr>
          <p:cNvPr id="18438" name="Rounded Rectangle 844808"/>
          <p:cNvSpPr>
            <a:spLocks noChangeArrowheads="1"/>
          </p:cNvSpPr>
          <p:nvPr/>
        </p:nvSpPr>
        <p:spPr bwMode="auto">
          <a:xfrm>
            <a:off x="2474223" y="4273540"/>
            <a:ext cx="79009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Automatikus</a:t>
            </a:r>
            <a:endParaRPr lang="en-US"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60901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9879" y="321363"/>
            <a:ext cx="11524432" cy="1063487"/>
          </a:xfrm>
        </p:spPr>
        <p:txBody>
          <a:bodyPr/>
          <a:lstStyle/>
          <a:p>
            <a:pPr eaLnBrk="1" hangingPunct="1"/>
            <a:r>
              <a:rPr lang="hu-HU" dirty="0"/>
              <a:t>Igénylés menete</a:t>
            </a:r>
            <a:endParaRPr lang="en-US" dirty="0"/>
          </a:p>
        </p:txBody>
      </p:sp>
      <p:sp>
        <p:nvSpPr>
          <p:cNvPr id="20483" name="AutoShape 3"/>
          <p:cNvSpPr>
            <a:spLocks noChangeArrowheads="1"/>
          </p:cNvSpPr>
          <p:nvPr/>
        </p:nvSpPr>
        <p:spPr bwMode="auto">
          <a:xfrm>
            <a:off x="1924465" y="1106970"/>
            <a:ext cx="8362950" cy="5265738"/>
          </a:xfrm>
          <a:prstGeom prst="rect">
            <a:avLst/>
          </a:prstGeom>
          <a:solidFill>
            <a:srgbClr val="DEE7F1"/>
          </a:solidFill>
          <a:ln w="9525" algn="ctr">
            <a:solidFill>
              <a:srgbClr val="333333"/>
            </a:solidFill>
            <a:round/>
            <a:headEnd/>
            <a:tailEnd/>
          </a:ln>
        </p:spPr>
        <p:txBody>
          <a:bodyPr/>
          <a:lstStyle>
            <a:lvl1pPr marL="174625" indent="-174625">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endParaRPr lang="hu-HU" sz="2400" i="1" dirty="0">
              <a:latin typeface="Segoe UI Light" panose="020B0502040204020203" pitchFamily="34" charset="0"/>
              <a:cs typeface="Segoe UI Light" panose="020B0502040204020203" pitchFamily="34" charset="0"/>
            </a:endParaRPr>
          </a:p>
          <a:p>
            <a:pPr algn="l"/>
            <a:r>
              <a:rPr lang="hu-HU" sz="2400" i="1" dirty="0">
                <a:latin typeface="Segoe UI Light" panose="020B0502040204020203" pitchFamily="34" charset="0"/>
                <a:cs typeface="Segoe UI Light" panose="020B0502040204020203" pitchFamily="34" charset="0"/>
              </a:rPr>
              <a:t>   A manuális és webes igényléshez</a:t>
            </a:r>
            <a:endParaRPr lang="en-US" sz="2400" i="1" dirty="0">
              <a:latin typeface="Segoe UI Light" panose="020B0502040204020203" pitchFamily="34" charset="0"/>
              <a:cs typeface="Segoe UI Light" panose="020B0502040204020203" pitchFamily="34" charset="0"/>
            </a:endParaRPr>
          </a:p>
        </p:txBody>
      </p:sp>
      <p:sp>
        <p:nvSpPr>
          <p:cNvPr id="20484" name="AutoShape 4"/>
          <p:cNvSpPr>
            <a:spLocks noChangeArrowheads="1"/>
          </p:cNvSpPr>
          <p:nvPr/>
        </p:nvSpPr>
        <p:spPr bwMode="auto">
          <a:xfrm>
            <a:off x="2645949" y="2467114"/>
            <a:ext cx="7454900" cy="449263"/>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hu-HU" b="0" dirty="0">
                <a:latin typeface="Segoe UI Light" panose="020B0502040204020203" pitchFamily="34" charset="0"/>
                <a:cs typeface="Segoe UI Light" panose="020B0502040204020203" pitchFamily="34" charset="0"/>
              </a:rPr>
              <a:t>Létre kell hozni a tanúsítvány kérelmet</a:t>
            </a:r>
            <a:endParaRPr lang="en-US" b="0" dirty="0">
              <a:latin typeface="Segoe UI Light" panose="020B0502040204020203" pitchFamily="34" charset="0"/>
              <a:cs typeface="Segoe UI Light" panose="020B0502040204020203" pitchFamily="34" charset="0"/>
            </a:endParaRPr>
          </a:p>
        </p:txBody>
      </p:sp>
      <p:sp>
        <p:nvSpPr>
          <p:cNvPr id="20485" name="AutoShape 5"/>
          <p:cNvSpPr>
            <a:spLocks noChangeArrowheads="1"/>
          </p:cNvSpPr>
          <p:nvPr/>
        </p:nvSpPr>
        <p:spPr bwMode="auto">
          <a:xfrm>
            <a:off x="2647537" y="3240227"/>
            <a:ext cx="7451725" cy="479425"/>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hu-HU" b="0" dirty="0">
                <a:latin typeface="Segoe UI Light" panose="020B0502040204020203" pitchFamily="34" charset="0"/>
                <a:cs typeface="Segoe UI Light" panose="020B0502040204020203" pitchFamily="34" charset="0"/>
              </a:rPr>
              <a:t>Be kell adni a kérelmet a CA-nak</a:t>
            </a:r>
            <a:endParaRPr lang="en-US" b="0" dirty="0">
              <a:latin typeface="Segoe UI Light" panose="020B0502040204020203" pitchFamily="34" charset="0"/>
              <a:cs typeface="Segoe UI Light" panose="020B0502040204020203" pitchFamily="34" charset="0"/>
            </a:endParaRPr>
          </a:p>
        </p:txBody>
      </p:sp>
      <p:sp>
        <p:nvSpPr>
          <p:cNvPr id="20486" name="AutoShape 6"/>
          <p:cNvSpPr>
            <a:spLocks noChangeArrowheads="1"/>
          </p:cNvSpPr>
          <p:nvPr/>
        </p:nvSpPr>
        <p:spPr bwMode="auto">
          <a:xfrm>
            <a:off x="2639599" y="4095889"/>
            <a:ext cx="7466012" cy="447675"/>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hu-HU" b="0" dirty="0">
                <a:latin typeface="Segoe UI Light" panose="020B0502040204020203" pitchFamily="34" charset="0"/>
                <a:cs typeface="Segoe UI Light" panose="020B0502040204020203" pitchFamily="34" charset="0"/>
              </a:rPr>
              <a:t>Jóvá kell hagyják az igényt</a:t>
            </a:r>
            <a:endParaRPr lang="en-US" b="0" dirty="0">
              <a:latin typeface="Segoe UI Light" panose="020B0502040204020203" pitchFamily="34" charset="0"/>
              <a:cs typeface="Segoe UI Light" panose="020B0502040204020203" pitchFamily="34" charset="0"/>
            </a:endParaRPr>
          </a:p>
        </p:txBody>
      </p:sp>
      <p:sp>
        <p:nvSpPr>
          <p:cNvPr id="20487" name="AutoShape 7"/>
          <p:cNvSpPr>
            <a:spLocks noChangeArrowheads="1"/>
          </p:cNvSpPr>
          <p:nvPr/>
        </p:nvSpPr>
        <p:spPr bwMode="auto">
          <a:xfrm>
            <a:off x="2641187" y="4934088"/>
            <a:ext cx="7464425" cy="465138"/>
          </a:xfrm>
          <a:prstGeom prst="roundRect">
            <a:avLst>
              <a:gd name="adj" fmla="val 4167"/>
            </a:avLst>
          </a:prstGeom>
          <a:gradFill rotWithShape="1">
            <a:gsLst>
              <a:gs pos="0">
                <a:srgbClr val="EEEFD7"/>
              </a:gs>
              <a:gs pos="100000">
                <a:srgbClr val="E4CD9A"/>
              </a:gs>
            </a:gsLst>
            <a:path path="shape">
              <a:fillToRect l="50000" t="50000" r="50000" b="50000"/>
            </a:path>
          </a:gradFill>
          <a:ln w="9525" algn="ctr">
            <a:solidFill>
              <a:srgbClr val="333333"/>
            </a:solidFill>
            <a:round/>
            <a:headEnd/>
            <a:tailEnd/>
          </a:ln>
        </p:spPr>
        <p:txBody>
          <a:bodyPr wrap="none" anchor="ctr"/>
          <a:lstStyle>
            <a:lvl1pPr marL="115888">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hu-HU" b="0" dirty="0">
                <a:latin typeface="Segoe UI Light" panose="020B0502040204020203" pitchFamily="34" charset="0"/>
                <a:cs typeface="Segoe UI Light" panose="020B0502040204020203" pitchFamily="34" charset="0"/>
              </a:rPr>
              <a:t>Tanúsítványt le kell tölteni a CA-ról és telepíteni kell a kliensre</a:t>
            </a:r>
            <a:endParaRPr lang="en-US" b="0" dirty="0">
              <a:latin typeface="Segoe UI Light" panose="020B0502040204020203" pitchFamily="34" charset="0"/>
              <a:cs typeface="Segoe UI Light" panose="020B0502040204020203" pitchFamily="34" charset="0"/>
            </a:endParaRPr>
          </a:p>
        </p:txBody>
      </p:sp>
      <p:sp>
        <p:nvSpPr>
          <p:cNvPr id="1002504" name="AutoShape 8"/>
          <p:cNvSpPr>
            <a:spLocks noChangeArrowheads="1"/>
          </p:cNvSpPr>
          <p:nvPr/>
        </p:nvSpPr>
        <p:spPr bwMode="auto">
          <a:xfrm>
            <a:off x="2453862" y="2506801"/>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1</a:t>
            </a:r>
          </a:p>
        </p:txBody>
      </p:sp>
      <p:sp>
        <p:nvSpPr>
          <p:cNvPr id="1002505" name="AutoShape 9"/>
          <p:cNvSpPr>
            <a:spLocks noChangeArrowheads="1"/>
          </p:cNvSpPr>
          <p:nvPr/>
        </p:nvSpPr>
        <p:spPr bwMode="auto">
          <a:xfrm>
            <a:off x="2442749" y="4137163"/>
            <a:ext cx="322262"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3</a:t>
            </a:r>
          </a:p>
        </p:txBody>
      </p:sp>
      <p:sp>
        <p:nvSpPr>
          <p:cNvPr id="1002506" name="AutoShape 10"/>
          <p:cNvSpPr>
            <a:spLocks noChangeArrowheads="1"/>
          </p:cNvSpPr>
          <p:nvPr/>
        </p:nvSpPr>
        <p:spPr bwMode="auto">
          <a:xfrm>
            <a:off x="2450687" y="4988063"/>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4</a:t>
            </a:r>
          </a:p>
        </p:txBody>
      </p:sp>
      <p:sp>
        <p:nvSpPr>
          <p:cNvPr id="1002507" name="AutoShape 11"/>
          <p:cNvSpPr>
            <a:spLocks noChangeArrowheads="1"/>
          </p:cNvSpPr>
          <p:nvPr/>
        </p:nvSpPr>
        <p:spPr bwMode="auto">
          <a:xfrm>
            <a:off x="2444337" y="3297376"/>
            <a:ext cx="322263" cy="349250"/>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defRPr/>
            </a:pPr>
            <a:r>
              <a:rPr lang="en-US" sz="2000">
                <a:solidFill>
                  <a:srgbClr val="990033"/>
                </a:solidFill>
                <a:latin typeface="Segoe UI Light" panose="020B0502040204020203" pitchFamily="34" charset="0"/>
                <a:cs typeface="Segoe UI Light" panose="020B0502040204020203" pitchFamily="34" charset="0"/>
              </a:rPr>
              <a:t>2</a:t>
            </a:r>
          </a:p>
        </p:txBody>
      </p:sp>
    </p:spTree>
    <p:extLst>
      <p:ext uri="{BB962C8B-B14F-4D97-AF65-F5344CB8AC3E}">
        <p14:creationId xmlns:p14="http://schemas.microsoft.com/office/powerpoint/2010/main" val="186992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79514" y="427383"/>
            <a:ext cx="11524432" cy="818319"/>
          </a:xfrm>
        </p:spPr>
        <p:txBody>
          <a:bodyPr/>
          <a:lstStyle/>
          <a:p>
            <a:pPr eaLnBrk="1" hangingPunct="1"/>
            <a:r>
              <a:rPr lang="hu-HU" dirty="0"/>
              <a:t>Modul áttekintés</a:t>
            </a:r>
            <a:endParaRPr lang="en-US" dirty="0"/>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Active Directory </a:t>
            </a:r>
            <a:r>
              <a:rPr lang="hu-HU" dirty="0"/>
              <a:t>Tanúsítványszolgáltatás áttekintése</a:t>
            </a:r>
            <a:endParaRPr lang="en-US" dirty="0"/>
          </a:p>
          <a:p>
            <a:r>
              <a:rPr lang="hu-HU" dirty="0"/>
              <a:t>Tanúsítványok megismerése</a:t>
            </a:r>
            <a:endParaRPr lang="en-US" dirty="0"/>
          </a:p>
          <a:p>
            <a:r>
              <a:rPr lang="hu-HU" dirty="0"/>
              <a:t>Tanúsítvány igénylése és visszavonása</a:t>
            </a:r>
            <a:endParaRPr lang="en-US" dirty="0"/>
          </a:p>
        </p:txBody>
      </p:sp>
    </p:spTree>
    <p:extLst>
      <p:ext uri="{BB962C8B-B14F-4D97-AF65-F5344CB8AC3E}">
        <p14:creationId xmlns:p14="http://schemas.microsoft.com/office/powerpoint/2010/main" val="3867181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9513" y="516835"/>
            <a:ext cx="12026348" cy="1361661"/>
          </a:xfrm>
        </p:spPr>
        <p:txBody>
          <a:bodyPr>
            <a:normAutofit fontScale="90000"/>
          </a:bodyPr>
          <a:lstStyle/>
          <a:p>
            <a:pPr algn="ctr"/>
            <a:r>
              <a:rPr lang="en-US" dirty="0"/>
              <a:t>Active Directory </a:t>
            </a:r>
            <a:r>
              <a:rPr lang="hu-HU" dirty="0"/>
              <a:t>Tanúsítványszolgáltatás (AD </a:t>
            </a:r>
            <a:r>
              <a:rPr lang="hu-HU" dirty="0" err="1"/>
              <a:t>CS</a:t>
            </a:r>
            <a:r>
              <a:rPr lang="hu-HU" dirty="0"/>
              <a:t>)</a:t>
            </a:r>
            <a:r>
              <a:rPr lang="en-US" dirty="0"/>
              <a:t/>
            </a:r>
            <a:br>
              <a:rPr lang="en-US" dirty="0"/>
            </a:br>
            <a:r>
              <a:rPr lang="hu-HU" dirty="0"/>
              <a:t>áttekintése </a:t>
            </a:r>
            <a:br>
              <a:rPr lang="hu-HU" dirty="0"/>
            </a:br>
            <a:endParaRPr lang="en-US" dirty="0"/>
          </a:p>
        </p:txBody>
      </p:sp>
      <p:sp>
        <p:nvSpPr>
          <p:cNvPr id="4" name="Content Placeholder 6"/>
          <p:cNvSpPr>
            <a:spLocks noGrp="1"/>
          </p:cNvSpPr>
          <p:nvPr>
            <p:ph sz="quarter" idx="10"/>
          </p:nvPr>
        </p:nvSpPr>
        <p:spPr>
          <a:xfrm>
            <a:off x="379413" y="2146852"/>
            <a:ext cx="11525250" cy="4531761"/>
          </a:xfrm>
        </p:spPr>
        <p:txBody>
          <a:bodyPr>
            <a:normAutofit/>
          </a:bodyPr>
          <a:lstStyle/>
          <a:p>
            <a:r>
              <a:rPr lang="hu-HU" dirty="0"/>
              <a:t>Mi az a hitelesítés szolgáltató</a:t>
            </a:r>
            <a:r>
              <a:rPr lang="en-US" dirty="0"/>
              <a:t>? </a:t>
            </a:r>
          </a:p>
          <a:p>
            <a:r>
              <a:rPr lang="hu-HU" dirty="0"/>
              <a:t>Hogyan működik a hitelesítés szolgáltató hierarchia?</a:t>
            </a:r>
            <a:endParaRPr lang="en-US" dirty="0"/>
          </a:p>
          <a:p>
            <a:r>
              <a:rPr lang="hu-HU" dirty="0"/>
              <a:t>Hitelesítés szolgáltató típusok</a:t>
            </a:r>
          </a:p>
        </p:txBody>
      </p:sp>
    </p:spTree>
    <p:extLst>
      <p:ext uri="{BB962C8B-B14F-4D97-AF65-F5344CB8AC3E}">
        <p14:creationId xmlns:p14="http://schemas.microsoft.com/office/powerpoint/2010/main" val="87483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err="1"/>
              <a:t>Mi</a:t>
            </a:r>
            <a:r>
              <a:rPr lang="en-US" dirty="0"/>
              <a:t> a </a:t>
            </a:r>
            <a:r>
              <a:rPr lang="en-US" dirty="0" err="1"/>
              <a:t>hitelesítés</a:t>
            </a:r>
            <a:r>
              <a:rPr lang="hu-HU" dirty="0"/>
              <a:t> </a:t>
            </a:r>
            <a:r>
              <a:rPr lang="en-US" dirty="0" err="1"/>
              <a:t>szolgáltató</a:t>
            </a:r>
            <a:r>
              <a:rPr lang="en-US" dirty="0"/>
              <a:t>?</a:t>
            </a:r>
          </a:p>
        </p:txBody>
      </p:sp>
      <p:sp>
        <p:nvSpPr>
          <p:cNvPr id="979973" name="AutoShape 5"/>
          <p:cNvSpPr>
            <a:spLocks noChangeArrowheads="1"/>
          </p:cNvSpPr>
          <p:nvPr/>
        </p:nvSpPr>
        <p:spPr bwMode="auto">
          <a:xfrm>
            <a:off x="1946276" y="1036639"/>
            <a:ext cx="8397875" cy="1933575"/>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a:defRPr/>
            </a:pPr>
            <a:r>
              <a:rPr lang="hu-HU" dirty="0">
                <a:latin typeface="Segoe UI Light" panose="020B0502040204020203" pitchFamily="34" charset="0"/>
                <a:cs typeface="Segoe UI Light" panose="020B0502040204020203" pitchFamily="34" charset="0"/>
              </a:rPr>
              <a:t>A hitelesítés szolgáltató egy olyan szervezet, melynek feladata, hogy tanúsítványokat biztosítson:</a:t>
            </a:r>
            <a:endParaRPr lang="en-US" dirty="0">
              <a:latin typeface="Segoe UI Light" panose="020B0502040204020203" pitchFamily="34" charset="0"/>
              <a:cs typeface="Segoe UI Light" panose="020B0502040204020203" pitchFamily="34" charset="0"/>
            </a:endParaRP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a:t>
            </a:r>
            <a:r>
              <a:rPr lang="hu-HU" dirty="0">
                <a:latin typeface="Segoe UI Light" panose="020B0502040204020203" pitchFamily="34" charset="0"/>
                <a:cs typeface="Segoe UI Light" panose="020B0502040204020203" pitchFamily="34" charset="0"/>
              </a:rPr>
              <a:t>Egyéneknek</a:t>
            </a:r>
            <a:endParaRPr lang="en-US" dirty="0">
              <a:latin typeface="Segoe UI Light" panose="020B0502040204020203" pitchFamily="34" charset="0"/>
              <a:cs typeface="Segoe UI Light" panose="020B0502040204020203" pitchFamily="34" charset="0"/>
            </a:endParaRP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a:t>
            </a:r>
            <a:r>
              <a:rPr lang="hu-HU" dirty="0">
                <a:latin typeface="Segoe UI Light" panose="020B0502040204020203" pitchFamily="34" charset="0"/>
                <a:cs typeface="Segoe UI Light" panose="020B0502040204020203" pitchFamily="34" charset="0"/>
              </a:rPr>
              <a:t>Számítógépeknek</a:t>
            </a:r>
            <a:endParaRPr lang="en-US" dirty="0">
              <a:latin typeface="Segoe UI Light" panose="020B0502040204020203" pitchFamily="34" charset="0"/>
              <a:cs typeface="Segoe UI Light" panose="020B0502040204020203" pitchFamily="34" charset="0"/>
            </a:endParaRP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a:t>
            </a:r>
            <a:r>
              <a:rPr lang="hu-HU" dirty="0">
                <a:latin typeface="Segoe UI Light" panose="020B0502040204020203" pitchFamily="34" charset="0"/>
                <a:cs typeface="Segoe UI Light" panose="020B0502040204020203" pitchFamily="34" charset="0"/>
              </a:rPr>
              <a:t>Szervezeteknek</a:t>
            </a:r>
            <a:endParaRPr lang="en-US" dirty="0">
              <a:latin typeface="Segoe UI Light" panose="020B0502040204020203" pitchFamily="34" charset="0"/>
              <a:cs typeface="Segoe UI Light" panose="020B0502040204020203" pitchFamily="34" charset="0"/>
            </a:endParaRPr>
          </a:p>
          <a:p>
            <a:pPr lvl="1" algn="l">
              <a:buClr>
                <a:schemeClr val="hlink"/>
              </a:buClr>
              <a:buFontTx/>
              <a:buChar char="•"/>
              <a:defRPr/>
            </a:pPr>
            <a:r>
              <a:rPr lang="en-US" dirty="0">
                <a:latin typeface="Segoe UI Light" panose="020B0502040204020203" pitchFamily="34" charset="0"/>
                <a:cs typeface="Segoe UI Light" panose="020B0502040204020203" pitchFamily="34" charset="0"/>
              </a:rPr>
              <a:t>  </a:t>
            </a:r>
            <a:r>
              <a:rPr lang="hu-HU" dirty="0">
                <a:latin typeface="Segoe UI Light" panose="020B0502040204020203" pitchFamily="34" charset="0"/>
                <a:cs typeface="Segoe UI Light" panose="020B0502040204020203" pitchFamily="34" charset="0"/>
              </a:rPr>
              <a:t>Szolgáltatásoknak</a:t>
            </a:r>
            <a:endParaRPr lang="en-US" dirty="0">
              <a:latin typeface="Segoe UI Light" panose="020B0502040204020203" pitchFamily="34" charset="0"/>
              <a:cs typeface="Segoe UI Light" panose="020B0502040204020203" pitchFamily="34" charset="0"/>
            </a:endParaRPr>
          </a:p>
        </p:txBody>
      </p:sp>
      <p:sp>
        <p:nvSpPr>
          <p:cNvPr id="6148" name="AutoShape 7"/>
          <p:cNvSpPr>
            <a:spLocks noChangeArrowheads="1"/>
          </p:cNvSpPr>
          <p:nvPr/>
        </p:nvSpPr>
        <p:spPr bwMode="auto">
          <a:xfrm>
            <a:off x="2092326" y="3698876"/>
            <a:ext cx="8105775" cy="887413"/>
          </a:xfrm>
          <a:prstGeom prst="rect">
            <a:avLst/>
          </a:prstGeom>
          <a:solidFill>
            <a:srgbClr val="BBCDE3"/>
          </a:solidFill>
          <a:ln w="9525" algn="ctr">
            <a:solidFill>
              <a:srgbClr val="333333"/>
            </a:solidFill>
            <a:round/>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r>
              <a:rPr lang="hu-HU" b="0" dirty="0">
                <a:latin typeface="Segoe UI Light" panose="020B0502040204020203" pitchFamily="34" charset="0"/>
                <a:cs typeface="Segoe UI Light" panose="020B0502040204020203" pitchFamily="34" charset="0"/>
              </a:rPr>
              <a:t>Ezen tanúsítványok biztosítják a tulajdonos identitását és más jellemzőit egyéb szerveztek felé.</a:t>
            </a:r>
            <a:endParaRPr lang="en-US" b="0" dirty="0">
              <a:latin typeface="Segoe UI Light" panose="020B0502040204020203" pitchFamily="34" charset="0"/>
              <a:cs typeface="Segoe UI Light" panose="020B0502040204020203" pitchFamily="34" charset="0"/>
            </a:endParaRPr>
          </a:p>
        </p:txBody>
      </p:sp>
      <p:pic>
        <p:nvPicPr>
          <p:cNvPr id="979983" name="Picture 15"/>
          <p:cNvPicPr>
            <a:picLocks noChangeAspect="1" noChangeArrowheads="1"/>
          </p:cNvPicPr>
          <p:nvPr/>
        </p:nvPicPr>
        <p:blipFill>
          <a:blip r:embed="rId3"/>
          <a:srcRect/>
          <a:stretch>
            <a:fillRect/>
          </a:stretch>
        </p:blipFill>
        <p:spPr bwMode="auto">
          <a:xfrm>
            <a:off x="8255001" y="1906589"/>
            <a:ext cx="1520825" cy="1373187"/>
          </a:xfrm>
          <a:prstGeom prst="rect">
            <a:avLst/>
          </a:prstGeom>
          <a:noFill/>
          <a:ln w="9525" algn="ctr">
            <a:noFill/>
            <a:miter lim="800000"/>
            <a:headEnd/>
            <a:tailEnd/>
          </a:ln>
          <a:effectLst>
            <a:outerShdw dist="35921" dir="2700000" algn="ctr" rotWithShape="0">
              <a:srgbClr val="AFAFAF"/>
            </a:outerShdw>
          </a:effectLst>
        </p:spPr>
      </p:pic>
      <p:pic>
        <p:nvPicPr>
          <p:cNvPr id="979984" name="Picture 16"/>
          <p:cNvPicPr>
            <a:picLocks noChangeAspect="1" noChangeArrowheads="1"/>
          </p:cNvPicPr>
          <p:nvPr/>
        </p:nvPicPr>
        <p:blipFill>
          <a:blip r:embed="rId4"/>
          <a:srcRect/>
          <a:stretch>
            <a:fillRect/>
          </a:stretch>
        </p:blipFill>
        <p:spPr bwMode="auto">
          <a:xfrm>
            <a:off x="8839200" y="4930776"/>
            <a:ext cx="984250" cy="944563"/>
          </a:xfrm>
          <a:prstGeom prst="rect">
            <a:avLst/>
          </a:prstGeom>
          <a:noFill/>
          <a:ln w="9525" algn="ctr">
            <a:noFill/>
            <a:miter lim="800000"/>
            <a:headEnd/>
            <a:tailEnd/>
          </a:ln>
          <a:effectLst>
            <a:outerShdw dist="35921" dir="2700000" algn="ctr" rotWithShape="0">
              <a:srgbClr val="AFAFAF"/>
            </a:outerShdw>
          </a:effectLst>
        </p:spPr>
      </p:pic>
      <p:pic>
        <p:nvPicPr>
          <p:cNvPr id="979986" name="Picture 18"/>
          <p:cNvPicPr>
            <a:picLocks noChangeAspect="1" noChangeArrowheads="1"/>
          </p:cNvPicPr>
          <p:nvPr/>
        </p:nvPicPr>
        <p:blipFill>
          <a:blip r:embed="rId5"/>
          <a:srcRect/>
          <a:stretch>
            <a:fillRect/>
          </a:stretch>
        </p:blipFill>
        <p:spPr bwMode="auto">
          <a:xfrm>
            <a:off x="9588500" y="5106988"/>
            <a:ext cx="654050" cy="666750"/>
          </a:xfrm>
          <a:prstGeom prst="rect">
            <a:avLst/>
          </a:prstGeom>
          <a:noFill/>
          <a:ln w="9525" algn="ctr">
            <a:noFill/>
            <a:miter lim="800000"/>
            <a:headEnd/>
            <a:tailEnd/>
          </a:ln>
          <a:effectLst>
            <a:outerShdw dist="35921" dir="2700000" algn="ctr" rotWithShape="0">
              <a:srgbClr val="AFAFAF"/>
            </a:outerShdw>
          </a:effectLst>
        </p:spPr>
      </p:pic>
      <p:pic>
        <p:nvPicPr>
          <p:cNvPr id="979985" name="Picture 17"/>
          <p:cNvPicPr>
            <a:picLocks noChangeAspect="1" noChangeArrowheads="1"/>
          </p:cNvPicPr>
          <p:nvPr/>
        </p:nvPicPr>
        <p:blipFill>
          <a:blip r:embed="rId6"/>
          <a:srcRect/>
          <a:stretch>
            <a:fillRect/>
          </a:stretch>
        </p:blipFill>
        <p:spPr bwMode="auto">
          <a:xfrm>
            <a:off x="7564439" y="4816476"/>
            <a:ext cx="1208087" cy="1160463"/>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517257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hu-HU" dirty="0"/>
              <a:t>Hogyan működik a hitelesítés szolgáltató hierarchia?</a:t>
            </a:r>
            <a:endParaRPr lang="en-US" dirty="0"/>
          </a:p>
        </p:txBody>
      </p:sp>
      <p:sp>
        <p:nvSpPr>
          <p:cNvPr id="7171" name="Rounded Rectangle 812098"/>
          <p:cNvSpPr>
            <a:spLocks noGrp="1" noChangeArrowheads="1"/>
          </p:cNvSpPr>
          <p:nvPr>
            <p:ph type="body" idx="4294967295"/>
          </p:nvPr>
        </p:nvSpPr>
        <p:spPr>
          <a:xfrm>
            <a:off x="2974838" y="2236304"/>
            <a:ext cx="8339138" cy="402374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hu-HU" sz="1800" b="0" dirty="0"/>
              <a:t>A több kiszolgálós hierarchia okai:</a:t>
            </a:r>
            <a:endParaRPr lang="en-US" sz="1800" b="0" dirty="0"/>
          </a:p>
        </p:txBody>
      </p:sp>
      <p:sp>
        <p:nvSpPr>
          <p:cNvPr id="7172" name="Rounded Rectangle 844806"/>
          <p:cNvSpPr>
            <a:spLocks noChangeArrowheads="1"/>
          </p:cNvSpPr>
          <p:nvPr/>
        </p:nvSpPr>
        <p:spPr bwMode="auto">
          <a:xfrm>
            <a:off x="3292478" y="2820189"/>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sz="1600" b="0" dirty="0">
                <a:latin typeface="Segoe UI Light" panose="020B0502040204020203" pitchFamily="34" charset="0"/>
                <a:cs typeface="Segoe UI Light" panose="020B0502040204020203" pitchFamily="34" charset="0"/>
              </a:rPr>
              <a:t>Használhatóság</a:t>
            </a:r>
            <a:endParaRPr lang="en-US" sz="1600" b="0" dirty="0">
              <a:latin typeface="Segoe UI Light" panose="020B0502040204020203" pitchFamily="34" charset="0"/>
              <a:cs typeface="Segoe UI Light" panose="020B0502040204020203" pitchFamily="34" charset="0"/>
            </a:endParaRPr>
          </a:p>
        </p:txBody>
      </p:sp>
      <p:sp>
        <p:nvSpPr>
          <p:cNvPr id="7173" name="Rounded Rectangle 844808"/>
          <p:cNvSpPr>
            <a:spLocks noChangeArrowheads="1"/>
          </p:cNvSpPr>
          <p:nvPr/>
        </p:nvSpPr>
        <p:spPr bwMode="auto">
          <a:xfrm>
            <a:off x="3292478" y="3377402"/>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sz="1600" b="0" dirty="0">
                <a:latin typeface="Segoe UI Light" panose="020B0502040204020203" pitchFamily="34" charset="0"/>
                <a:cs typeface="Segoe UI Light" panose="020B0502040204020203" pitchFamily="34" charset="0"/>
              </a:rPr>
              <a:t>Szervezeti egységek</a:t>
            </a:r>
            <a:endParaRPr lang="en-US" sz="1600" b="0" dirty="0">
              <a:latin typeface="Segoe UI Light" panose="020B0502040204020203" pitchFamily="34" charset="0"/>
              <a:cs typeface="Segoe UI Light" panose="020B0502040204020203" pitchFamily="34" charset="0"/>
            </a:endParaRPr>
          </a:p>
        </p:txBody>
      </p:sp>
      <p:sp>
        <p:nvSpPr>
          <p:cNvPr id="7174" name="Rounded Rectangle 844808"/>
          <p:cNvSpPr>
            <a:spLocks noChangeArrowheads="1"/>
          </p:cNvSpPr>
          <p:nvPr/>
        </p:nvSpPr>
        <p:spPr bwMode="auto">
          <a:xfrm>
            <a:off x="3292478" y="3945727"/>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sz="1600" b="0" dirty="0">
                <a:latin typeface="Segoe UI Light" panose="020B0502040204020203" pitchFamily="34" charset="0"/>
                <a:cs typeface="Segoe UI Light" panose="020B0502040204020203" pitchFamily="34" charset="0"/>
              </a:rPr>
              <a:t>Földrajzi egységek</a:t>
            </a:r>
            <a:endParaRPr lang="en-US" sz="1600" b="0" dirty="0">
              <a:latin typeface="Segoe UI Light" panose="020B0502040204020203" pitchFamily="34" charset="0"/>
              <a:cs typeface="Segoe UI Light" panose="020B0502040204020203" pitchFamily="34" charset="0"/>
            </a:endParaRPr>
          </a:p>
        </p:txBody>
      </p:sp>
      <p:sp>
        <p:nvSpPr>
          <p:cNvPr id="7175" name="Rounded Rectangle 844808"/>
          <p:cNvSpPr>
            <a:spLocks noChangeArrowheads="1"/>
          </p:cNvSpPr>
          <p:nvPr/>
        </p:nvSpPr>
        <p:spPr bwMode="auto">
          <a:xfrm>
            <a:off x="3292478" y="4466427"/>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sz="1600" b="0" dirty="0">
                <a:latin typeface="Segoe UI Light" panose="020B0502040204020203" pitchFamily="34" charset="0"/>
                <a:cs typeface="Segoe UI Light" panose="020B0502040204020203" pitchFamily="34" charset="0"/>
              </a:rPr>
              <a:t>Terhelés elosztás</a:t>
            </a:r>
            <a:endParaRPr lang="en-US" sz="1600" b="0" dirty="0">
              <a:latin typeface="Segoe UI Light" panose="020B0502040204020203" pitchFamily="34" charset="0"/>
              <a:cs typeface="Segoe UI Light" panose="020B0502040204020203" pitchFamily="34" charset="0"/>
            </a:endParaRPr>
          </a:p>
        </p:txBody>
      </p:sp>
      <p:sp>
        <p:nvSpPr>
          <p:cNvPr id="982024" name="AutoShape 8"/>
          <p:cNvSpPr>
            <a:spLocks noChangeArrowheads="1"/>
          </p:cNvSpPr>
          <p:nvPr/>
        </p:nvSpPr>
        <p:spPr bwMode="auto">
          <a:xfrm>
            <a:off x="836230" y="1066452"/>
            <a:ext cx="9589918" cy="7937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ctr" eaLnBrk="1" hangingPunct="1">
              <a:lnSpc>
                <a:spcPct val="90000"/>
              </a:lnSpc>
              <a:spcBef>
                <a:spcPct val="40000"/>
              </a:spcBef>
              <a:defRPr/>
            </a:pPr>
            <a:r>
              <a:rPr lang="hu-HU" dirty="0">
                <a:latin typeface="Segoe UI Light" panose="020B0502040204020203" pitchFamily="34" charset="0"/>
                <a:cs typeface="Segoe UI Light" panose="020B0502040204020203" pitchFamily="34" charset="0"/>
              </a:rPr>
              <a:t>Tartalmaz legfelső szintű hitelesítés szolgáltatókat és egyéb alsóbb szintű hitelesítés szolgáltatókat</a:t>
            </a:r>
            <a:endParaRPr lang="en-US" dirty="0">
              <a:latin typeface="Segoe UI Light" panose="020B0502040204020203" pitchFamily="34" charset="0"/>
              <a:cs typeface="Segoe UI Light" panose="020B0502040204020203" pitchFamily="34" charset="0"/>
            </a:endParaRPr>
          </a:p>
        </p:txBody>
      </p:sp>
      <p:sp>
        <p:nvSpPr>
          <p:cNvPr id="7177" name="Rounded Rectangle 844808"/>
          <p:cNvSpPr>
            <a:spLocks noChangeArrowheads="1"/>
          </p:cNvSpPr>
          <p:nvPr/>
        </p:nvSpPr>
        <p:spPr bwMode="auto">
          <a:xfrm>
            <a:off x="3292478" y="5593552"/>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sz="1600" b="0" dirty="0">
                <a:latin typeface="Segoe UI Light" panose="020B0502040204020203" pitchFamily="34" charset="0"/>
                <a:cs typeface="Segoe UI Light" panose="020B0502040204020203" pitchFamily="34" charset="0"/>
              </a:rPr>
              <a:t>Adminisztratív jogok korlátozása</a:t>
            </a:r>
            <a:endParaRPr lang="en-US" sz="1600" b="0" dirty="0">
              <a:latin typeface="Segoe UI Light" panose="020B0502040204020203" pitchFamily="34" charset="0"/>
              <a:cs typeface="Segoe UI Light" panose="020B0502040204020203" pitchFamily="34" charset="0"/>
            </a:endParaRPr>
          </a:p>
        </p:txBody>
      </p:sp>
      <p:sp>
        <p:nvSpPr>
          <p:cNvPr id="7178" name="Rounded Rectangle 844808"/>
          <p:cNvSpPr>
            <a:spLocks noChangeArrowheads="1"/>
          </p:cNvSpPr>
          <p:nvPr/>
        </p:nvSpPr>
        <p:spPr bwMode="auto">
          <a:xfrm>
            <a:off x="3292478" y="5041102"/>
            <a:ext cx="7864475" cy="3270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sz="1600" b="0" dirty="0">
                <a:latin typeface="Segoe UI Light" panose="020B0502040204020203" pitchFamily="34" charset="0"/>
                <a:cs typeface="Segoe UI Light" panose="020B0502040204020203" pitchFamily="34" charset="0"/>
              </a:rPr>
              <a:t>Magas rendelkezésre állás</a:t>
            </a:r>
            <a:endParaRPr lang="en-US" sz="16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23058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79514" y="407504"/>
            <a:ext cx="11524432" cy="838198"/>
          </a:xfrm>
        </p:spPr>
        <p:txBody>
          <a:bodyPr>
            <a:normAutofit/>
          </a:bodyPr>
          <a:lstStyle/>
          <a:p>
            <a:pPr eaLnBrk="1" hangingPunct="1"/>
            <a:r>
              <a:rPr lang="hu-HU" dirty="0"/>
              <a:t>Lehetőségek a bevezetésre</a:t>
            </a:r>
            <a:endParaRPr lang="en-US" dirty="0"/>
          </a:p>
        </p:txBody>
      </p:sp>
      <p:sp>
        <p:nvSpPr>
          <p:cNvPr id="9219" name="Rounded Rectangle 812098"/>
          <p:cNvSpPr>
            <a:spLocks noGrp="1" noChangeArrowheads="1"/>
          </p:cNvSpPr>
          <p:nvPr>
            <p:ph type="body" idx="4294967295"/>
          </p:nvPr>
        </p:nvSpPr>
        <p:spPr>
          <a:xfrm>
            <a:off x="1302578" y="1439311"/>
            <a:ext cx="8339138" cy="2057400"/>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hu-HU" b="0" dirty="0"/>
              <a:t>CA-megoldás alkalmazható</a:t>
            </a:r>
            <a:r>
              <a:rPr lang="en-US" b="0" dirty="0"/>
              <a:t>: </a:t>
            </a:r>
          </a:p>
        </p:txBody>
      </p:sp>
      <p:sp>
        <p:nvSpPr>
          <p:cNvPr id="9220" name="Rounded Rectangle 844806"/>
          <p:cNvSpPr>
            <a:spLocks noChangeArrowheads="1"/>
          </p:cNvSpPr>
          <p:nvPr/>
        </p:nvSpPr>
        <p:spPr bwMode="auto">
          <a:xfrm>
            <a:off x="1594678" y="2082249"/>
            <a:ext cx="7754938" cy="411163"/>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Belső, privát CA</a:t>
            </a:r>
            <a:endParaRPr lang="en-US" b="0" dirty="0">
              <a:latin typeface="Segoe UI Light" panose="020B0502040204020203" pitchFamily="34" charset="0"/>
              <a:cs typeface="Segoe UI Light" panose="020B0502040204020203" pitchFamily="34" charset="0"/>
            </a:endParaRPr>
          </a:p>
        </p:txBody>
      </p:sp>
      <p:sp>
        <p:nvSpPr>
          <p:cNvPr id="9221" name="Rounded Rectangle 844808"/>
          <p:cNvSpPr>
            <a:spLocks noChangeArrowheads="1"/>
          </p:cNvSpPr>
          <p:nvPr/>
        </p:nvSpPr>
        <p:spPr bwMode="auto">
          <a:xfrm>
            <a:off x="1594678" y="2823611"/>
            <a:ext cx="7754938" cy="411162"/>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Külső, publikus CA</a:t>
            </a:r>
            <a:endParaRPr lang="en-US" b="0" dirty="0">
              <a:latin typeface="Segoe UI Light" panose="020B0502040204020203" pitchFamily="34" charset="0"/>
              <a:cs typeface="Segoe UI Light" panose="020B0502040204020203" pitchFamily="34" charset="0"/>
            </a:endParaRPr>
          </a:p>
        </p:txBody>
      </p:sp>
      <p:sp>
        <p:nvSpPr>
          <p:cNvPr id="9222" name="AutoShape 12"/>
          <p:cNvSpPr>
            <a:spLocks noChangeArrowheads="1"/>
          </p:cNvSpPr>
          <p:nvPr/>
        </p:nvSpPr>
        <p:spPr bwMode="auto">
          <a:xfrm>
            <a:off x="308113" y="3788052"/>
            <a:ext cx="11748051" cy="1116013"/>
          </a:xfrm>
          <a:prstGeom prst="rect">
            <a:avLst/>
          </a:prstGeom>
          <a:solidFill>
            <a:srgbClr val="BBCDE3"/>
          </a:solidFill>
          <a:ln w="9525" algn="ctr">
            <a:solidFill>
              <a:srgbClr val="333333"/>
            </a:solidFill>
            <a:round/>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ctr"/>
            <a:r>
              <a:rPr lang="hu-HU" b="0" dirty="0">
                <a:latin typeface="Segoe UI Light" panose="020B0502040204020203" pitchFamily="34" charset="0"/>
                <a:cs typeface="Segoe UI Light" panose="020B0502040204020203" pitchFamily="34" charset="0"/>
              </a:rPr>
              <a:t>A belső CA olcsóbb és több adminisztratív lehetőséget kínál, de más szervezetek nem bíznak meg benne!</a:t>
            </a:r>
            <a:endParaRPr lang="en-US"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0518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86" name="Group 46"/>
          <p:cNvGraphicFramePr>
            <a:graphicFrameLocks noGrp="1"/>
          </p:cNvGraphicFramePr>
          <p:nvPr>
            <p:ph idx="1"/>
            <p:extLst>
              <p:ext uri="{D42A27DB-BD31-4B8C-83A1-F6EECF244321}">
                <p14:modId xmlns:p14="http://schemas.microsoft.com/office/powerpoint/2010/main" val="3039935757"/>
              </p:ext>
            </p:extLst>
          </p:nvPr>
        </p:nvGraphicFramePr>
        <p:xfrm>
          <a:off x="1664114" y="1188418"/>
          <a:ext cx="8502650" cy="5349159"/>
        </p:xfrm>
        <a:graphic>
          <a:graphicData uri="http://schemas.openxmlformats.org/drawingml/2006/table">
            <a:tbl>
              <a:tblPr/>
              <a:tblGrid>
                <a:gridCol w="4881563">
                  <a:extLst>
                    <a:ext uri="{9D8B030D-6E8A-4147-A177-3AD203B41FA5}">
                      <a16:colId xmlns:a16="http://schemas.microsoft.com/office/drawing/2014/main" val="20000"/>
                    </a:ext>
                  </a:extLst>
                </a:gridCol>
                <a:gridCol w="1831975">
                  <a:extLst>
                    <a:ext uri="{9D8B030D-6E8A-4147-A177-3AD203B41FA5}">
                      <a16:colId xmlns:a16="http://schemas.microsoft.com/office/drawing/2014/main" val="20001"/>
                    </a:ext>
                  </a:extLst>
                </a:gridCol>
                <a:gridCol w="1789112">
                  <a:extLst>
                    <a:ext uri="{9D8B030D-6E8A-4147-A177-3AD203B41FA5}">
                      <a16:colId xmlns:a16="http://schemas.microsoft.com/office/drawing/2014/main" val="20002"/>
                    </a:ext>
                  </a:extLst>
                </a:gridCol>
              </a:tblGrid>
              <a:tr h="42975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1"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Enterprise</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Stand-Alone</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Használható AD DS nélkül</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Csoportházirend alapú propagálás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Tanúsítványok és visszavonási listák publikálása az AD DS szolgáltatásba</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Hitelesítés az igénylés során</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766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Tanúsítvány név generálása a bejelentkezési névből</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Sablonok használata</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92352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Intelligens kártyával Windows tartományi hitelesítéshez használható</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2975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hu-HU"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Automatikus tanúsítvány igénylés</a:t>
                      </a: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rgbClr val="990033"/>
                          </a:solidFill>
                          <a:effectLst/>
                          <a:latin typeface="Segoe UI Light" panose="020B0502040204020203" pitchFamily="34" charset="0"/>
                          <a:cs typeface="Segoe UI Light" panose="020B0502040204020203" pitchFamily="34" charset="0"/>
                        </a:rPr>
                        <a:t>X</a:t>
                      </a: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ctr"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38" marB="91438"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6" name="Rectangle 2"/>
          <p:cNvSpPr txBox="1">
            <a:spLocks noChangeArrowheads="1"/>
          </p:cNvSpPr>
          <p:nvPr/>
        </p:nvSpPr>
        <p:spPr>
          <a:xfrm>
            <a:off x="379514" y="357809"/>
            <a:ext cx="11524432" cy="705678"/>
          </a:xfrm>
          <a:prstGeom prst="rect">
            <a:avLst/>
          </a:prstGeom>
        </p:spPr>
        <p:txBody>
          <a:bodyPr vert="horz" lIns="91409" tIns="45705" rIns="91409" bIns="45705" rtlCol="0" anchor="t" anchorCtr="0">
            <a:normAutofit fontScale="975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hu-HU" dirty="0"/>
              <a:t>Az </a:t>
            </a:r>
            <a:r>
              <a:rPr lang="en-US" dirty="0"/>
              <a:t>AD CS </a:t>
            </a:r>
            <a:r>
              <a:rPr lang="hu-HU" dirty="0"/>
              <a:t>és az </a:t>
            </a:r>
            <a:r>
              <a:rPr lang="en-US" dirty="0"/>
              <a:t>AD DS</a:t>
            </a:r>
            <a:r>
              <a:rPr lang="hu-HU" dirty="0"/>
              <a:t> integrálása</a:t>
            </a:r>
            <a:endParaRPr lang="en-US" dirty="0"/>
          </a:p>
        </p:txBody>
      </p:sp>
    </p:spTree>
    <p:extLst>
      <p:ext uri="{BB962C8B-B14F-4D97-AF65-F5344CB8AC3E}">
        <p14:creationId xmlns:p14="http://schemas.microsoft.com/office/powerpoint/2010/main" val="2078217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49697" y="390938"/>
            <a:ext cx="11524432" cy="600424"/>
          </a:xfrm>
        </p:spPr>
        <p:txBody>
          <a:bodyPr>
            <a:normAutofit fontScale="90000"/>
          </a:bodyPr>
          <a:lstStyle/>
          <a:p>
            <a:pPr eaLnBrk="1" hangingPunct="1"/>
            <a:r>
              <a:rPr lang="pt-BR" dirty="0"/>
              <a:t>Mik azok a digitális tanúsítványok?</a:t>
            </a:r>
            <a:endParaRPr lang="en-US" dirty="0"/>
          </a:p>
        </p:txBody>
      </p:sp>
      <p:sp>
        <p:nvSpPr>
          <p:cNvPr id="13315" name="Rounded Rectangle 812098"/>
          <p:cNvSpPr>
            <a:spLocks noGrp="1" noChangeArrowheads="1"/>
          </p:cNvSpPr>
          <p:nvPr>
            <p:ph type="body" idx="4294967295"/>
          </p:nvPr>
        </p:nvSpPr>
        <p:spPr>
          <a:xfrm>
            <a:off x="1926431" y="1242824"/>
            <a:ext cx="8339138" cy="3465513"/>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A </a:t>
            </a:r>
            <a:r>
              <a:rPr lang="en-US" b="0" dirty="0" err="1"/>
              <a:t>tanúsítvány</a:t>
            </a:r>
            <a:r>
              <a:rPr lang="en-US" b="0" dirty="0"/>
              <a:t> </a:t>
            </a:r>
            <a:r>
              <a:rPr lang="en-US" b="0" dirty="0" err="1"/>
              <a:t>egy</a:t>
            </a:r>
            <a:r>
              <a:rPr lang="en-US" b="0" dirty="0"/>
              <a:t> </a:t>
            </a:r>
            <a:r>
              <a:rPr lang="en-US" b="0" dirty="0" err="1"/>
              <a:t>olyan</a:t>
            </a:r>
            <a:r>
              <a:rPr lang="en-US" b="0" dirty="0"/>
              <a:t> </a:t>
            </a:r>
            <a:r>
              <a:rPr lang="en-US" b="0" dirty="0" err="1"/>
              <a:t>digitális</a:t>
            </a:r>
            <a:r>
              <a:rPr lang="en-US" b="0" dirty="0"/>
              <a:t> </a:t>
            </a:r>
            <a:r>
              <a:rPr lang="en-US" b="0" dirty="0" err="1"/>
              <a:t>fájl</a:t>
            </a:r>
            <a:r>
              <a:rPr lang="hu-HU" b="0" dirty="0"/>
              <a:t>, amely</a:t>
            </a:r>
            <a:r>
              <a:rPr lang="en-US" b="0" dirty="0"/>
              <a:t> </a:t>
            </a:r>
            <a:r>
              <a:rPr lang="en-US" b="0" dirty="0" err="1"/>
              <a:t>két</a:t>
            </a:r>
            <a:r>
              <a:rPr lang="en-US" b="0" dirty="0"/>
              <a:t> </a:t>
            </a:r>
            <a:r>
              <a:rPr lang="en-US" b="0" dirty="0" err="1"/>
              <a:t>részből</a:t>
            </a:r>
            <a:r>
              <a:rPr lang="en-US" b="0" dirty="0"/>
              <a:t> </a:t>
            </a:r>
            <a:r>
              <a:rPr lang="en-US" b="0" dirty="0" err="1"/>
              <a:t>áll</a:t>
            </a:r>
            <a:endParaRPr lang="en-US" b="0" dirty="0"/>
          </a:p>
        </p:txBody>
      </p:sp>
      <p:grpSp>
        <p:nvGrpSpPr>
          <p:cNvPr id="3" name="Group 2"/>
          <p:cNvGrpSpPr/>
          <p:nvPr/>
        </p:nvGrpSpPr>
        <p:grpSpPr>
          <a:xfrm>
            <a:off x="2192575" y="2455674"/>
            <a:ext cx="3431673" cy="2018507"/>
            <a:chOff x="2205039" y="2080419"/>
            <a:chExt cx="3431673" cy="2018507"/>
          </a:xfrm>
        </p:grpSpPr>
        <p:sp>
          <p:nvSpPr>
            <p:cNvPr id="13316" name="Rounded Rectangle 844806"/>
            <p:cNvSpPr>
              <a:spLocks noChangeArrowheads="1"/>
            </p:cNvSpPr>
            <p:nvPr/>
          </p:nvSpPr>
          <p:spPr bwMode="auto">
            <a:xfrm>
              <a:off x="2205039" y="2080419"/>
              <a:ext cx="3431673" cy="2018507"/>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Alap információk</a:t>
              </a:r>
              <a:endParaRPr lang="en-US" b="0" dirty="0">
                <a:latin typeface="Segoe UI Light" panose="020B0502040204020203" pitchFamily="34" charset="0"/>
                <a:cs typeface="Segoe UI Light" panose="020B0502040204020203" pitchFamily="34" charset="0"/>
              </a:endParaRPr>
            </a:p>
          </p:txBody>
        </p:sp>
        <p:pic>
          <p:nvPicPr>
            <p:cNvPr id="990220" name="Picture 12"/>
            <p:cNvPicPr>
              <a:picLocks noChangeAspect="1" noChangeArrowheads="1"/>
            </p:cNvPicPr>
            <p:nvPr/>
          </p:nvPicPr>
          <p:blipFill>
            <a:blip r:embed="rId3"/>
            <a:srcRect/>
            <a:stretch>
              <a:fillRect/>
            </a:stretch>
          </p:blipFill>
          <p:spPr bwMode="auto">
            <a:xfrm>
              <a:off x="3946525" y="2682875"/>
              <a:ext cx="1055688" cy="1176338"/>
            </a:xfrm>
            <a:prstGeom prst="rect">
              <a:avLst/>
            </a:prstGeom>
            <a:noFill/>
            <a:ln w="9525" algn="ctr">
              <a:noFill/>
              <a:miter lim="800000"/>
              <a:headEnd/>
              <a:tailEnd/>
            </a:ln>
            <a:effectLst>
              <a:outerShdw dist="35921" dir="2700000" algn="ctr" rotWithShape="0">
                <a:srgbClr val="AFAFAF"/>
              </a:outerShdw>
            </a:effectLst>
          </p:spPr>
        </p:pic>
        <p:pic>
          <p:nvPicPr>
            <p:cNvPr id="990221" name="Picture 13"/>
            <p:cNvPicPr>
              <a:picLocks noChangeAspect="1" noChangeArrowheads="1"/>
            </p:cNvPicPr>
            <p:nvPr/>
          </p:nvPicPr>
          <p:blipFill>
            <a:blip r:embed="rId4"/>
            <a:srcRect/>
            <a:stretch>
              <a:fillRect/>
            </a:stretch>
          </p:blipFill>
          <p:spPr bwMode="auto">
            <a:xfrm>
              <a:off x="3360739" y="2600326"/>
              <a:ext cx="663575" cy="1312863"/>
            </a:xfrm>
            <a:prstGeom prst="rect">
              <a:avLst/>
            </a:prstGeom>
            <a:noFill/>
            <a:ln w="9525" algn="ctr">
              <a:noFill/>
              <a:miter lim="800000"/>
              <a:headEnd/>
              <a:tailEnd/>
            </a:ln>
            <a:effectLst>
              <a:outerShdw dist="35921" dir="2700000" algn="ctr" rotWithShape="0">
                <a:srgbClr val="AFAFAF"/>
              </a:outerShdw>
            </a:effectLst>
          </p:spPr>
        </p:pic>
      </p:grpSp>
      <p:grpSp>
        <p:nvGrpSpPr>
          <p:cNvPr id="4" name="Group 3"/>
          <p:cNvGrpSpPr/>
          <p:nvPr/>
        </p:nvGrpSpPr>
        <p:grpSpPr>
          <a:xfrm>
            <a:off x="6466000" y="2455673"/>
            <a:ext cx="3584677" cy="2018507"/>
            <a:chOff x="6478464" y="2080418"/>
            <a:chExt cx="3584677" cy="2018507"/>
          </a:xfrm>
        </p:grpSpPr>
        <p:sp>
          <p:nvSpPr>
            <p:cNvPr id="13317" name="Rounded Rectangle 844808"/>
            <p:cNvSpPr>
              <a:spLocks noChangeArrowheads="1"/>
            </p:cNvSpPr>
            <p:nvPr/>
          </p:nvSpPr>
          <p:spPr bwMode="auto">
            <a:xfrm>
              <a:off x="6478464" y="2080418"/>
              <a:ext cx="3584677" cy="2018507"/>
            </a:xfrm>
            <a:prstGeom prst="rect">
              <a:avLst/>
            </a:prstGeom>
            <a:solidFill>
              <a:srgbClr val="F2E7CE"/>
            </a:solidFill>
            <a:ln w="9525" algn="ctr">
              <a:solidFill>
                <a:srgbClr val="333333"/>
              </a:solidFill>
              <a:round/>
              <a:headEnd/>
              <a:tailEnd/>
            </a:ln>
          </p:spPr>
          <p:txBody>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Publikus kulcs</a:t>
              </a:r>
              <a:endParaRPr lang="en-US" b="0"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8270802" y="2288013"/>
              <a:ext cx="1175494" cy="1625176"/>
              <a:chOff x="7819231" y="2234037"/>
              <a:chExt cx="1175494" cy="1625176"/>
            </a:xfrm>
          </p:grpSpPr>
          <p:pic>
            <p:nvPicPr>
              <p:cNvPr id="990222" name="Picture 14"/>
              <p:cNvPicPr>
                <a:picLocks noChangeAspect="1" noChangeArrowheads="1"/>
              </p:cNvPicPr>
              <p:nvPr/>
            </p:nvPicPr>
            <p:blipFill>
              <a:blip r:embed="rId5"/>
              <a:srcRect/>
              <a:stretch>
                <a:fillRect/>
              </a:stretch>
            </p:blipFill>
            <p:spPr bwMode="auto">
              <a:xfrm>
                <a:off x="7819231" y="2527300"/>
                <a:ext cx="1089025" cy="1331913"/>
              </a:xfrm>
              <a:prstGeom prst="rect">
                <a:avLst/>
              </a:prstGeom>
              <a:noFill/>
              <a:ln w="9525" algn="ctr">
                <a:noFill/>
                <a:miter lim="800000"/>
                <a:headEnd/>
                <a:tailEnd/>
              </a:ln>
              <a:effectLst>
                <a:outerShdw dist="35921" dir="2700000" algn="ctr" rotWithShape="0">
                  <a:srgbClr val="AFAFAF"/>
                </a:outerShdw>
              </a:effectLst>
            </p:spPr>
          </p:pic>
          <p:pic>
            <p:nvPicPr>
              <p:cNvPr id="990223" name="Picture 15"/>
              <p:cNvPicPr>
                <a:picLocks noChangeAspect="1" noChangeArrowheads="1"/>
              </p:cNvPicPr>
              <p:nvPr/>
            </p:nvPicPr>
            <p:blipFill>
              <a:blip r:embed="rId6"/>
              <a:srcRect/>
              <a:stretch>
                <a:fillRect/>
              </a:stretch>
            </p:blipFill>
            <p:spPr bwMode="auto">
              <a:xfrm>
                <a:off x="8383537" y="2234037"/>
                <a:ext cx="611188" cy="1209675"/>
              </a:xfrm>
              <a:prstGeom prst="rect">
                <a:avLst/>
              </a:prstGeom>
              <a:noFill/>
              <a:ln w="9525" algn="ctr">
                <a:noFill/>
                <a:miter lim="800000"/>
                <a:headEnd/>
                <a:tailEnd/>
              </a:ln>
              <a:effectLst>
                <a:outerShdw dist="35921" dir="2700000" algn="ctr" rotWithShape="0">
                  <a:srgbClr val="AFAFAF"/>
                </a:outerShdw>
              </a:effectLst>
            </p:spPr>
          </p:pic>
        </p:grpSp>
      </p:grpSp>
      <p:sp>
        <p:nvSpPr>
          <p:cNvPr id="13322" name="AutoShape 16"/>
          <p:cNvSpPr>
            <a:spLocks noChangeArrowheads="1"/>
          </p:cNvSpPr>
          <p:nvPr/>
        </p:nvSpPr>
        <p:spPr bwMode="auto">
          <a:xfrm>
            <a:off x="389710" y="4780505"/>
            <a:ext cx="8105775" cy="1216883"/>
          </a:xfrm>
          <a:prstGeom prst="rect">
            <a:avLst/>
          </a:prstGeom>
          <a:solidFill>
            <a:srgbClr val="BBCDE3"/>
          </a:solidFill>
          <a:ln w="9525" algn="ctr">
            <a:solidFill>
              <a:srgbClr val="333333"/>
            </a:solidFill>
            <a:round/>
            <a:headEnd/>
            <a:tailEnd/>
          </a:ln>
        </p:spPr>
        <p:txBody>
          <a:bodyPr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buClr>
                <a:schemeClr val="hlink"/>
              </a:buClr>
              <a:buFontTx/>
              <a:buChar char="•"/>
            </a:pPr>
            <a:r>
              <a:rPr lang="hu-HU" b="0" dirty="0">
                <a:latin typeface="Segoe UI Light" panose="020B0502040204020203" pitchFamily="34" charset="0"/>
                <a:cs typeface="Segoe UI Light" panose="020B0502040204020203" pitchFamily="34" charset="0"/>
              </a:rPr>
              <a:t>A publikus kulcsot eljuttatjuk mindenkihez aki kéri</a:t>
            </a:r>
            <a:endParaRPr lang="en-US" b="0" dirty="0">
              <a:latin typeface="Segoe UI Light" panose="020B0502040204020203" pitchFamily="34" charset="0"/>
              <a:cs typeface="Segoe UI Light" panose="020B0502040204020203" pitchFamily="34" charset="0"/>
            </a:endParaRPr>
          </a:p>
          <a:p>
            <a:pPr algn="l">
              <a:lnSpc>
                <a:spcPct val="90000"/>
              </a:lnSpc>
              <a:spcBef>
                <a:spcPct val="40000"/>
              </a:spcBef>
              <a:buClr>
                <a:srgbClr val="006699"/>
              </a:buClr>
              <a:buFontTx/>
              <a:buChar char="•"/>
            </a:pPr>
            <a:r>
              <a:rPr lang="hu-HU" b="0" dirty="0">
                <a:latin typeface="Segoe UI Light" panose="020B0502040204020203" pitchFamily="34" charset="0"/>
                <a:cs typeface="Segoe UI Light" panose="020B0502040204020203" pitchFamily="34" charset="0"/>
              </a:rPr>
              <a:t>A privát kulcs csak azon a számítógépen jön létre, ahol a tanúsítványt igényeltük</a:t>
            </a:r>
            <a:endParaRPr lang="en-US" b="0" dirty="0">
              <a:latin typeface="Segoe UI Light" panose="020B0502040204020203" pitchFamily="34" charset="0"/>
              <a:cs typeface="Segoe UI Light" panose="020B0502040204020203" pitchFamily="34" charset="0"/>
            </a:endParaRPr>
          </a:p>
          <a:p>
            <a:pPr algn="l"/>
            <a:endParaRPr lang="en-US"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316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um" ma:contentTypeID="0x010100BAAFC62A7AF9B141B3CE4E336679A6FF" ma:contentTypeVersion="0" ma:contentTypeDescription="Új dokumentum létrehozása." ma:contentTypeScope="" ma:versionID="f4b3629df8228ed16466af40694e1911">
  <xsd:schema xmlns:xsd="http://www.w3.org/2001/XMLSchema" xmlns:xs="http://www.w3.org/2001/XMLSchema" xmlns:p="http://schemas.microsoft.com/office/2006/metadata/properties" targetNamespace="http://schemas.microsoft.com/office/2006/metadata/properties" ma:root="true" ma:fieldsID="4646dd37789c49b25984ae2754ec046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CBC53E-7550-4F12-88A6-694577C03EA2}">
  <ds:schemaRefs>
    <ds:schemaRef ds:uri="http://schemas.microsoft.com/office/infopath/2007/PartnerControls"/>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http://purl.org/dc/elements/1.1/"/>
    <ds:schemaRef ds:uri="http://purl.org/dc/dcmitype/"/>
  </ds:schemaRefs>
</ds:datastoreItem>
</file>

<file path=customXml/itemProps2.xml><?xml version="1.0" encoding="utf-8"?>
<ds:datastoreItem xmlns:ds="http://schemas.openxmlformats.org/officeDocument/2006/customXml" ds:itemID="{35F869AB-2834-4474-A44A-3EA5CF92FD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FD8F0E2-9D01-4AC1-BAD8-F2DF20AA4A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30469</TotalTime>
  <Words>517</Words>
  <Application>Microsoft Office PowerPoint</Application>
  <PresentationFormat>Szélesvásznú</PresentationFormat>
  <Paragraphs>127</Paragraphs>
  <Slides>22</Slides>
  <Notes>11</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22</vt:i4>
      </vt:variant>
    </vt:vector>
  </HeadingPairs>
  <TitlesOfParts>
    <vt:vector size="28" baseType="lpstr">
      <vt:lpstr>Arial</vt:lpstr>
      <vt:lpstr>Calibri</vt:lpstr>
      <vt:lpstr>Segoe</vt:lpstr>
      <vt:lpstr>Segoe UI</vt:lpstr>
      <vt:lpstr>Segoe UI Light</vt:lpstr>
      <vt:lpstr>1_Office Theme</vt:lpstr>
      <vt:lpstr>PowerPoint-bemutató</vt:lpstr>
      <vt:lpstr>Áttekintés</vt:lpstr>
      <vt:lpstr>Modul áttekintés</vt:lpstr>
      <vt:lpstr>Active Directory Tanúsítványszolgáltatás (AD CS) áttekintése  </vt:lpstr>
      <vt:lpstr>Mi a hitelesítés szolgáltató?</vt:lpstr>
      <vt:lpstr>Hogyan működik a hitelesítés szolgáltató hierarchia?</vt:lpstr>
      <vt:lpstr>Lehetőségek a bevezetésre</vt:lpstr>
      <vt:lpstr>PowerPoint-bemutató</vt:lpstr>
      <vt:lpstr>Mik azok a digitális tanúsítványok?</vt:lpstr>
      <vt:lpstr>PowerPoint-bemutató</vt:lpstr>
      <vt:lpstr>Hogyan használjuk a tanúsítványokat?</vt:lpstr>
      <vt:lpstr>Hogyan használjuk a tanúsítványokat?</vt:lpstr>
      <vt:lpstr>Hogyan használjuk a tanúsítványokat?</vt:lpstr>
      <vt:lpstr>Hogyan használjuk a tanúsítványokat?</vt:lpstr>
      <vt:lpstr>Hogyan használjuk a tanúsítványokat?</vt:lpstr>
      <vt:lpstr>Hogyan használjuk a tanúsítványokat?</vt:lpstr>
      <vt:lpstr>Hogyan használjuk a tanúsítványokat?</vt:lpstr>
      <vt:lpstr>Hogyan használjuk a tanúsítványokat?</vt:lpstr>
      <vt:lpstr>Hogyan használjuk a tanúsítványokat?</vt:lpstr>
      <vt:lpstr>Hogyan használjuk a tanúsítványokat?</vt:lpstr>
      <vt:lpstr>Tanúsítvány igénylésének lehetőségei</vt:lpstr>
      <vt:lpstr>Igénylés menete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Papp Lajos</cp:lastModifiedBy>
  <cp:revision>213</cp:revision>
  <dcterms:created xsi:type="dcterms:W3CDTF">2013-02-15T23:12:42Z</dcterms:created>
  <dcterms:modified xsi:type="dcterms:W3CDTF">2020-11-06T07:28:46Z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0x010100BAAFC62A7AF9B141B3CE4E336679A6FF</vt:lpwstr>
  </property>
  <property fmtid="{D5CDD505-2E9C-101B-9397-08002B2CF9AE}" pid="3" name="IsMyDocuments">
    <vt:bool>true</vt:bool>
  </property>
</Properties>
</file>