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1245F-509E-4801-913E-CD7066330BEB}" v="1" dt="2024-12-16T06:30:59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Tsai" userId="aba8437496b4fbc0" providerId="LiveId" clId="{E5B1245F-509E-4801-913E-CD7066330BEB}"/>
    <pc:docChg chg="undo custSel addSld delSld modSld">
      <pc:chgData name="Kristofer Tsai" userId="aba8437496b4fbc0" providerId="LiveId" clId="{E5B1245F-509E-4801-913E-CD7066330BEB}" dt="2024-12-16T06:45:19.730" v="25" actId="47"/>
      <pc:docMkLst>
        <pc:docMk/>
      </pc:docMkLst>
      <pc:sldChg chg="addSp delSp modSp new del mod modClrScheme chgLayout">
        <pc:chgData name="Kristofer Tsai" userId="aba8437496b4fbc0" providerId="LiveId" clId="{E5B1245F-509E-4801-913E-CD7066330BEB}" dt="2024-12-16T06:45:19.730" v="25" actId="47"/>
        <pc:sldMkLst>
          <pc:docMk/>
          <pc:sldMk cId="3025220454" sldId="263"/>
        </pc:sldMkLst>
        <pc:spChg chg="del">
          <ac:chgData name="Kristofer Tsai" userId="aba8437496b4fbc0" providerId="LiveId" clId="{E5B1245F-509E-4801-913E-CD7066330BEB}" dt="2024-12-16T06:26:35.015" v="1" actId="700"/>
          <ac:spMkLst>
            <pc:docMk/>
            <pc:sldMk cId="3025220454" sldId="263"/>
            <ac:spMk id="2" creationId="{331E8FD4-68EA-95FF-25B3-8F8CFFDFB9C4}"/>
          </ac:spMkLst>
        </pc:spChg>
        <pc:spChg chg="del">
          <ac:chgData name="Kristofer Tsai" userId="aba8437496b4fbc0" providerId="LiveId" clId="{E5B1245F-509E-4801-913E-CD7066330BEB}" dt="2024-12-16T06:26:35.015" v="1" actId="700"/>
          <ac:spMkLst>
            <pc:docMk/>
            <pc:sldMk cId="3025220454" sldId="263"/>
            <ac:spMk id="3" creationId="{4FE837D4-F68B-9FDC-F8F8-3BD7EA259B78}"/>
          </ac:spMkLst>
        </pc:spChg>
        <pc:spChg chg="del">
          <ac:chgData name="Kristofer Tsai" userId="aba8437496b4fbc0" providerId="LiveId" clId="{E5B1245F-509E-4801-913E-CD7066330BEB}" dt="2024-12-16T06:26:35.015" v="1" actId="700"/>
          <ac:spMkLst>
            <pc:docMk/>
            <pc:sldMk cId="3025220454" sldId="263"/>
            <ac:spMk id="4" creationId="{A43F150E-DBFE-45D0-C2B1-C26DCBD1DE4F}"/>
          </ac:spMkLst>
        </pc:spChg>
        <pc:picChg chg="add mod modCrop">
          <ac:chgData name="Kristofer Tsai" userId="aba8437496b4fbc0" providerId="LiveId" clId="{E5B1245F-509E-4801-913E-CD7066330BEB}" dt="2024-12-16T06:32:37.954" v="24" actId="1076"/>
          <ac:picMkLst>
            <pc:docMk/>
            <pc:sldMk cId="3025220454" sldId="263"/>
            <ac:picMk id="6" creationId="{395FD9EB-355C-7E41-6B58-A97B93BD2CF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E2D49-8D8E-4EA9-9404-8FDC8E5C4D8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915C0-71E2-429C-9A88-511759DF95F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Drop in R-squared value:</a:t>
          </a:r>
        </a:p>
      </dgm:t>
    </dgm:pt>
    <dgm:pt modelId="{7F6496F3-2A03-472F-B237-9CE199145FEA}" type="parTrans" cxnId="{D6058484-F618-4046-A981-D77CFB7B9D19}">
      <dgm:prSet/>
      <dgm:spPr/>
      <dgm:t>
        <a:bodyPr/>
        <a:lstStyle/>
        <a:p>
          <a:endParaRPr lang="en-US"/>
        </a:p>
      </dgm:t>
    </dgm:pt>
    <dgm:pt modelId="{6FD1010A-FF64-4861-B319-DC07F7584EC5}" type="sibTrans" cxnId="{D6058484-F618-4046-A981-D77CFB7B9D19}">
      <dgm:prSet/>
      <dgm:spPr/>
      <dgm:t>
        <a:bodyPr/>
        <a:lstStyle/>
        <a:p>
          <a:endParaRPr lang="en-US"/>
        </a:p>
      </dgm:t>
    </dgm:pt>
    <dgm:pt modelId="{ABB8B590-D424-43BA-8575-F331B13FBE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Removing outliers reduces variance, lowering the R-squared value</a:t>
          </a:r>
        </a:p>
      </dgm:t>
    </dgm:pt>
    <dgm:pt modelId="{D52D205E-478D-4915-967C-4E071AA17AF3}" type="parTrans" cxnId="{67736F7F-92E1-449C-A34F-10B9CDEE8A00}">
      <dgm:prSet/>
      <dgm:spPr/>
      <dgm:t>
        <a:bodyPr/>
        <a:lstStyle/>
        <a:p>
          <a:endParaRPr lang="en-US"/>
        </a:p>
      </dgm:t>
    </dgm:pt>
    <dgm:pt modelId="{10E20A4D-BCD8-4F85-A942-2961B77FAFA5}" type="sibTrans" cxnId="{67736F7F-92E1-449C-A34F-10B9CDEE8A00}">
      <dgm:prSet/>
      <dgm:spPr/>
      <dgm:t>
        <a:bodyPr/>
        <a:lstStyle/>
        <a:p>
          <a:endParaRPr lang="en-US"/>
        </a:p>
      </dgm:t>
    </dgm:pt>
    <dgm:pt modelId="{796CCFD1-ACDE-40E6-9EB6-94890F9D83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Outliers, can align with trends and increase the R-squared value (Gives the model variability to explain)</a:t>
          </a:r>
        </a:p>
      </dgm:t>
    </dgm:pt>
    <dgm:pt modelId="{DEDD9C1D-371A-481D-A4C3-AE86A3745BAA}" type="parTrans" cxnId="{29CA7C57-9C9A-473F-8B1C-61512F4C5D4E}">
      <dgm:prSet/>
      <dgm:spPr/>
      <dgm:t>
        <a:bodyPr/>
        <a:lstStyle/>
        <a:p>
          <a:endParaRPr lang="en-US"/>
        </a:p>
      </dgm:t>
    </dgm:pt>
    <dgm:pt modelId="{1AD878B8-21B3-47E4-9BD4-2BEB3038902B}" type="sibTrans" cxnId="{29CA7C57-9C9A-473F-8B1C-61512F4C5D4E}">
      <dgm:prSet/>
      <dgm:spPr/>
      <dgm:t>
        <a:bodyPr/>
        <a:lstStyle/>
        <a:p>
          <a:endParaRPr lang="en-US"/>
        </a:p>
      </dgm:t>
    </dgm:pt>
    <dgm:pt modelId="{62E2A07A-0437-4C8E-A84F-40F95926E45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Improvement in P-value:</a:t>
          </a:r>
        </a:p>
      </dgm:t>
    </dgm:pt>
    <dgm:pt modelId="{20383D6C-D4BC-4A47-983A-FC027E66AB64}" type="parTrans" cxnId="{BB34716A-4B04-4F25-9309-467AA70DB930}">
      <dgm:prSet/>
      <dgm:spPr/>
      <dgm:t>
        <a:bodyPr/>
        <a:lstStyle/>
        <a:p>
          <a:endParaRPr lang="en-US"/>
        </a:p>
      </dgm:t>
    </dgm:pt>
    <dgm:pt modelId="{48B679AA-8B0B-42CD-AED4-3F6BDD8EAF76}" type="sibTrans" cxnId="{BB34716A-4B04-4F25-9309-467AA70DB930}">
      <dgm:prSet/>
      <dgm:spPr/>
      <dgm:t>
        <a:bodyPr/>
        <a:lstStyle/>
        <a:p>
          <a:endParaRPr lang="en-US"/>
        </a:p>
      </dgm:t>
    </dgm:pt>
    <dgm:pt modelId="{C64A1807-6367-4B4F-BA78-CF910B9654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Lower variability makes it easier to detect statistically significant relationships</a:t>
          </a:r>
        </a:p>
      </dgm:t>
    </dgm:pt>
    <dgm:pt modelId="{7E8F7B69-98E9-471A-BA62-F9AAE8368D35}" type="parTrans" cxnId="{D0C833BF-19A8-45DC-ACAD-F3FE053CEFFE}">
      <dgm:prSet/>
      <dgm:spPr/>
      <dgm:t>
        <a:bodyPr/>
        <a:lstStyle/>
        <a:p>
          <a:endParaRPr lang="en-US"/>
        </a:p>
      </dgm:t>
    </dgm:pt>
    <dgm:pt modelId="{2495A60C-C370-40D2-A591-F0AC2F7257EF}" type="sibTrans" cxnId="{D0C833BF-19A8-45DC-ACAD-F3FE053CEFFE}">
      <dgm:prSet/>
      <dgm:spPr/>
      <dgm:t>
        <a:bodyPr/>
        <a:lstStyle/>
        <a:p>
          <a:endParaRPr lang="en-US"/>
        </a:p>
      </dgm:t>
    </dgm:pt>
    <dgm:pt modelId="{325845AE-1B6A-48D0-84B4-C2014A51FF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However, this doesn’t mean the model is better or more predictive.</a:t>
          </a:r>
        </a:p>
      </dgm:t>
    </dgm:pt>
    <dgm:pt modelId="{8108FB81-E622-4FDB-800F-52250F276405}" type="parTrans" cxnId="{9D46CC20-E2D5-4E4D-AC7E-2E5ABB85D5DC}">
      <dgm:prSet/>
      <dgm:spPr/>
      <dgm:t>
        <a:bodyPr/>
        <a:lstStyle/>
        <a:p>
          <a:endParaRPr lang="en-US"/>
        </a:p>
      </dgm:t>
    </dgm:pt>
    <dgm:pt modelId="{5DCBBA11-32F8-4812-BC4C-F67DA7F239E1}" type="sibTrans" cxnId="{9D46CC20-E2D5-4E4D-AC7E-2E5ABB85D5DC}">
      <dgm:prSet/>
      <dgm:spPr/>
      <dgm:t>
        <a:bodyPr/>
        <a:lstStyle/>
        <a:p>
          <a:endParaRPr lang="en-US"/>
        </a:p>
      </dgm:t>
    </dgm:pt>
    <dgm:pt modelId="{E15400D8-633A-4AE2-96ED-64BD28D3CD94}" type="pres">
      <dgm:prSet presAssocID="{63FE2D49-8D8E-4EA9-9404-8FDC8E5C4D82}" presName="root" presStyleCnt="0">
        <dgm:presLayoutVars>
          <dgm:dir/>
          <dgm:resizeHandles val="exact"/>
        </dgm:presLayoutVars>
      </dgm:prSet>
      <dgm:spPr/>
    </dgm:pt>
    <dgm:pt modelId="{4E32DB91-A74E-47B0-89E1-BC8FAE93333F}" type="pres">
      <dgm:prSet presAssocID="{94D915C0-71E2-429C-9A88-511759DF95FD}" presName="compNode" presStyleCnt="0"/>
      <dgm:spPr/>
    </dgm:pt>
    <dgm:pt modelId="{795D5878-B43F-43C7-A8AD-63D0386FB167}" type="pres">
      <dgm:prSet presAssocID="{94D915C0-71E2-429C-9A88-511759DF95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E3C6FAB-E054-4715-BFC4-104FE48FDEF1}" type="pres">
      <dgm:prSet presAssocID="{94D915C0-71E2-429C-9A88-511759DF95FD}" presName="iconSpace" presStyleCnt="0"/>
      <dgm:spPr/>
    </dgm:pt>
    <dgm:pt modelId="{4F46416B-DBF7-4F0D-AC21-FF25166E2D3F}" type="pres">
      <dgm:prSet presAssocID="{94D915C0-71E2-429C-9A88-511759DF95FD}" presName="parTx" presStyleLbl="revTx" presStyleIdx="0" presStyleCnt="4">
        <dgm:presLayoutVars>
          <dgm:chMax val="0"/>
          <dgm:chPref val="0"/>
        </dgm:presLayoutVars>
      </dgm:prSet>
      <dgm:spPr/>
    </dgm:pt>
    <dgm:pt modelId="{9CD8A65F-FC5D-4560-8A93-7BA7A6354F08}" type="pres">
      <dgm:prSet presAssocID="{94D915C0-71E2-429C-9A88-511759DF95FD}" presName="txSpace" presStyleCnt="0"/>
      <dgm:spPr/>
    </dgm:pt>
    <dgm:pt modelId="{B49691D8-EF8B-463C-8667-62E46B132D6D}" type="pres">
      <dgm:prSet presAssocID="{94D915C0-71E2-429C-9A88-511759DF95FD}" presName="desTx" presStyleLbl="revTx" presStyleIdx="1" presStyleCnt="4">
        <dgm:presLayoutVars/>
      </dgm:prSet>
      <dgm:spPr/>
    </dgm:pt>
    <dgm:pt modelId="{E7064BA9-5AFA-42D2-B9B2-07E8A65F12F8}" type="pres">
      <dgm:prSet presAssocID="{6FD1010A-FF64-4861-B319-DC07F7584EC5}" presName="sibTrans" presStyleCnt="0"/>
      <dgm:spPr/>
    </dgm:pt>
    <dgm:pt modelId="{0C72EBAE-7E1E-445C-94F1-9E3BECA25D30}" type="pres">
      <dgm:prSet presAssocID="{62E2A07A-0437-4C8E-A84F-40F95926E45D}" presName="compNode" presStyleCnt="0"/>
      <dgm:spPr/>
    </dgm:pt>
    <dgm:pt modelId="{E34B2820-199C-4F8A-8ACB-C41F73ED5E76}" type="pres">
      <dgm:prSet presAssocID="{62E2A07A-0437-4C8E-A84F-40F95926E4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5B22F5D1-40F8-4F76-BB4C-1FADAED611B0}" type="pres">
      <dgm:prSet presAssocID="{62E2A07A-0437-4C8E-A84F-40F95926E45D}" presName="iconSpace" presStyleCnt="0"/>
      <dgm:spPr/>
    </dgm:pt>
    <dgm:pt modelId="{5AC6EEE2-AD6E-432C-976D-4BF4A816E551}" type="pres">
      <dgm:prSet presAssocID="{62E2A07A-0437-4C8E-A84F-40F95926E45D}" presName="parTx" presStyleLbl="revTx" presStyleIdx="2" presStyleCnt="4">
        <dgm:presLayoutVars>
          <dgm:chMax val="0"/>
          <dgm:chPref val="0"/>
        </dgm:presLayoutVars>
      </dgm:prSet>
      <dgm:spPr/>
    </dgm:pt>
    <dgm:pt modelId="{CF867962-AB8C-4E05-8E4F-10490B1B4AE0}" type="pres">
      <dgm:prSet presAssocID="{62E2A07A-0437-4C8E-A84F-40F95926E45D}" presName="txSpace" presStyleCnt="0"/>
      <dgm:spPr/>
    </dgm:pt>
    <dgm:pt modelId="{8741DF56-A180-4779-B031-118612B78D72}" type="pres">
      <dgm:prSet presAssocID="{62E2A07A-0437-4C8E-A84F-40F95926E45D}" presName="desTx" presStyleLbl="revTx" presStyleIdx="3" presStyleCnt="4">
        <dgm:presLayoutVars/>
      </dgm:prSet>
      <dgm:spPr/>
    </dgm:pt>
  </dgm:ptLst>
  <dgm:cxnLst>
    <dgm:cxn modelId="{B9123100-6C76-4344-95EF-C096A856FD2F}" type="presOf" srcId="{C64A1807-6367-4B4F-BA78-CF910B965496}" destId="{8741DF56-A180-4779-B031-118612B78D72}" srcOrd="0" destOrd="0" presId="urn:microsoft.com/office/officeart/2018/5/layout/CenteredIconLabelDescriptionList"/>
    <dgm:cxn modelId="{9D46CC20-E2D5-4E4D-AC7E-2E5ABB85D5DC}" srcId="{62E2A07A-0437-4C8E-A84F-40F95926E45D}" destId="{325845AE-1B6A-48D0-84B4-C2014A51FFEC}" srcOrd="1" destOrd="0" parTransId="{8108FB81-E622-4FDB-800F-52250F276405}" sibTransId="{5DCBBA11-32F8-4812-BC4C-F67DA7F239E1}"/>
    <dgm:cxn modelId="{33A0BB46-5BCB-47C2-9ED6-2306219765B2}" type="presOf" srcId="{62E2A07A-0437-4C8E-A84F-40F95926E45D}" destId="{5AC6EEE2-AD6E-432C-976D-4BF4A816E551}" srcOrd="0" destOrd="0" presId="urn:microsoft.com/office/officeart/2018/5/layout/CenteredIconLabelDescriptionList"/>
    <dgm:cxn modelId="{BB34716A-4B04-4F25-9309-467AA70DB930}" srcId="{63FE2D49-8D8E-4EA9-9404-8FDC8E5C4D82}" destId="{62E2A07A-0437-4C8E-A84F-40F95926E45D}" srcOrd="1" destOrd="0" parTransId="{20383D6C-D4BC-4A47-983A-FC027E66AB64}" sibTransId="{48B679AA-8B0B-42CD-AED4-3F6BDD8EAF76}"/>
    <dgm:cxn modelId="{29CA7C57-9C9A-473F-8B1C-61512F4C5D4E}" srcId="{94D915C0-71E2-429C-9A88-511759DF95FD}" destId="{796CCFD1-ACDE-40E6-9EB6-94890F9D8378}" srcOrd="1" destOrd="0" parTransId="{DEDD9C1D-371A-481D-A4C3-AE86A3745BAA}" sibTransId="{1AD878B8-21B3-47E4-9BD4-2BEB3038902B}"/>
    <dgm:cxn modelId="{67736F7F-92E1-449C-A34F-10B9CDEE8A00}" srcId="{94D915C0-71E2-429C-9A88-511759DF95FD}" destId="{ABB8B590-D424-43BA-8575-F331B13FBE63}" srcOrd="0" destOrd="0" parTransId="{D52D205E-478D-4915-967C-4E071AA17AF3}" sibTransId="{10E20A4D-BCD8-4F85-A942-2961B77FAFA5}"/>
    <dgm:cxn modelId="{283BD47F-F32A-4DB0-B996-D933334DB7A4}" type="presOf" srcId="{63FE2D49-8D8E-4EA9-9404-8FDC8E5C4D82}" destId="{E15400D8-633A-4AE2-96ED-64BD28D3CD94}" srcOrd="0" destOrd="0" presId="urn:microsoft.com/office/officeart/2018/5/layout/CenteredIconLabelDescriptionList"/>
    <dgm:cxn modelId="{D6058484-F618-4046-A981-D77CFB7B9D19}" srcId="{63FE2D49-8D8E-4EA9-9404-8FDC8E5C4D82}" destId="{94D915C0-71E2-429C-9A88-511759DF95FD}" srcOrd="0" destOrd="0" parTransId="{7F6496F3-2A03-472F-B237-9CE199145FEA}" sibTransId="{6FD1010A-FF64-4861-B319-DC07F7584EC5}"/>
    <dgm:cxn modelId="{3CCDD498-2E94-4B43-876E-BA6385428B3D}" type="presOf" srcId="{796CCFD1-ACDE-40E6-9EB6-94890F9D8378}" destId="{B49691D8-EF8B-463C-8667-62E46B132D6D}" srcOrd="0" destOrd="1" presId="urn:microsoft.com/office/officeart/2018/5/layout/CenteredIconLabelDescriptionList"/>
    <dgm:cxn modelId="{FE20739B-E0DA-4781-9294-66272B3F2E82}" type="presOf" srcId="{325845AE-1B6A-48D0-84B4-C2014A51FFEC}" destId="{8741DF56-A180-4779-B031-118612B78D72}" srcOrd="0" destOrd="1" presId="urn:microsoft.com/office/officeart/2018/5/layout/CenteredIconLabelDescriptionList"/>
    <dgm:cxn modelId="{D0C833BF-19A8-45DC-ACAD-F3FE053CEFFE}" srcId="{62E2A07A-0437-4C8E-A84F-40F95926E45D}" destId="{C64A1807-6367-4B4F-BA78-CF910B965496}" srcOrd="0" destOrd="0" parTransId="{7E8F7B69-98E9-471A-BA62-F9AAE8368D35}" sibTransId="{2495A60C-C370-40D2-A591-F0AC2F7257EF}"/>
    <dgm:cxn modelId="{4C4E4CDC-F65D-4AD8-A14D-0534D7A51778}" type="presOf" srcId="{94D915C0-71E2-429C-9A88-511759DF95FD}" destId="{4F46416B-DBF7-4F0D-AC21-FF25166E2D3F}" srcOrd="0" destOrd="0" presId="urn:microsoft.com/office/officeart/2018/5/layout/CenteredIconLabelDescriptionList"/>
    <dgm:cxn modelId="{084401EC-80B2-462A-A130-BD6A114D1E06}" type="presOf" srcId="{ABB8B590-D424-43BA-8575-F331B13FBE63}" destId="{B49691D8-EF8B-463C-8667-62E46B132D6D}" srcOrd="0" destOrd="0" presId="urn:microsoft.com/office/officeart/2018/5/layout/CenteredIconLabelDescriptionList"/>
    <dgm:cxn modelId="{2E9C824A-C426-400D-B970-87D739E54905}" type="presParOf" srcId="{E15400D8-633A-4AE2-96ED-64BD28D3CD94}" destId="{4E32DB91-A74E-47B0-89E1-BC8FAE93333F}" srcOrd="0" destOrd="0" presId="urn:microsoft.com/office/officeart/2018/5/layout/CenteredIconLabelDescriptionList"/>
    <dgm:cxn modelId="{D6AFF450-7AC6-41D3-8251-A4B6B5483CDB}" type="presParOf" srcId="{4E32DB91-A74E-47B0-89E1-BC8FAE93333F}" destId="{795D5878-B43F-43C7-A8AD-63D0386FB167}" srcOrd="0" destOrd="0" presId="urn:microsoft.com/office/officeart/2018/5/layout/CenteredIconLabelDescriptionList"/>
    <dgm:cxn modelId="{D1F3F27D-2EB2-4031-82D4-44C872F0BA68}" type="presParOf" srcId="{4E32DB91-A74E-47B0-89E1-BC8FAE93333F}" destId="{FE3C6FAB-E054-4715-BFC4-104FE48FDEF1}" srcOrd="1" destOrd="0" presId="urn:microsoft.com/office/officeart/2018/5/layout/CenteredIconLabelDescriptionList"/>
    <dgm:cxn modelId="{1C3F5915-9E06-4533-B042-96FA62D95D79}" type="presParOf" srcId="{4E32DB91-A74E-47B0-89E1-BC8FAE93333F}" destId="{4F46416B-DBF7-4F0D-AC21-FF25166E2D3F}" srcOrd="2" destOrd="0" presId="urn:microsoft.com/office/officeart/2018/5/layout/CenteredIconLabelDescriptionList"/>
    <dgm:cxn modelId="{681F0839-139D-441C-9AE3-178C3CD3538A}" type="presParOf" srcId="{4E32DB91-A74E-47B0-89E1-BC8FAE93333F}" destId="{9CD8A65F-FC5D-4560-8A93-7BA7A6354F08}" srcOrd="3" destOrd="0" presId="urn:microsoft.com/office/officeart/2018/5/layout/CenteredIconLabelDescriptionList"/>
    <dgm:cxn modelId="{19B7F689-46F3-402C-8247-8A5AE7515682}" type="presParOf" srcId="{4E32DB91-A74E-47B0-89E1-BC8FAE93333F}" destId="{B49691D8-EF8B-463C-8667-62E46B132D6D}" srcOrd="4" destOrd="0" presId="urn:microsoft.com/office/officeart/2018/5/layout/CenteredIconLabelDescriptionList"/>
    <dgm:cxn modelId="{67457E5C-8662-42FD-97B3-710B0A44500B}" type="presParOf" srcId="{E15400D8-633A-4AE2-96ED-64BD28D3CD94}" destId="{E7064BA9-5AFA-42D2-B9B2-07E8A65F12F8}" srcOrd="1" destOrd="0" presId="urn:microsoft.com/office/officeart/2018/5/layout/CenteredIconLabelDescriptionList"/>
    <dgm:cxn modelId="{7B2B09C6-5C78-4127-A7A3-B8999A95021F}" type="presParOf" srcId="{E15400D8-633A-4AE2-96ED-64BD28D3CD94}" destId="{0C72EBAE-7E1E-445C-94F1-9E3BECA25D30}" srcOrd="2" destOrd="0" presId="urn:microsoft.com/office/officeart/2018/5/layout/CenteredIconLabelDescriptionList"/>
    <dgm:cxn modelId="{FC68AF66-A138-4605-8D21-2E857F1FBA89}" type="presParOf" srcId="{0C72EBAE-7E1E-445C-94F1-9E3BECA25D30}" destId="{E34B2820-199C-4F8A-8ACB-C41F73ED5E76}" srcOrd="0" destOrd="0" presId="urn:microsoft.com/office/officeart/2018/5/layout/CenteredIconLabelDescriptionList"/>
    <dgm:cxn modelId="{BD21EE2C-8B62-4211-9E6E-E1F2E5EAB8CF}" type="presParOf" srcId="{0C72EBAE-7E1E-445C-94F1-9E3BECA25D30}" destId="{5B22F5D1-40F8-4F76-BB4C-1FADAED611B0}" srcOrd="1" destOrd="0" presId="urn:microsoft.com/office/officeart/2018/5/layout/CenteredIconLabelDescriptionList"/>
    <dgm:cxn modelId="{41C46960-E952-4A61-9AC6-7A52C4369F94}" type="presParOf" srcId="{0C72EBAE-7E1E-445C-94F1-9E3BECA25D30}" destId="{5AC6EEE2-AD6E-432C-976D-4BF4A816E551}" srcOrd="2" destOrd="0" presId="urn:microsoft.com/office/officeart/2018/5/layout/CenteredIconLabelDescriptionList"/>
    <dgm:cxn modelId="{A6D9560F-7533-4CFE-8D40-C18E1FECA0CD}" type="presParOf" srcId="{0C72EBAE-7E1E-445C-94F1-9E3BECA25D30}" destId="{CF867962-AB8C-4E05-8E4F-10490B1B4AE0}" srcOrd="3" destOrd="0" presId="urn:microsoft.com/office/officeart/2018/5/layout/CenteredIconLabelDescriptionList"/>
    <dgm:cxn modelId="{97E054F8-D249-4538-9BC4-5A0C97416F6B}" type="presParOf" srcId="{0C72EBAE-7E1E-445C-94F1-9E3BECA25D30}" destId="{8741DF56-A180-4779-B031-118612B78D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D5878-B43F-43C7-A8AD-63D0386FB167}">
      <dsp:nvSpPr>
        <dsp:cNvPr id="0" name=""/>
        <dsp:cNvSpPr/>
      </dsp:nvSpPr>
      <dsp:spPr>
        <a:xfrm>
          <a:off x="1963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6416B-DBF7-4F0D-AC21-FF25166E2D3F}">
      <dsp:nvSpPr>
        <dsp:cNvPr id="0" name=""/>
        <dsp:cNvSpPr/>
      </dsp:nvSpPr>
      <dsp:spPr>
        <a:xfrm>
          <a:off x="559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Drop in R-squared value:</a:t>
          </a:r>
        </a:p>
      </dsp:txBody>
      <dsp:txXfrm>
        <a:off x="559800" y="1979234"/>
        <a:ext cx="4320000" cy="648000"/>
      </dsp:txXfrm>
    </dsp:sp>
    <dsp:sp modelId="{B49691D8-EF8B-463C-8667-62E46B132D6D}">
      <dsp:nvSpPr>
        <dsp:cNvPr id="0" name=""/>
        <dsp:cNvSpPr/>
      </dsp:nvSpPr>
      <dsp:spPr>
        <a:xfrm>
          <a:off x="559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Removing outliers reduces variance, lowering the R-squared value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Outliers, can align with trends and increase the R-squared value (Gives the model variability to explain)</a:t>
          </a:r>
        </a:p>
      </dsp:txBody>
      <dsp:txXfrm>
        <a:off x="559800" y="2702001"/>
        <a:ext cx="4320000" cy="1342851"/>
      </dsp:txXfrm>
    </dsp:sp>
    <dsp:sp modelId="{E34B2820-199C-4F8A-8ACB-C41F73ED5E76}">
      <dsp:nvSpPr>
        <dsp:cNvPr id="0" name=""/>
        <dsp:cNvSpPr/>
      </dsp:nvSpPr>
      <dsp:spPr>
        <a:xfrm>
          <a:off x="7039800" y="3064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6EEE2-AD6E-432C-976D-4BF4A816E551}">
      <dsp:nvSpPr>
        <dsp:cNvPr id="0" name=""/>
        <dsp:cNvSpPr/>
      </dsp:nvSpPr>
      <dsp:spPr>
        <a:xfrm>
          <a:off x="5635800" y="19792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Improvement in P-value:</a:t>
          </a:r>
        </a:p>
      </dsp:txBody>
      <dsp:txXfrm>
        <a:off x="5635800" y="1979234"/>
        <a:ext cx="4320000" cy="648000"/>
      </dsp:txXfrm>
    </dsp:sp>
    <dsp:sp modelId="{8741DF56-A180-4779-B031-118612B78D72}">
      <dsp:nvSpPr>
        <dsp:cNvPr id="0" name=""/>
        <dsp:cNvSpPr/>
      </dsp:nvSpPr>
      <dsp:spPr>
        <a:xfrm>
          <a:off x="5635800" y="2702001"/>
          <a:ext cx="4320000" cy="1342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Lower variability makes it easier to detect statistically significant relationships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However, this doesn’t mean the model is better or more predictive.</a:t>
          </a:r>
        </a:p>
      </dsp:txBody>
      <dsp:txXfrm>
        <a:off x="5635800" y="2702001"/>
        <a:ext cx="4320000" cy="1342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A142-AEBC-D050-1576-463ED54E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0646-EF8C-92D3-4ECE-9FBEEE4B1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1AD7-D7FB-8BCE-CE21-2C518F8B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0700-8B6E-97EB-DEA2-ED452011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3A7E-9D3E-685F-2263-AE3DBBFD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8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2982-C9FF-D4B7-0AFC-0CBB19BA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EE947-C45A-71B1-E03E-D4A57CD8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3FC9-E40A-F232-A397-75D54823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DEB7-E12E-7418-6BBD-273CA3B5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3FF8-5E67-0541-E4FC-05B802B7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1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19AEF-E154-4C22-AC70-62FE0EAB1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C468C-F05F-4621-548A-95AB0A34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6077-C724-660F-52C4-94E8F91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D887-A3F2-6BFE-AD80-9E292FF4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F479-E765-A839-6E57-D33FE60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9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2A20-93C4-8A51-F60B-7D4C7C21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E0A0-2382-E08A-A76C-78B3AF31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68C6-C47E-C452-B671-F6D5723D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051E-6886-354C-2985-30E6530F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FF3B-9769-8A06-6C99-2E72A81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2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1048-54AC-CC82-3627-8DAF8D60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F3B0A-A67E-7618-0D49-603AF39C4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1A5-D6D4-9CAD-9723-59E511A6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F258-7694-3BA8-A143-61215C47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8593-2C23-5384-8FBC-8A29F06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819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464C-81F2-8047-07E5-7E31B89D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86A7-BF32-5B75-FC67-D5B7D740F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2A10-2463-D93D-E226-9A7EB13D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A50F-B788-489D-B042-F8125883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49B7-5253-D268-AAC4-9B5CCF89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DC10-E44A-3339-FBD6-9D622DBA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3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7696-3FB1-6347-57D0-D634DD4A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8FB1-D8C1-07CB-EB86-E216339A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24A3-0517-6CAB-EAE8-EFFE7F6A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78268-3266-BEED-4999-F7D283BCF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947EB-ED5E-B469-2CBC-17E724FAC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8AE40-43F3-FD34-915A-8DE3E746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38EF1-3449-3DF5-71E7-42FC1F5A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4AF19-AF25-4FCE-E368-42E2AF1D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2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8829-6CEC-28D2-5D47-98DB1035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DDD87-CCAA-EE8E-2A62-D34C82D2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C323F-72E1-6F59-E13C-84B0DC91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C9524-093B-508E-6B4D-7025538E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934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A50F-9291-DC25-AAD4-D9468840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DE755-1134-1E62-790A-17BB6475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8C45E-427A-E242-8E49-F520C67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7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98C-305E-27C6-F928-5A3D27B5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C067-88DB-1A7F-FE5F-6AA881FF5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12F96-21A5-19FF-0973-7486EC14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3B0E-B5E2-82DF-CEE5-8587481F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1757E-C53E-D4AE-658C-30E10AEC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53E2-A818-06C9-0239-E90EFF7A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4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74D5-6A33-E6A5-FA9C-09092F8A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C18FC-69C5-E37B-0242-A9301B4CD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2DCB-61DC-41C3-192E-8AA2805E4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8CC11-8028-2BCD-44B6-F64A00A3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F7DDA-4B1F-9310-95F7-F3B5D18C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EB9A-B9FB-9B84-7383-FF719F8B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0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CF919-F83B-ED3A-21B4-D30CA1C5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B199-94F3-A50E-E44A-D8F2B824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5B95-F865-FCA4-8535-716F05A18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597A0-8D80-4AE4-B6F2-4419776FACDD}" type="datetimeFigureOut">
              <a:rPr lang="en-SG" smtClean="0"/>
              <a:t>16/12/2024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4DFBE-B3E7-45C4-96D9-97101DA3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6654B-2B15-0437-51C6-2509EF8E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E1851-C739-4415-ABA5-499CCBE0E9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7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35B4E9-39A6-CDED-50D2-ABEBE48A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0" i="0" u="none" strike="noStrike">
                <a:effectLst/>
              </a:rPr>
              <a:t>Tee it High, Let it Fly: Exploring the Impact of Distance in Modern Golf</a:t>
            </a:r>
            <a:endParaRPr lang="en-US" sz="3000"/>
          </a:p>
        </p:txBody>
      </p:sp>
      <p:sp>
        <p:nvSpPr>
          <p:cNvPr id="10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BFD812-9163-5AB2-F7FC-0F87E11DD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Distance off the tee is believed to give a significant advantage </a:t>
            </a:r>
            <a:endParaRPr lang="en-US" sz="2000" b="0" dirty="0">
              <a:effectLst/>
            </a:endParaRPr>
          </a:p>
          <a:p>
            <a:pPr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A closer approach to the hole can lead to better scoring opportunities</a:t>
            </a:r>
            <a:endParaRPr lang="en-US" sz="2000" b="0" dirty="0">
              <a:effectLst/>
            </a:endParaRPr>
          </a:p>
          <a:p>
            <a:pPr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Longer shots also carry increased risk, higher chances of encountering hazards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30" name="Picture 6" descr="No photo description available.">
            <a:extLst>
              <a:ext uri="{FF2B5EF4-FFF2-40B4-BE49-F238E27FC236}">
                <a16:creationId xmlns:a16="http://schemas.microsoft.com/office/drawing/2014/main" id="{0CE30813-132C-6565-1E6F-3A932000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9" r="2613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aerial view of a golf course&#10;&#10;Description automatically generated">
            <a:extLst>
              <a:ext uri="{FF2B5EF4-FFF2-40B4-BE49-F238E27FC236}">
                <a16:creationId xmlns:a16="http://schemas.microsoft.com/office/drawing/2014/main" id="{65178D65-EABC-59CA-64FD-A90149FE27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608F-D8EB-D063-706A-93A16A6F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So why is everyone chasing longer drives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F201A74-12B9-731F-6AB5-858EEEE5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SG" sz="5000" dirty="0"/>
              <a:t>Evolution of Driving Distance</a:t>
            </a:r>
          </a:p>
        </p:txBody>
      </p:sp>
      <p:sp>
        <p:nvSpPr>
          <p:cNvPr id="206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77A2BA-4316-552F-3E0E-DFAC9035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900" dirty="0"/>
              <a:t>Driving distance in professional golf has significantly increased over time</a:t>
            </a:r>
          </a:p>
          <a:p>
            <a:r>
              <a:rPr lang="en-US" sz="1900" dirty="0"/>
              <a:t>Key factors contributing to this trend include:</a:t>
            </a:r>
          </a:p>
          <a:p>
            <a:pPr lvl="1"/>
            <a:r>
              <a:rPr lang="en-US" sz="1900" dirty="0"/>
              <a:t>Advancements in equipment technology</a:t>
            </a:r>
          </a:p>
          <a:p>
            <a:pPr lvl="1"/>
            <a:r>
              <a:rPr lang="en-US" sz="1900" dirty="0"/>
              <a:t>Improved player fitness</a:t>
            </a:r>
          </a:p>
          <a:p>
            <a:pPr lvl="1"/>
            <a:r>
              <a:rPr lang="en-US" sz="1900" dirty="0" err="1"/>
              <a:t>Optimised</a:t>
            </a:r>
            <a:r>
              <a:rPr lang="en-US" sz="1900" dirty="0"/>
              <a:t> swing techniques</a:t>
            </a:r>
          </a:p>
          <a:p>
            <a:r>
              <a:rPr lang="en-US" sz="1900" dirty="0"/>
              <a:t>The Distance Insights Report (published in 2020 by the USGA and The R&amp;A) examines these historical trends</a:t>
            </a:r>
            <a:endParaRPr lang="en-SG" sz="1900" dirty="0"/>
          </a:p>
        </p:txBody>
      </p:sp>
      <p:pic>
        <p:nvPicPr>
          <p:cNvPr id="2054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B67B3CD-25CD-8189-6014-B05B3174D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4" r="13812"/>
          <a:stretch/>
        </p:blipFill>
        <p:spPr bwMode="auto">
          <a:xfrm>
            <a:off x="6193766" y="807358"/>
            <a:ext cx="5367298" cy="524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FA3A-CA92-0BBA-DF26-B3DD7ABC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Datasets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8E66ED-07BE-2C23-D5C0-CF7ED659C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dirty="0"/>
              <a:t>Driving Distance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F1097-5F89-00E0-25FD-7C5E4364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dirty="0"/>
              <a:t>PGA Championship Points</a:t>
            </a:r>
          </a:p>
        </p:txBody>
      </p:sp>
      <p:pic>
        <p:nvPicPr>
          <p:cNvPr id="4110" name="Picture 14">
            <a:extLst>
              <a:ext uri="{FF2B5EF4-FFF2-40B4-BE49-F238E27FC236}">
                <a16:creationId xmlns:a16="http://schemas.microsoft.com/office/drawing/2014/main" id="{7EB2D310-9250-4078-462A-B08AC184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7" y="2661401"/>
            <a:ext cx="4558073" cy="36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D861CB5-C93C-E325-F442-8E15BF98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90" y="2688546"/>
            <a:ext cx="4558073" cy="358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9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0E28-E444-367A-8BBC-C2476561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E52D3-2A0F-08D5-95B7-EAC437132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Regression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EEF97-13AB-5085-E8FD-5068F91D1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SG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Linear Regression (Outliers removed)</a:t>
            </a:r>
            <a:endParaRPr lang="en-S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D9CE16-D827-DD44-FD09-F5522F6790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687825"/>
            <a:ext cx="5157787" cy="331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2D694B-9C42-B412-58EF-325BAD646DF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79652"/>
            <a:ext cx="5183188" cy="333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5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4C4E06-E6F4-EF3E-EB77-D3DB6A9E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Interesting Findings</a:t>
            </a:r>
            <a:endParaRPr lang="en-SG" dirty="0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201E1D77-4359-5587-F626-729D97F48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804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14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B6D2E8-B63A-C853-D9D3-8BEB8EB9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TLDR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6ED07-89AB-519A-EAF6-50B2985B4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Driving it far doesn’t guarantee success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Go practice your </a:t>
            </a:r>
            <a:r>
              <a:rPr lang="en-US" sz="2200" dirty="0" err="1"/>
              <a:t>shortgame</a:t>
            </a:r>
            <a:endParaRPr lang="en-US" sz="2200" dirty="0"/>
          </a:p>
        </p:txBody>
      </p:sp>
      <p:pic>
        <p:nvPicPr>
          <p:cNvPr id="7170" name="Picture 2" descr="Jordan Spieth Short Game Clinic - Vokey Blog - Vokey Blog - Vokey Blog">
            <a:extLst>
              <a:ext uri="{FF2B5EF4-FFF2-40B4-BE49-F238E27FC236}">
                <a16:creationId xmlns:a16="http://schemas.microsoft.com/office/drawing/2014/main" id="{5DF5D18E-AA82-D2AF-75E6-D02970C758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0" r="19567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87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Tee it High, Let it Fly: Exploring the Impact of Distance in Modern Golf</vt:lpstr>
      <vt:lpstr>So why is everyone chasing longer drives</vt:lpstr>
      <vt:lpstr>Evolution of Driving Distance</vt:lpstr>
      <vt:lpstr>Datasets</vt:lpstr>
      <vt:lpstr>Regression</vt:lpstr>
      <vt:lpstr>Interesting Findings</vt:lpstr>
      <vt:lpstr>TLDR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Kristofer Tsai</dc:creator>
  <cp:lastModifiedBy>KRISTOFER TSAI</cp:lastModifiedBy>
  <cp:revision>2</cp:revision>
  <dcterms:created xsi:type="dcterms:W3CDTF">2024-12-03T05:05:25Z</dcterms:created>
  <dcterms:modified xsi:type="dcterms:W3CDTF">2024-12-16T06:45:20Z</dcterms:modified>
</cp:coreProperties>
</file>