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handoutMasterIdLst>
    <p:handoutMasterId r:id="rId15"/>
  </p:handoutMasterIdLst>
  <p:sldIdLst>
    <p:sldId id="258" r:id="rId2"/>
    <p:sldId id="271" r:id="rId3"/>
    <p:sldId id="272" r:id="rId4"/>
    <p:sldId id="273" r:id="rId5"/>
    <p:sldId id="274" r:id="rId6"/>
    <p:sldId id="269" r:id="rId7"/>
    <p:sldId id="275" r:id="rId8"/>
    <p:sldId id="276" r:id="rId9"/>
    <p:sldId id="277" r:id="rId10"/>
    <p:sldId id="278" r:id="rId11"/>
    <p:sldId id="279" r:id="rId12"/>
    <p:sldId id="270" r:id="rId13"/>
  </p:sldIdLst>
  <p:sldSz cx="18288000" cy="10287000"/>
  <p:notesSz cx="6858000" cy="9144000"/>
  <p:embeddedFontLst>
    <p:embeddedFont>
      <p:font typeface="Assistant" pitchFamily="2" charset="-79"/>
      <p:regular r:id="rId16"/>
      <p:bold r:id="rId17"/>
    </p:embeddedFont>
    <p:embeddedFont>
      <p:font typeface="Cambria Math" panose="02040503050406030204" pitchFamily="18" charset="0"/>
      <p:regular r:id="rId18"/>
    </p:embeddedFont>
    <p:embeddedFont>
      <p:font typeface="Tenor Sans" panose="020B0604020202020204" charset="-18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762536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29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2366A2FC-EDE0-9DB1-2DB9-1A05606084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73DD250-4B46-4934-C0D9-A71AFC711D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4C027-256F-441B-B593-476CAA8560F0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AB9603D-D274-2474-2407-C24D8AC6C7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8D1D3D3-9680-CE36-6A8F-1F68003EED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64BF1-DBC9-4E5D-92CA-5ACC3007DB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1610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81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208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9859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5683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4546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0490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524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4949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915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9907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1296800" y="24309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15" name="Google Shape;15;p4"/>
          <p:cNvSpPr/>
          <p:nvPr/>
        </p:nvSpPr>
        <p:spPr>
          <a:xfrm>
            <a:off x="0" y="9258300"/>
            <a:ext cx="18280075" cy="1028255"/>
          </a:xfrm>
          <a:custGeom>
            <a:avLst/>
            <a:gdLst/>
            <a:ahLst/>
            <a:cxnLst/>
            <a:rect l="l" t="t" r="r" b="b"/>
            <a:pathLst>
              <a:path w="8971816" h="504665" extrusionOk="0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059175" y="757750"/>
            <a:ext cx="138234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Tenor Sans"/>
              <a:buNone/>
              <a:defRPr sz="75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>
            <a:off x="0" y="0"/>
            <a:ext cx="18280075" cy="3126283"/>
          </a:xfrm>
          <a:custGeom>
            <a:avLst/>
            <a:gdLst/>
            <a:ahLst/>
            <a:cxnLst/>
            <a:rect l="l" t="t" r="r" b="b"/>
            <a:pathLst>
              <a:path w="8971816" h="1534372" extrusionOk="0">
                <a:moveTo>
                  <a:pt x="0" y="0"/>
                </a:moveTo>
                <a:lnTo>
                  <a:pt x="8971816" y="0"/>
                </a:lnTo>
                <a:lnTo>
                  <a:pt x="8971816" y="1534372"/>
                </a:lnTo>
                <a:lnTo>
                  <a:pt x="0" y="1534372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034175" y="724875"/>
            <a:ext cx="138234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Tenor Sans"/>
              <a:buNone/>
              <a:defRPr sz="75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716675" y="40986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/>
        </p:nvSpPr>
        <p:spPr>
          <a:xfrm>
            <a:off x="0" y="0"/>
            <a:ext cx="18280075" cy="10330159"/>
          </a:xfrm>
          <a:custGeom>
            <a:avLst/>
            <a:gdLst/>
            <a:ahLst/>
            <a:cxnLst/>
            <a:rect l="l" t="t" r="r" b="b"/>
            <a:pathLst>
              <a:path w="8971816" h="1534372" extrusionOk="0">
                <a:moveTo>
                  <a:pt x="0" y="0"/>
                </a:moveTo>
                <a:lnTo>
                  <a:pt x="8971816" y="0"/>
                </a:lnTo>
                <a:lnTo>
                  <a:pt x="8971816" y="1534372"/>
                </a:lnTo>
                <a:lnTo>
                  <a:pt x="0" y="1534372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900475" y="4441800"/>
            <a:ext cx="5274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465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7465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7465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7465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7465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7465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7465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7465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7465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2"/>
          </p:nvPr>
        </p:nvSpPr>
        <p:spPr>
          <a:xfrm>
            <a:off x="6665375" y="4441800"/>
            <a:ext cx="5274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46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746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746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2522450" y="4441800"/>
            <a:ext cx="5274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46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746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746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cxnSp>
        <p:nvCxnSpPr>
          <p:cNvPr id="26" name="Google Shape;26;p6"/>
          <p:cNvCxnSpPr/>
          <p:nvPr/>
        </p:nvCxnSpPr>
        <p:spPr>
          <a:xfrm rot="-5400000">
            <a:off x="3123221" y="6406499"/>
            <a:ext cx="6195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6"/>
          <p:cNvCxnSpPr/>
          <p:nvPr/>
        </p:nvCxnSpPr>
        <p:spPr>
          <a:xfrm rot="-5400000">
            <a:off x="8946460" y="6406499"/>
            <a:ext cx="6195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34175" y="724875"/>
            <a:ext cx="138234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Tenor Sans"/>
              <a:buNone/>
              <a:defRPr sz="75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-304050" y="5575575"/>
            <a:ext cx="18592045" cy="4711422"/>
          </a:xfrm>
          <a:custGeom>
            <a:avLst/>
            <a:gdLst/>
            <a:ahLst/>
            <a:cxnLst/>
            <a:rect l="l" t="t" r="r" b="b"/>
            <a:pathLst>
              <a:path w="4816592" h="435940" extrusionOk="0">
                <a:moveTo>
                  <a:pt x="0" y="0"/>
                </a:moveTo>
                <a:lnTo>
                  <a:pt x="4816592" y="0"/>
                </a:lnTo>
                <a:lnTo>
                  <a:pt x="4816592" y="435940"/>
                </a:lnTo>
                <a:lnTo>
                  <a:pt x="0" y="435940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096250" y="2865250"/>
            <a:ext cx="84312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Tenor Sans"/>
              <a:buNone/>
              <a:defRPr sz="75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>
            <a:spLocks noGrp="1"/>
          </p:cNvSpPr>
          <p:nvPr>
            <p:ph type="pic" idx="2"/>
          </p:nvPr>
        </p:nvSpPr>
        <p:spPr>
          <a:xfrm>
            <a:off x="-7249675" y="-36300"/>
            <a:ext cx="13866600" cy="1039950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6335797" y="5495283"/>
            <a:ext cx="3086608" cy="259388"/>
          </a:xfrm>
          <a:custGeom>
            <a:avLst/>
            <a:gdLst/>
            <a:ahLst/>
            <a:cxnLst/>
            <a:rect l="l" t="t" r="r" b="b"/>
            <a:pathLst>
              <a:path w="812800" h="68305" extrusionOk="0">
                <a:moveTo>
                  <a:pt x="0" y="0"/>
                </a:moveTo>
                <a:lnTo>
                  <a:pt x="812800" y="0"/>
                </a:lnTo>
                <a:lnTo>
                  <a:pt x="812800" y="68305"/>
                </a:lnTo>
                <a:lnTo>
                  <a:pt x="0" y="68305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471950" y="59532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74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-34848" y="0"/>
            <a:ext cx="18314908" cy="10282543"/>
          </a:xfrm>
          <a:custGeom>
            <a:avLst/>
            <a:gdLst/>
            <a:ahLst/>
            <a:cxnLst/>
            <a:rect l="l" t="t" r="r" b="b"/>
            <a:pathLst>
              <a:path w="8988912" h="5046647" extrusionOk="0">
                <a:moveTo>
                  <a:pt x="0" y="0"/>
                </a:moveTo>
                <a:lnTo>
                  <a:pt x="8988912" y="0"/>
                </a:lnTo>
                <a:lnTo>
                  <a:pt x="8988912" y="5046647"/>
                </a:lnTo>
                <a:lnTo>
                  <a:pt x="0" y="5046647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4463000" y="4304700"/>
            <a:ext cx="94644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●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○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■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●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○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■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●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○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■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377100" y="2752425"/>
            <a:ext cx="138234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Tenor Sans"/>
              <a:buNone/>
              <a:defRPr sz="75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-9" y="-3610"/>
            <a:ext cx="5782276" cy="10286150"/>
          </a:xfrm>
          <a:custGeom>
            <a:avLst/>
            <a:gdLst/>
            <a:ahLst/>
            <a:cxnLst/>
            <a:rect l="l" t="t" r="r" b="b"/>
            <a:pathLst>
              <a:path w="2837927" h="5048417" extrusionOk="0">
                <a:moveTo>
                  <a:pt x="0" y="0"/>
                </a:moveTo>
                <a:lnTo>
                  <a:pt x="2837927" y="0"/>
                </a:lnTo>
                <a:lnTo>
                  <a:pt x="2837927" y="5048417"/>
                </a:lnTo>
                <a:lnTo>
                  <a:pt x="0" y="5048417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41" name="Google Shape;41;p9"/>
          <p:cNvSpPr>
            <a:spLocks noGrp="1"/>
          </p:cNvSpPr>
          <p:nvPr>
            <p:ph type="pic" idx="2"/>
          </p:nvPr>
        </p:nvSpPr>
        <p:spPr>
          <a:xfrm>
            <a:off x="-911324" y="1969975"/>
            <a:ext cx="8172900" cy="61296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7543625" y="33523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7643275" y="1969975"/>
            <a:ext cx="138234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Tenor Sans"/>
              <a:buNone/>
              <a:defRPr sz="75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12503216" y="-3610"/>
            <a:ext cx="5782276" cy="10286150"/>
          </a:xfrm>
          <a:custGeom>
            <a:avLst/>
            <a:gdLst/>
            <a:ahLst/>
            <a:cxnLst/>
            <a:rect l="l" t="t" r="r" b="b"/>
            <a:pathLst>
              <a:path w="2837927" h="5048417" extrusionOk="0">
                <a:moveTo>
                  <a:pt x="0" y="0"/>
                </a:moveTo>
                <a:lnTo>
                  <a:pt x="2837927" y="0"/>
                </a:lnTo>
                <a:lnTo>
                  <a:pt x="2837927" y="5048417"/>
                </a:lnTo>
                <a:lnTo>
                  <a:pt x="0" y="5048417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46" name="Google Shape;46;p10"/>
          <p:cNvSpPr>
            <a:spLocks noGrp="1"/>
          </p:cNvSpPr>
          <p:nvPr>
            <p:ph type="pic" idx="2"/>
          </p:nvPr>
        </p:nvSpPr>
        <p:spPr>
          <a:xfrm>
            <a:off x="10115051" y="1908550"/>
            <a:ext cx="8172900" cy="61296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0"/>
          <p:cNvSpPr/>
          <p:nvPr/>
        </p:nvSpPr>
        <p:spPr>
          <a:xfrm>
            <a:off x="789072" y="5612758"/>
            <a:ext cx="9974316" cy="106960"/>
          </a:xfrm>
          <a:custGeom>
            <a:avLst/>
            <a:gdLst/>
            <a:ahLst/>
            <a:cxnLst/>
            <a:rect l="l" t="t" r="r" b="b"/>
            <a:pathLst>
              <a:path w="2626548" h="28166" extrusionOk="0">
                <a:moveTo>
                  <a:pt x="0" y="0"/>
                </a:moveTo>
                <a:lnTo>
                  <a:pt x="2626548" y="0"/>
                </a:lnTo>
                <a:lnTo>
                  <a:pt x="2626548" y="28166"/>
                </a:lnTo>
                <a:lnTo>
                  <a:pt x="0" y="28166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1163750" y="60339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682150" y="3078925"/>
            <a:ext cx="89169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Tenor Sans"/>
              <a:buNone/>
              <a:defRPr sz="75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218400" y="48973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152300" y="649600"/>
            <a:ext cx="14335800" cy="3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300"/>
              <a:buFont typeface="Tenor Sans"/>
              <a:buNone/>
              <a:defRPr sz="123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>
            <a:off x="0" y="8752422"/>
            <a:ext cx="18288000" cy="1534578"/>
          </a:xfrm>
          <a:custGeom>
            <a:avLst/>
            <a:gdLst/>
            <a:ahLst/>
            <a:cxnLst/>
            <a:rect l="l" t="t" r="r" b="b"/>
            <a:pathLst>
              <a:path w="8971816" h="504665" extrusionOk="0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76253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3" name="Kép 2" descr="A képen szöveg, épület, fekete-fehér látható&#10;&#10;Automatikusan generált leírás">
            <a:extLst>
              <a:ext uri="{FF2B5EF4-FFF2-40B4-BE49-F238E27FC236}">
                <a16:creationId xmlns:a16="http://schemas.microsoft.com/office/drawing/2014/main" id="{96F929E2-9639-2439-5354-BE62A0659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2770" y="8995472"/>
            <a:ext cx="3266793" cy="1184848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8D70251-0F3D-E0AA-57B7-F0C80EF5ADEC}"/>
              </a:ext>
            </a:extLst>
          </p:cNvPr>
          <p:cNvSpPr txBox="1"/>
          <p:nvPr/>
        </p:nvSpPr>
        <p:spPr>
          <a:xfrm>
            <a:off x="760303" y="9271393"/>
            <a:ext cx="12019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Budapest University of Technology and Economics</a:t>
            </a:r>
          </a:p>
        </p:txBody>
      </p:sp>
      <p:sp>
        <p:nvSpPr>
          <p:cNvPr id="14" name="Google Shape;63;p11">
            <a:extLst>
              <a:ext uri="{FF2B5EF4-FFF2-40B4-BE49-F238E27FC236}">
                <a16:creationId xmlns:a16="http://schemas.microsoft.com/office/drawing/2014/main" id="{BFA7C06A-A108-73D7-A4BE-5274C9085C97}"/>
              </a:ext>
            </a:extLst>
          </p:cNvPr>
          <p:cNvSpPr txBox="1">
            <a:spLocks/>
          </p:cNvSpPr>
          <p:nvPr/>
        </p:nvSpPr>
        <p:spPr>
          <a:xfrm>
            <a:off x="1270819" y="746325"/>
            <a:ext cx="16188506" cy="1922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800" dirty="0">
                <a:solidFill>
                  <a:srgbClr val="762536"/>
                </a:solidFill>
                <a:latin typeface="+mj-lt"/>
              </a:rPr>
              <a:t>The Fractal Structure of </a:t>
            </a:r>
            <a:r>
              <a:rPr lang="en-US" sz="8800" dirty="0" err="1">
                <a:solidFill>
                  <a:srgbClr val="762536"/>
                </a:solidFill>
                <a:latin typeface="+mj-lt"/>
              </a:rPr>
              <a:t>Treelines</a:t>
            </a:r>
            <a:r>
              <a:rPr lang="en-US" sz="8800" dirty="0">
                <a:solidFill>
                  <a:srgbClr val="762536"/>
                </a:solidFill>
                <a:latin typeface="+mj-lt"/>
              </a:rPr>
              <a:t> on High Mountains</a:t>
            </a:r>
          </a:p>
        </p:txBody>
      </p:sp>
      <p:sp>
        <p:nvSpPr>
          <p:cNvPr id="15" name="Google Shape;63;p11">
            <a:extLst>
              <a:ext uri="{FF2B5EF4-FFF2-40B4-BE49-F238E27FC236}">
                <a16:creationId xmlns:a16="http://schemas.microsoft.com/office/drawing/2014/main" id="{D6FC7A41-24D7-6254-AC03-F4B3D4D7F203}"/>
              </a:ext>
            </a:extLst>
          </p:cNvPr>
          <p:cNvSpPr txBox="1">
            <a:spLocks/>
          </p:cNvSpPr>
          <p:nvPr/>
        </p:nvSpPr>
        <p:spPr>
          <a:xfrm>
            <a:off x="1403216" y="3599858"/>
            <a:ext cx="11712709" cy="1044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300"/>
              <a:buFont typeface="Tenor Sans"/>
              <a:buNone/>
              <a:defRPr sz="12300" b="0" i="0" u="none" strike="noStrike" cap="none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tx1"/>
                </a:solidFill>
                <a:latin typeface="+mj-lt"/>
              </a:rPr>
              <a:t>Individual Project Laboratory 2</a:t>
            </a:r>
            <a:endParaRPr lang="hu-HU" sz="5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Google Shape;62;p11">
            <a:extLst>
              <a:ext uri="{FF2B5EF4-FFF2-40B4-BE49-F238E27FC236}">
                <a16:creationId xmlns:a16="http://schemas.microsoft.com/office/drawing/2014/main" id="{C92FB515-72FA-DD4B-45DD-94DCEA6F5EB6}"/>
              </a:ext>
            </a:extLst>
          </p:cNvPr>
          <p:cNvSpPr txBox="1">
            <a:spLocks/>
          </p:cNvSpPr>
          <p:nvPr/>
        </p:nvSpPr>
        <p:spPr>
          <a:xfrm>
            <a:off x="1403216" y="5142326"/>
            <a:ext cx="11198359" cy="311189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360"/>
              </a:spcBef>
            </a:pPr>
            <a:r>
              <a:rPr lang="hu-HU" sz="3200" dirty="0">
                <a:latin typeface="+mj-lt"/>
              </a:rPr>
              <a:t>Bálint Kovács, Kristóf </a:t>
            </a:r>
            <a:r>
              <a:rPr lang="hu-HU" sz="3200" dirty="0" err="1">
                <a:latin typeface="+mj-lt"/>
              </a:rPr>
              <a:t>Kássa</a:t>
            </a:r>
            <a:r>
              <a:rPr lang="hu-HU" sz="3200" dirty="0">
                <a:latin typeface="+mj-lt"/>
              </a:rPr>
              <a:t>, Muhammad </a:t>
            </a:r>
            <a:r>
              <a:rPr lang="hu-HU" sz="3200" dirty="0" err="1">
                <a:latin typeface="+mj-lt"/>
              </a:rPr>
              <a:t>Najeed</a:t>
            </a:r>
            <a:endParaRPr lang="hu-HU" sz="3200" dirty="0">
              <a:latin typeface="+mj-lt"/>
            </a:endParaRPr>
          </a:p>
          <a:p>
            <a:pPr>
              <a:spcBef>
                <a:spcPts val="360"/>
              </a:spcBef>
            </a:pPr>
            <a:r>
              <a:rPr lang="hu-HU" sz="2000" dirty="0">
                <a:latin typeface="+mj-lt"/>
              </a:rPr>
              <a:t>Master</a:t>
            </a:r>
            <a:r>
              <a:rPr lang="en-US" sz="2000" dirty="0">
                <a:latin typeface="+mj-lt"/>
              </a:rPr>
              <a:t>’s students, Institute of Mathematics</a:t>
            </a:r>
          </a:p>
          <a:p>
            <a:pPr>
              <a:spcBef>
                <a:spcPts val="360"/>
              </a:spcBef>
            </a:pPr>
            <a:endParaRPr lang="en-US" sz="2400" dirty="0">
              <a:latin typeface="+mj-lt"/>
            </a:endParaRPr>
          </a:p>
          <a:p>
            <a:pPr>
              <a:spcBef>
                <a:spcPts val="360"/>
              </a:spcBef>
            </a:pPr>
            <a:r>
              <a:rPr lang="en-US" sz="2800" dirty="0">
                <a:latin typeface="+mj-lt"/>
              </a:rPr>
              <a:t>Advisor: Dr. </a:t>
            </a:r>
            <a:r>
              <a:rPr lang="hu-HU" sz="2800" dirty="0">
                <a:latin typeface="+mj-lt"/>
              </a:rPr>
              <a:t>Beáta </a:t>
            </a:r>
            <a:r>
              <a:rPr lang="hu-HU" sz="2800" dirty="0" err="1">
                <a:latin typeface="+mj-lt"/>
              </a:rPr>
              <a:t>Oborny</a:t>
            </a:r>
            <a:br>
              <a:rPr lang="hu-HU" sz="2800" dirty="0">
                <a:latin typeface="+mj-lt"/>
              </a:rPr>
            </a:br>
            <a:r>
              <a:rPr lang="hu-HU" sz="2800" dirty="0">
                <a:latin typeface="+mj-lt"/>
              </a:rPr>
              <a:t>	     </a:t>
            </a:r>
            <a:r>
              <a:rPr lang="hu-HU" sz="2000" dirty="0" err="1">
                <a:latin typeface="+mj-lt"/>
              </a:rPr>
              <a:t>Associate</a:t>
            </a:r>
            <a:r>
              <a:rPr lang="hu-HU" sz="2000" dirty="0">
                <a:latin typeface="+mj-lt"/>
              </a:rPr>
              <a:t> Professor, </a:t>
            </a:r>
            <a:br>
              <a:rPr lang="hu-HU" sz="2000" dirty="0">
                <a:latin typeface="+mj-lt"/>
              </a:rPr>
            </a:br>
            <a:r>
              <a:rPr lang="hu-HU" sz="2000" dirty="0">
                <a:latin typeface="+mj-lt"/>
              </a:rPr>
              <a:t>	       </a:t>
            </a:r>
            <a:r>
              <a:rPr lang="hu-HU" sz="2000" dirty="0" err="1">
                <a:latin typeface="+mj-lt"/>
              </a:rPr>
              <a:t>Department</a:t>
            </a:r>
            <a:r>
              <a:rPr lang="hu-HU" sz="2000" dirty="0">
                <a:latin typeface="+mj-lt"/>
              </a:rPr>
              <a:t> of </a:t>
            </a:r>
            <a:r>
              <a:rPr lang="hu-HU" sz="2000" dirty="0" err="1">
                <a:latin typeface="+mj-lt"/>
              </a:rPr>
              <a:t>Plant</a:t>
            </a:r>
            <a:r>
              <a:rPr lang="hu-HU" sz="2000" dirty="0">
                <a:latin typeface="+mj-lt"/>
              </a:rPr>
              <a:t> </a:t>
            </a:r>
            <a:r>
              <a:rPr lang="hu-HU" sz="2000" dirty="0" err="1">
                <a:latin typeface="+mj-lt"/>
              </a:rPr>
              <a:t>Systematics</a:t>
            </a:r>
            <a:r>
              <a:rPr lang="hu-HU" sz="2000" dirty="0">
                <a:latin typeface="+mj-lt"/>
              </a:rPr>
              <a:t>, </a:t>
            </a:r>
            <a:r>
              <a:rPr lang="hu-HU" sz="2000" dirty="0" err="1">
                <a:latin typeface="+mj-lt"/>
              </a:rPr>
              <a:t>Ecology</a:t>
            </a:r>
            <a:r>
              <a:rPr lang="hu-HU" sz="2000" dirty="0">
                <a:latin typeface="+mj-lt"/>
              </a:rPr>
              <a:t> and </a:t>
            </a:r>
            <a:r>
              <a:rPr lang="hu-HU" sz="2000" dirty="0" err="1">
                <a:latin typeface="+mj-lt"/>
              </a:rPr>
              <a:t>Theoretical</a:t>
            </a:r>
            <a:r>
              <a:rPr lang="hu-HU" sz="2000" dirty="0">
                <a:latin typeface="+mj-lt"/>
              </a:rPr>
              <a:t> </a:t>
            </a:r>
            <a:r>
              <a:rPr lang="hu-HU" sz="2000" dirty="0" err="1">
                <a:latin typeface="+mj-lt"/>
              </a:rPr>
              <a:t>Biology</a:t>
            </a:r>
            <a:r>
              <a:rPr lang="hu-HU" sz="2000" dirty="0">
                <a:latin typeface="+mj-lt"/>
              </a:rPr>
              <a:t>, </a:t>
            </a:r>
          </a:p>
          <a:p>
            <a:pPr>
              <a:spcBef>
                <a:spcPts val="360"/>
              </a:spcBef>
            </a:pPr>
            <a:r>
              <a:rPr lang="hu-HU" sz="2000" dirty="0">
                <a:latin typeface="+mj-lt"/>
              </a:rPr>
              <a:t>	       Eötvös Loránd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>
            <a:off x="0" y="9258300"/>
            <a:ext cx="18288000" cy="1028700"/>
          </a:xfrm>
          <a:custGeom>
            <a:avLst/>
            <a:gdLst/>
            <a:ahLst/>
            <a:cxnLst/>
            <a:rect l="l" t="t" r="r" b="b"/>
            <a:pathLst>
              <a:path w="8971816" h="504665" extrusionOk="0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76253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3" name="Kép 2" descr="A képen szöveg, épület, fekete-fehér látható&#10;&#10;Automatikusan generált leírás">
            <a:extLst>
              <a:ext uri="{FF2B5EF4-FFF2-40B4-BE49-F238E27FC236}">
                <a16:creationId xmlns:a16="http://schemas.microsoft.com/office/drawing/2014/main" id="{96F929E2-9639-2439-5354-BE62A0659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07" y="9380739"/>
            <a:ext cx="2376584" cy="86197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8D70251-0F3D-E0AA-57B7-F0C80EF5ADEC}"/>
              </a:ext>
            </a:extLst>
          </p:cNvPr>
          <p:cNvSpPr txBox="1"/>
          <p:nvPr/>
        </p:nvSpPr>
        <p:spPr>
          <a:xfrm>
            <a:off x="11411584" y="9611671"/>
            <a:ext cx="1201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Budapest University of Technology and Economics</a:t>
            </a:r>
          </a:p>
        </p:txBody>
      </p:sp>
      <p:sp>
        <p:nvSpPr>
          <p:cNvPr id="2" name="Google Shape;98;p13">
            <a:extLst>
              <a:ext uri="{FF2B5EF4-FFF2-40B4-BE49-F238E27FC236}">
                <a16:creationId xmlns:a16="http://schemas.microsoft.com/office/drawing/2014/main" id="{229D1142-2BD4-3014-44CB-1BA5893745DA}"/>
              </a:ext>
            </a:extLst>
          </p:cNvPr>
          <p:cNvSpPr/>
          <p:nvPr/>
        </p:nvSpPr>
        <p:spPr>
          <a:xfrm>
            <a:off x="375307" y="947959"/>
            <a:ext cx="6019800" cy="335544"/>
          </a:xfrm>
          <a:custGeom>
            <a:avLst/>
            <a:gdLst/>
            <a:ahLst/>
            <a:cxnLst/>
            <a:rect l="l" t="t" r="r" b="b"/>
            <a:pathLst>
              <a:path w="1585462" h="88374" extrusionOk="0">
                <a:moveTo>
                  <a:pt x="0" y="0"/>
                </a:moveTo>
                <a:lnTo>
                  <a:pt x="1585462" y="0"/>
                </a:lnTo>
                <a:lnTo>
                  <a:pt x="158546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76253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Picture 6" descr="A group of graphs showing different types of lines&#10;&#10;Description automatically generated with medium confidence">
            <a:extLst>
              <a:ext uri="{FF2B5EF4-FFF2-40B4-BE49-F238E27FC236}">
                <a16:creationId xmlns:a16="http://schemas.microsoft.com/office/drawing/2014/main" id="{4E4DD27C-8890-5338-E293-68FD43E11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644" y="0"/>
            <a:ext cx="15438899" cy="104212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3" name="Google Shape;93;p13"/>
              <p:cNvSpPr txBox="1"/>
              <p:nvPr/>
            </p:nvSpPr>
            <p:spPr>
              <a:xfrm>
                <a:off x="-2677771" y="89196"/>
                <a:ext cx="9782400" cy="8125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rgbClr val="762536"/>
                          </a:solidFill>
                          <a:latin typeface="Cambria Math" panose="02040503050406030204" pitchFamily="18" charset="0"/>
                          <a:sym typeface="Tenor Sans"/>
                        </a:rPr>
                        <m:t>𝑛</m:t>
                      </m:r>
                      <m:r>
                        <a:rPr lang="en-US" sz="4400" b="0" i="1" dirty="0" smtClean="0">
                          <a:solidFill>
                            <a:srgbClr val="762536"/>
                          </a:solidFill>
                          <a:latin typeface="Cambria Math" panose="02040503050406030204" pitchFamily="18" charset="0"/>
                          <a:sym typeface="Tenor Sans"/>
                        </a:rPr>
                        <m:t>=1024=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762536"/>
                              </a:solidFill>
                              <a:latin typeface="Cambria Math" panose="02040503050406030204" pitchFamily="18" charset="0"/>
                              <a:sym typeface="Tenor Sans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762536"/>
                              </a:solidFill>
                              <a:latin typeface="Cambria Math" panose="02040503050406030204" pitchFamily="18" charset="0"/>
                              <a:sym typeface="Tenor Sans"/>
                            </a:rPr>
                            <m:t>2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762536"/>
                              </a:solidFill>
                              <a:latin typeface="Cambria Math" panose="02040503050406030204" pitchFamily="18" charset="0"/>
                              <a:sym typeface="Tenor Sans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sz="800" dirty="0">
                  <a:solidFill>
                    <a:srgbClr val="762536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93" name="Google Shape;93;p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77771" y="89196"/>
                <a:ext cx="9782400" cy="812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426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>
            <a:off x="0" y="9258300"/>
            <a:ext cx="18288000" cy="1028700"/>
          </a:xfrm>
          <a:custGeom>
            <a:avLst/>
            <a:gdLst/>
            <a:ahLst/>
            <a:cxnLst/>
            <a:rect l="l" t="t" r="r" b="b"/>
            <a:pathLst>
              <a:path w="8971816" h="504665" extrusionOk="0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76253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3" name="Kép 2" descr="A képen szöveg, épület, fekete-fehér látható&#10;&#10;Automatikusan generált leírás">
            <a:extLst>
              <a:ext uri="{FF2B5EF4-FFF2-40B4-BE49-F238E27FC236}">
                <a16:creationId xmlns:a16="http://schemas.microsoft.com/office/drawing/2014/main" id="{96F929E2-9639-2439-5354-BE62A0659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07" y="9380739"/>
            <a:ext cx="2376584" cy="86197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8D70251-0F3D-E0AA-57B7-F0C80EF5ADEC}"/>
              </a:ext>
            </a:extLst>
          </p:cNvPr>
          <p:cNvSpPr txBox="1"/>
          <p:nvPr/>
        </p:nvSpPr>
        <p:spPr>
          <a:xfrm>
            <a:off x="11411584" y="9611671"/>
            <a:ext cx="1201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Budapest University of Technology and Economics</a:t>
            </a:r>
          </a:p>
        </p:txBody>
      </p:sp>
      <p:sp>
        <p:nvSpPr>
          <p:cNvPr id="2" name="Google Shape;98;p13">
            <a:extLst>
              <a:ext uri="{FF2B5EF4-FFF2-40B4-BE49-F238E27FC236}">
                <a16:creationId xmlns:a16="http://schemas.microsoft.com/office/drawing/2014/main" id="{229D1142-2BD4-3014-44CB-1BA5893745DA}"/>
              </a:ext>
            </a:extLst>
          </p:cNvPr>
          <p:cNvSpPr/>
          <p:nvPr/>
        </p:nvSpPr>
        <p:spPr>
          <a:xfrm>
            <a:off x="375307" y="1287959"/>
            <a:ext cx="6019800" cy="335544"/>
          </a:xfrm>
          <a:custGeom>
            <a:avLst/>
            <a:gdLst/>
            <a:ahLst/>
            <a:cxnLst/>
            <a:rect l="l" t="t" r="r" b="b"/>
            <a:pathLst>
              <a:path w="1585462" h="88374" extrusionOk="0">
                <a:moveTo>
                  <a:pt x="0" y="0"/>
                </a:moveTo>
                <a:lnTo>
                  <a:pt x="1585462" y="0"/>
                </a:lnTo>
                <a:lnTo>
                  <a:pt x="158546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76253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93;p13">
                <a:extLst>
                  <a:ext uri="{FF2B5EF4-FFF2-40B4-BE49-F238E27FC236}">
                    <a16:creationId xmlns:a16="http://schemas.microsoft.com/office/drawing/2014/main" id="{36CE00FE-294D-9DEE-B680-2D17E823C7D7}"/>
                  </a:ext>
                </a:extLst>
              </p:cNvPr>
              <p:cNvSpPr txBox="1"/>
              <p:nvPr/>
            </p:nvSpPr>
            <p:spPr>
              <a:xfrm>
                <a:off x="375307" y="0"/>
                <a:ext cx="18043322" cy="1384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500" dirty="0">
                    <a:solidFill>
                      <a:srgbClr val="762536"/>
                    </a:solidFill>
                    <a:latin typeface="+mj-lt"/>
                    <a:sym typeface="Tenor Sans"/>
                  </a:rPr>
                  <a:t>Initial Distribution Analysis for </a:t>
                </a:r>
                <a14:m>
                  <m:oMath xmlns:m="http://schemas.openxmlformats.org/officeDocument/2006/math">
                    <m:r>
                      <a:rPr lang="en-US" sz="7500" b="0" i="1" smtClean="0">
                        <a:solidFill>
                          <a:srgbClr val="762536"/>
                        </a:solidFill>
                        <a:latin typeface="Cambria Math" panose="02040503050406030204" pitchFamily="18" charset="0"/>
                        <a:sym typeface="Tenor Sans"/>
                      </a:rPr>
                      <m:t>𝑛</m:t>
                    </m:r>
                    <m:r>
                      <a:rPr lang="en-US" sz="7500" b="0" i="1" smtClean="0">
                        <a:solidFill>
                          <a:srgbClr val="762536"/>
                        </a:solidFill>
                        <a:latin typeface="Cambria Math" panose="02040503050406030204" pitchFamily="18" charset="0"/>
                        <a:sym typeface="Tenor Sans"/>
                      </a:rPr>
                      <m:t>=1024</m:t>
                    </m:r>
                  </m:oMath>
                </a14:m>
                <a:r>
                  <a:rPr lang="en-US" sz="7500" dirty="0">
                    <a:solidFill>
                      <a:srgbClr val="762536"/>
                    </a:solidFill>
                    <a:latin typeface="+mj-lt"/>
                    <a:sym typeface="Tenor Sans"/>
                  </a:rPr>
                  <a:t> </a:t>
                </a:r>
                <a:endParaRPr lang="en-US" dirty="0">
                  <a:solidFill>
                    <a:srgbClr val="762536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Google Shape;93;p13">
                <a:extLst>
                  <a:ext uri="{FF2B5EF4-FFF2-40B4-BE49-F238E27FC236}">
                    <a16:creationId xmlns:a16="http://schemas.microsoft.com/office/drawing/2014/main" id="{36CE00FE-294D-9DEE-B680-2D17E823C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07" y="0"/>
                <a:ext cx="18043322" cy="1384995"/>
              </a:xfrm>
              <a:prstGeom prst="rect">
                <a:avLst/>
              </a:prstGeom>
              <a:blipFill>
                <a:blip r:embed="rId4"/>
                <a:stretch>
                  <a:fillRect l="-3177" t="-13216" b="-312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75407DE-2ACA-61AE-BC7A-74518C5AF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428" y="1737582"/>
            <a:ext cx="10972800" cy="7406640"/>
          </a:xfrm>
          <a:prstGeom prst="rect">
            <a:avLst/>
          </a:prstGeom>
        </p:spPr>
      </p:pic>
      <p:sp>
        <p:nvSpPr>
          <p:cNvPr id="9" name="Google Shape;94;p13">
            <a:extLst>
              <a:ext uri="{FF2B5EF4-FFF2-40B4-BE49-F238E27FC236}">
                <a16:creationId xmlns:a16="http://schemas.microsoft.com/office/drawing/2014/main" id="{6760C2B2-659D-78AA-250B-B80157E6DF31}"/>
              </a:ext>
            </a:extLst>
          </p:cNvPr>
          <p:cNvSpPr txBox="1"/>
          <p:nvPr/>
        </p:nvSpPr>
        <p:spPr>
          <a:xfrm>
            <a:off x="483614" y="2100005"/>
            <a:ext cx="5911493" cy="797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+mj-lt"/>
                <a:cs typeface="Assistant"/>
                <a:sym typeface="Assistant"/>
              </a:rPr>
              <a:t>Histograms of individual simulation data for each method</a:t>
            </a:r>
          </a:p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+mj-lt"/>
                <a:cs typeface="Assistant"/>
                <a:sym typeface="Assistant"/>
              </a:rPr>
              <a:t>Shapiro-Wilk normality test at significance 0.01: </a:t>
            </a:r>
          </a:p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+mj-lt"/>
              <a:cs typeface="Assistant"/>
              <a:sym typeface="Assistant"/>
            </a:endParaRPr>
          </a:p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+mj-lt"/>
              <a:cs typeface="Assistant"/>
              <a:sym typeface="Assistant"/>
            </a:endParaRPr>
          </a:p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+mj-lt"/>
              <a:cs typeface="Assistant"/>
              <a:sym typeface="Assistant"/>
            </a:endParaRPr>
          </a:p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+mj-lt"/>
              <a:cs typeface="Assistant"/>
              <a:sym typeface="Assistant"/>
            </a:endParaRPr>
          </a:p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+mj-lt"/>
              <a:cs typeface="Assistant"/>
              <a:sym typeface="Assistant"/>
            </a:endParaRPr>
          </a:p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+mj-lt"/>
                <a:cs typeface="Assistant"/>
                <a:sym typeface="Assistant"/>
              </a:rPr>
              <a:t>Assuming normality, one sample t-test accepts that the true population mean is 1.75 in case of the </a:t>
            </a:r>
            <a:r>
              <a:rPr lang="en-US" sz="2400" dirty="0" err="1">
                <a:solidFill>
                  <a:schemeClr val="tx1"/>
                </a:solidFill>
                <a:latin typeface="+mj-lt"/>
                <a:cs typeface="Assistant"/>
                <a:sym typeface="Assistant"/>
              </a:rPr>
              <a:t>Equipaced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Assistant"/>
                <a:sym typeface="Assistant"/>
              </a:rPr>
              <a:t> Polygon Method</a:t>
            </a:r>
          </a:p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+mj-lt"/>
              <a:cs typeface="Assistant"/>
              <a:sym typeface="Assistant"/>
            </a:endParaRPr>
          </a:p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tx1"/>
              </a:solidFill>
              <a:latin typeface="+mj-lt"/>
              <a:cs typeface="Assistant"/>
              <a:sym typeface="Assistant"/>
            </a:endParaRPr>
          </a:p>
          <a:p>
            <a:pPr>
              <a:lnSpc>
                <a:spcPct val="120000"/>
              </a:lnSpc>
              <a:buClr>
                <a:srgbClr val="762536"/>
              </a:buClr>
            </a:pPr>
            <a:endParaRPr lang="en-US" sz="3200" dirty="0">
              <a:solidFill>
                <a:schemeClr val="tx1"/>
              </a:solidFill>
              <a:latin typeface="+mj-l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10" name="Google Shape;94;p13">
            <a:extLst>
              <a:ext uri="{FF2B5EF4-FFF2-40B4-BE49-F238E27FC236}">
                <a16:creationId xmlns:a16="http://schemas.microsoft.com/office/drawing/2014/main" id="{DE3617BE-3F81-53BA-F271-96663ED301E7}"/>
              </a:ext>
            </a:extLst>
          </p:cNvPr>
          <p:cNvSpPr txBox="1"/>
          <p:nvPr/>
        </p:nvSpPr>
        <p:spPr>
          <a:xfrm>
            <a:off x="1563599" y="3889707"/>
            <a:ext cx="5185544" cy="398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+mj-lt"/>
                <a:cs typeface="Assistant"/>
                <a:sym typeface="Assistant"/>
              </a:rPr>
              <a:t>rejects normality for the Correlation Method</a:t>
            </a:r>
          </a:p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+mj-lt"/>
                <a:cs typeface="Assistant"/>
                <a:sym typeface="Assistant"/>
              </a:rPr>
              <a:t>fails to reject normality for the other methods</a:t>
            </a:r>
          </a:p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+mj-lt"/>
              <a:cs typeface="Assistant"/>
              <a:sym typeface="Assistant"/>
            </a:endParaRPr>
          </a:p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tx1"/>
              </a:solidFill>
              <a:latin typeface="+mj-lt"/>
              <a:cs typeface="Assistant"/>
              <a:sym typeface="Assistant"/>
            </a:endParaRPr>
          </a:p>
          <a:p>
            <a:pPr>
              <a:lnSpc>
                <a:spcPct val="120000"/>
              </a:lnSpc>
              <a:buClr>
                <a:srgbClr val="762536"/>
              </a:buClr>
            </a:pPr>
            <a:endParaRPr lang="en-US" sz="3200" dirty="0">
              <a:solidFill>
                <a:schemeClr val="tx1"/>
              </a:solidFill>
              <a:latin typeface="+mj-l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8761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/>
        </p:nvSpPr>
        <p:spPr>
          <a:xfrm>
            <a:off x="837765" y="510643"/>
            <a:ext cx="97824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dirty="0">
                <a:solidFill>
                  <a:srgbClr val="762536"/>
                </a:solidFill>
                <a:latin typeface="+mj-lt"/>
                <a:sym typeface="Tenor Sans"/>
              </a:rPr>
              <a:t>Real Life Data: TODO</a:t>
            </a:r>
            <a:endParaRPr dirty="0">
              <a:solidFill>
                <a:srgbClr val="762536"/>
              </a:solidFill>
              <a:latin typeface="+mj-lt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997307" y="2632043"/>
            <a:ext cx="4200687" cy="502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000" b="1" dirty="0">
                <a:solidFill>
                  <a:srgbClr val="762536"/>
                </a:solidFill>
                <a:latin typeface="Assistant"/>
                <a:cs typeface="Assistant"/>
                <a:sym typeface="Assistant"/>
              </a:rPr>
              <a:t>Címsor2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>
                <a:latin typeface="+mj-lt"/>
                <a:cs typeface="Assistant"/>
                <a:sym typeface="Assistant"/>
              </a:rPr>
              <a:t>Címsor 3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u-HU" sz="3200" dirty="0">
              <a:latin typeface="+mj-lt"/>
              <a:cs typeface="Assistant"/>
              <a:sym typeface="Assistant"/>
            </a:endParaRPr>
          </a:p>
          <a:p>
            <a:pPr>
              <a:lnSpc>
                <a:spcPct val="120000"/>
              </a:lnSpc>
            </a:pPr>
            <a:r>
              <a:rPr lang="hu-HU" sz="4000" b="1" dirty="0">
                <a:solidFill>
                  <a:srgbClr val="762536"/>
                </a:solidFill>
                <a:latin typeface="Assistant"/>
                <a:cs typeface="Assistant"/>
                <a:sym typeface="Assistant"/>
              </a:rPr>
              <a:t>Felsorolás</a:t>
            </a:r>
          </a:p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chemeClr val="tx1"/>
                </a:solidFill>
                <a:latin typeface="+mj-lt"/>
                <a:cs typeface="Assistant"/>
                <a:sym typeface="Assistant"/>
              </a:rPr>
              <a:t>Pont1</a:t>
            </a:r>
          </a:p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chemeClr val="tx1"/>
                </a:solidFill>
                <a:latin typeface="+mj-lt"/>
                <a:cs typeface="Assistant"/>
                <a:sym typeface="Assistant"/>
              </a:rPr>
              <a:t>Pont2</a:t>
            </a:r>
          </a:p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chemeClr val="tx1"/>
                </a:solidFill>
                <a:latin typeface="+mj-lt"/>
                <a:cs typeface="Assistant"/>
                <a:sym typeface="Assistant"/>
              </a:rPr>
              <a:t>Pont3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+mj-lt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0" y="9258300"/>
            <a:ext cx="18288000" cy="1028700"/>
          </a:xfrm>
          <a:custGeom>
            <a:avLst/>
            <a:gdLst/>
            <a:ahLst/>
            <a:cxnLst/>
            <a:rect l="l" t="t" r="r" b="b"/>
            <a:pathLst>
              <a:path w="8971816" h="504665" extrusionOk="0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76253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3" name="Kép 2" descr="A képen szöveg, épület, fekete-fehér látható&#10;&#10;Automatikusan generált leírás">
            <a:extLst>
              <a:ext uri="{FF2B5EF4-FFF2-40B4-BE49-F238E27FC236}">
                <a16:creationId xmlns:a16="http://schemas.microsoft.com/office/drawing/2014/main" id="{96F929E2-9639-2439-5354-BE62A0659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07" y="9380739"/>
            <a:ext cx="2376584" cy="86197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8D70251-0F3D-E0AA-57B7-F0C80EF5ADEC}"/>
              </a:ext>
            </a:extLst>
          </p:cNvPr>
          <p:cNvSpPr txBox="1"/>
          <p:nvPr/>
        </p:nvSpPr>
        <p:spPr>
          <a:xfrm>
            <a:off x="11411584" y="9611671"/>
            <a:ext cx="1201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Budapest University of Technology and Economics</a:t>
            </a:r>
          </a:p>
        </p:txBody>
      </p:sp>
      <p:sp>
        <p:nvSpPr>
          <p:cNvPr id="2" name="Google Shape;98;p13">
            <a:extLst>
              <a:ext uri="{FF2B5EF4-FFF2-40B4-BE49-F238E27FC236}">
                <a16:creationId xmlns:a16="http://schemas.microsoft.com/office/drawing/2014/main" id="{229D1142-2BD4-3014-44CB-1BA5893745DA}"/>
              </a:ext>
            </a:extLst>
          </p:cNvPr>
          <p:cNvSpPr/>
          <p:nvPr/>
        </p:nvSpPr>
        <p:spPr>
          <a:xfrm>
            <a:off x="495227" y="1593789"/>
            <a:ext cx="6019800" cy="335544"/>
          </a:xfrm>
          <a:custGeom>
            <a:avLst/>
            <a:gdLst/>
            <a:ahLst/>
            <a:cxnLst/>
            <a:rect l="l" t="t" r="r" b="b"/>
            <a:pathLst>
              <a:path w="1585462" h="88374" extrusionOk="0">
                <a:moveTo>
                  <a:pt x="0" y="0"/>
                </a:moveTo>
                <a:lnTo>
                  <a:pt x="1585462" y="0"/>
                </a:lnTo>
                <a:lnTo>
                  <a:pt x="158546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76253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/>
        </p:nvSpPr>
        <p:spPr>
          <a:xfrm rot="16200000">
            <a:off x="-3274755" y="1801936"/>
            <a:ext cx="97824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cap="all" spc="120" dirty="0">
                <a:solidFill>
                  <a:srgbClr val="762536"/>
                </a:solidFill>
                <a:latin typeface="+mj-lt"/>
                <a:sym typeface="Tenor Sans"/>
              </a:rPr>
              <a:t>Contents</a:t>
            </a:r>
            <a:endParaRPr lang="en-US" b="1" cap="all" spc="120" dirty="0">
              <a:solidFill>
                <a:srgbClr val="762536"/>
              </a:solidFill>
              <a:latin typeface="+mj-lt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4205378" y="1803849"/>
            <a:ext cx="72062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Introduction</a:t>
            </a:r>
            <a:r>
              <a:rPr lang="hu-HU" sz="3500" dirty="0">
                <a:latin typeface="Assistant"/>
                <a:ea typeface="Assistant"/>
                <a:cs typeface="Assistant"/>
                <a:sym typeface="Assistant"/>
              </a:rPr>
              <a:t>. </a:t>
            </a:r>
            <a:r>
              <a:rPr lang="en-US" sz="3500" dirty="0">
                <a:latin typeface="Assistant"/>
                <a:ea typeface="Assistant"/>
                <a:cs typeface="Assistant"/>
                <a:sym typeface="Assistant"/>
              </a:rPr>
              <a:t>Short</a:t>
            </a:r>
            <a:r>
              <a:rPr lang="hu-HU" sz="3500" dirty="0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3500" dirty="0">
                <a:latin typeface="Assistant"/>
                <a:ea typeface="Assistant"/>
                <a:cs typeface="Assistant"/>
                <a:sym typeface="Assistant"/>
              </a:rPr>
              <a:t>Software</a:t>
            </a:r>
            <a:r>
              <a:rPr lang="hu-HU" sz="3500" dirty="0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3500" dirty="0">
                <a:latin typeface="Assistant"/>
                <a:ea typeface="Assistant"/>
                <a:cs typeface="Assistant"/>
                <a:sym typeface="Assistant"/>
              </a:rPr>
              <a:t>Demo</a:t>
            </a:r>
            <a:endParaRPr lang="en-US" dirty="0"/>
          </a:p>
        </p:txBody>
      </p:sp>
      <p:sp>
        <p:nvSpPr>
          <p:cNvPr id="95" name="Google Shape;95;p13"/>
          <p:cNvSpPr/>
          <p:nvPr/>
        </p:nvSpPr>
        <p:spPr>
          <a:xfrm>
            <a:off x="0" y="9258300"/>
            <a:ext cx="18288000" cy="1028700"/>
          </a:xfrm>
          <a:custGeom>
            <a:avLst/>
            <a:gdLst/>
            <a:ahLst/>
            <a:cxnLst/>
            <a:rect l="l" t="t" r="r" b="b"/>
            <a:pathLst>
              <a:path w="8971816" h="504665" extrusionOk="0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76253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6" name="Google Shape;96;p13"/>
          <p:cNvSpPr txBox="1"/>
          <p:nvPr/>
        </p:nvSpPr>
        <p:spPr>
          <a:xfrm>
            <a:off x="4186328" y="3393293"/>
            <a:ext cx="967481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latin typeface="Assistant"/>
                <a:cs typeface="Assistant"/>
                <a:sym typeface="Assistant"/>
              </a:rPr>
              <a:t>Fractal Analysis, Mass Simulations </a:t>
            </a:r>
            <a:endParaRPr lang="en-US" dirty="0"/>
          </a:p>
        </p:txBody>
      </p:sp>
      <p:sp>
        <p:nvSpPr>
          <p:cNvPr id="97" name="Google Shape;97;p13"/>
          <p:cNvSpPr txBox="1"/>
          <p:nvPr/>
        </p:nvSpPr>
        <p:spPr>
          <a:xfrm>
            <a:off x="4186328" y="4954472"/>
            <a:ext cx="100957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latin typeface="Assistant"/>
                <a:cs typeface="Assistant"/>
                <a:sym typeface="Assistant"/>
              </a:rPr>
              <a:t>Application to Real Life Data: Satellite Images</a:t>
            </a:r>
            <a:endParaRPr lang="en-US" dirty="0"/>
          </a:p>
        </p:txBody>
      </p:sp>
      <p:sp>
        <p:nvSpPr>
          <p:cNvPr id="99" name="Google Shape;99;p13"/>
          <p:cNvSpPr/>
          <p:nvPr/>
        </p:nvSpPr>
        <p:spPr>
          <a:xfrm>
            <a:off x="3729128" y="2001721"/>
            <a:ext cx="333375" cy="335544"/>
          </a:xfrm>
          <a:custGeom>
            <a:avLst/>
            <a:gdLst/>
            <a:ahLst/>
            <a:cxnLst/>
            <a:rect l="l" t="t" r="r" b="b"/>
            <a:pathLst>
              <a:path w="87802" h="88374" extrusionOk="0">
                <a:moveTo>
                  <a:pt x="0" y="0"/>
                </a:moveTo>
                <a:lnTo>
                  <a:pt x="87802" y="0"/>
                </a:lnTo>
                <a:lnTo>
                  <a:pt x="8780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76253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0" name="Google Shape;100;p13"/>
          <p:cNvSpPr/>
          <p:nvPr/>
        </p:nvSpPr>
        <p:spPr>
          <a:xfrm>
            <a:off x="3729128" y="3566893"/>
            <a:ext cx="333428" cy="335600"/>
          </a:xfrm>
          <a:custGeom>
            <a:avLst/>
            <a:gdLst/>
            <a:ahLst/>
            <a:cxnLst/>
            <a:rect l="l" t="t" r="r" b="b"/>
            <a:pathLst>
              <a:path w="87802" h="88374" extrusionOk="0">
                <a:moveTo>
                  <a:pt x="0" y="0"/>
                </a:moveTo>
                <a:lnTo>
                  <a:pt x="87802" y="0"/>
                </a:lnTo>
                <a:lnTo>
                  <a:pt x="8780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76253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1" name="Google Shape;101;p13"/>
          <p:cNvSpPr/>
          <p:nvPr/>
        </p:nvSpPr>
        <p:spPr>
          <a:xfrm>
            <a:off x="3729128" y="5142820"/>
            <a:ext cx="333375" cy="335544"/>
          </a:xfrm>
          <a:custGeom>
            <a:avLst/>
            <a:gdLst/>
            <a:ahLst/>
            <a:cxnLst/>
            <a:rect l="l" t="t" r="r" b="b"/>
            <a:pathLst>
              <a:path w="87802" h="88374" extrusionOk="0">
                <a:moveTo>
                  <a:pt x="0" y="0"/>
                </a:moveTo>
                <a:lnTo>
                  <a:pt x="87802" y="0"/>
                </a:lnTo>
                <a:lnTo>
                  <a:pt x="8780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76253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3" name="Kép 2" descr="A képen szöveg, épület, fekete-fehér látható&#10;&#10;Automatikusan generált leírás">
            <a:extLst>
              <a:ext uri="{FF2B5EF4-FFF2-40B4-BE49-F238E27FC236}">
                <a16:creationId xmlns:a16="http://schemas.microsoft.com/office/drawing/2014/main" id="{96F929E2-9639-2439-5354-BE62A0659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07" y="9380739"/>
            <a:ext cx="2376584" cy="86197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8D70251-0F3D-E0AA-57B7-F0C80EF5ADEC}"/>
              </a:ext>
            </a:extLst>
          </p:cNvPr>
          <p:cNvSpPr txBox="1"/>
          <p:nvPr/>
        </p:nvSpPr>
        <p:spPr>
          <a:xfrm>
            <a:off x="11411584" y="9611671"/>
            <a:ext cx="1201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Budapest University of Technology and Economics</a:t>
            </a:r>
          </a:p>
        </p:txBody>
      </p:sp>
      <p:sp>
        <p:nvSpPr>
          <p:cNvPr id="13" name="Google Shape;95;p13">
            <a:extLst>
              <a:ext uri="{FF2B5EF4-FFF2-40B4-BE49-F238E27FC236}">
                <a16:creationId xmlns:a16="http://schemas.microsoft.com/office/drawing/2014/main" id="{320FB85E-D3FC-A2BD-65AB-764521A7E402}"/>
              </a:ext>
            </a:extLst>
          </p:cNvPr>
          <p:cNvSpPr/>
          <p:nvPr/>
        </p:nvSpPr>
        <p:spPr>
          <a:xfrm>
            <a:off x="2051833" y="1423066"/>
            <a:ext cx="83777" cy="7950974"/>
          </a:xfrm>
          <a:custGeom>
            <a:avLst/>
            <a:gdLst/>
            <a:ahLst/>
            <a:cxnLst/>
            <a:rect l="l" t="t" r="r" b="b"/>
            <a:pathLst>
              <a:path w="8971816" h="504665" extrusionOk="0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762536"/>
          </a:solidFill>
          <a:ln>
            <a:noFill/>
          </a:ln>
        </p:spPr>
        <p:txBody>
          <a:bodyPr/>
          <a:lstStyle/>
          <a:p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097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/>
        </p:nvSpPr>
        <p:spPr>
          <a:xfrm>
            <a:off x="837765" y="510643"/>
            <a:ext cx="97824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dirty="0">
                <a:solidFill>
                  <a:srgbClr val="762536"/>
                </a:solidFill>
                <a:latin typeface="+mj-lt"/>
                <a:sym typeface="Tenor Sans"/>
              </a:rPr>
              <a:t>Introduction</a:t>
            </a:r>
            <a:endParaRPr lang="en-US" dirty="0">
              <a:solidFill>
                <a:srgbClr val="762536"/>
              </a:solidFill>
              <a:latin typeface="+mj-lt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997307" y="2632043"/>
            <a:ext cx="4200687" cy="561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+mj-lt"/>
                <a:cs typeface="Assistant"/>
                <a:sym typeface="Assistant"/>
              </a:rPr>
              <a:t>What is the </a:t>
            </a:r>
            <a:r>
              <a:rPr lang="en-US" sz="3200" dirty="0" err="1">
                <a:solidFill>
                  <a:schemeClr val="tx1"/>
                </a:solidFill>
                <a:latin typeface="+mj-lt"/>
                <a:cs typeface="Assistant"/>
                <a:sym typeface="Assistant"/>
              </a:rPr>
              <a:t>treeline</a:t>
            </a:r>
            <a:r>
              <a:rPr lang="en-US" sz="3200" dirty="0">
                <a:solidFill>
                  <a:schemeClr val="tx1"/>
                </a:solidFill>
                <a:latin typeface="+mj-lt"/>
                <a:cs typeface="Assistant"/>
                <a:sym typeface="Assistant"/>
              </a:rPr>
              <a:t>?</a:t>
            </a:r>
          </a:p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+mj-lt"/>
                <a:cs typeface="Assistant"/>
                <a:sym typeface="Assistant"/>
              </a:rPr>
              <a:t>What does it tell us?</a:t>
            </a:r>
            <a:br>
              <a:rPr lang="en-US" sz="3200" dirty="0">
                <a:solidFill>
                  <a:schemeClr val="tx1"/>
                </a:solidFill>
                <a:latin typeface="+mj-lt"/>
                <a:cs typeface="Assistant"/>
                <a:sym typeface="Assistan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  <a:cs typeface="Assistant"/>
                <a:sym typeface="Assistant"/>
              </a:rPr>
              <a:t>(e.g. the effect of climate change on the tree population – range shifts)</a:t>
            </a:r>
          </a:p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+mj-lt"/>
              <a:cs typeface="Assistant"/>
              <a:sym typeface="Assistant"/>
            </a:endParaRPr>
          </a:p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+mj-lt"/>
              <a:cs typeface="Assistant"/>
              <a:sym typeface="Assistant"/>
            </a:endParaRPr>
          </a:p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+mj-lt"/>
              <a:cs typeface="Assistant"/>
              <a:sym typeface="Assistant"/>
            </a:endParaRPr>
          </a:p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tx1"/>
              </a:solidFill>
              <a:latin typeface="+mj-lt"/>
              <a:cs typeface="Assistant"/>
              <a:sym typeface="Assistant"/>
            </a:endParaRPr>
          </a:p>
          <a:p>
            <a:pPr>
              <a:lnSpc>
                <a:spcPct val="120000"/>
              </a:lnSpc>
              <a:buClr>
                <a:srgbClr val="762536"/>
              </a:buClr>
            </a:pPr>
            <a:endParaRPr lang="en-US" sz="3200" dirty="0">
              <a:solidFill>
                <a:schemeClr val="tx1"/>
              </a:solidFill>
              <a:latin typeface="+mj-l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0" y="9258300"/>
            <a:ext cx="18288000" cy="1028700"/>
          </a:xfrm>
          <a:custGeom>
            <a:avLst/>
            <a:gdLst/>
            <a:ahLst/>
            <a:cxnLst/>
            <a:rect l="l" t="t" r="r" b="b"/>
            <a:pathLst>
              <a:path w="8971816" h="504665" extrusionOk="0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76253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3" name="Kép 2" descr="A képen szöveg, épület, fekete-fehér látható&#10;&#10;Automatikusan generált leírás">
            <a:extLst>
              <a:ext uri="{FF2B5EF4-FFF2-40B4-BE49-F238E27FC236}">
                <a16:creationId xmlns:a16="http://schemas.microsoft.com/office/drawing/2014/main" id="{96F929E2-9639-2439-5354-BE62A0659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07" y="9380739"/>
            <a:ext cx="2376584" cy="86197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8D70251-0F3D-E0AA-57B7-F0C80EF5ADEC}"/>
              </a:ext>
            </a:extLst>
          </p:cNvPr>
          <p:cNvSpPr txBox="1"/>
          <p:nvPr/>
        </p:nvSpPr>
        <p:spPr>
          <a:xfrm>
            <a:off x="11411584" y="9611671"/>
            <a:ext cx="1201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Budapest University of Technology and Economics</a:t>
            </a:r>
          </a:p>
        </p:txBody>
      </p:sp>
      <p:sp>
        <p:nvSpPr>
          <p:cNvPr id="2" name="Google Shape;98;p13">
            <a:extLst>
              <a:ext uri="{FF2B5EF4-FFF2-40B4-BE49-F238E27FC236}">
                <a16:creationId xmlns:a16="http://schemas.microsoft.com/office/drawing/2014/main" id="{229D1142-2BD4-3014-44CB-1BA5893745DA}"/>
              </a:ext>
            </a:extLst>
          </p:cNvPr>
          <p:cNvSpPr/>
          <p:nvPr/>
        </p:nvSpPr>
        <p:spPr>
          <a:xfrm>
            <a:off x="495227" y="1593789"/>
            <a:ext cx="6019800" cy="335544"/>
          </a:xfrm>
          <a:custGeom>
            <a:avLst/>
            <a:gdLst/>
            <a:ahLst/>
            <a:cxnLst/>
            <a:rect l="l" t="t" r="r" b="b"/>
            <a:pathLst>
              <a:path w="1585462" h="88374" extrusionOk="0">
                <a:moveTo>
                  <a:pt x="0" y="0"/>
                </a:moveTo>
                <a:lnTo>
                  <a:pt x="1585462" y="0"/>
                </a:lnTo>
                <a:lnTo>
                  <a:pt x="158546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76253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E96343-26A1-6F1D-F2A1-E90BCFD8B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185" y="1440090"/>
            <a:ext cx="9925050" cy="6419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F784E7-D29B-B7FF-89EC-0EE6EA81F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448" y="5265057"/>
            <a:ext cx="40862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1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/>
        </p:nvSpPr>
        <p:spPr>
          <a:xfrm>
            <a:off x="837765" y="282111"/>
            <a:ext cx="97824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dirty="0">
                <a:solidFill>
                  <a:srgbClr val="762536"/>
                </a:solidFill>
                <a:latin typeface="+mj-lt"/>
                <a:sym typeface="Tenor Sans"/>
              </a:rPr>
              <a:t>Modelling</a:t>
            </a:r>
            <a:endParaRPr lang="en-US" dirty="0">
              <a:solidFill>
                <a:srgbClr val="762536"/>
              </a:solidFill>
              <a:latin typeface="+mj-lt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0" y="9258300"/>
            <a:ext cx="18288000" cy="1028700"/>
          </a:xfrm>
          <a:custGeom>
            <a:avLst/>
            <a:gdLst/>
            <a:ahLst/>
            <a:cxnLst/>
            <a:rect l="l" t="t" r="r" b="b"/>
            <a:pathLst>
              <a:path w="8971816" h="504665" extrusionOk="0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76253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3" name="Kép 2" descr="A képen szöveg, épület, fekete-fehér látható&#10;&#10;Automatikusan generált leírás">
            <a:extLst>
              <a:ext uri="{FF2B5EF4-FFF2-40B4-BE49-F238E27FC236}">
                <a16:creationId xmlns:a16="http://schemas.microsoft.com/office/drawing/2014/main" id="{96F929E2-9639-2439-5354-BE62A0659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07" y="9380739"/>
            <a:ext cx="2376584" cy="86197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8D70251-0F3D-E0AA-57B7-F0C80EF5ADEC}"/>
              </a:ext>
            </a:extLst>
          </p:cNvPr>
          <p:cNvSpPr txBox="1"/>
          <p:nvPr/>
        </p:nvSpPr>
        <p:spPr>
          <a:xfrm>
            <a:off x="11411584" y="9611671"/>
            <a:ext cx="1201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Budapest University of Technology and Economics</a:t>
            </a:r>
          </a:p>
        </p:txBody>
      </p:sp>
      <p:sp>
        <p:nvSpPr>
          <p:cNvPr id="2" name="Google Shape;98;p13">
            <a:extLst>
              <a:ext uri="{FF2B5EF4-FFF2-40B4-BE49-F238E27FC236}">
                <a16:creationId xmlns:a16="http://schemas.microsoft.com/office/drawing/2014/main" id="{229D1142-2BD4-3014-44CB-1BA5893745DA}"/>
              </a:ext>
            </a:extLst>
          </p:cNvPr>
          <p:cNvSpPr/>
          <p:nvPr/>
        </p:nvSpPr>
        <p:spPr>
          <a:xfrm>
            <a:off x="495227" y="1593789"/>
            <a:ext cx="6019800" cy="335544"/>
          </a:xfrm>
          <a:custGeom>
            <a:avLst/>
            <a:gdLst/>
            <a:ahLst/>
            <a:cxnLst/>
            <a:rect l="l" t="t" r="r" b="b"/>
            <a:pathLst>
              <a:path w="1585462" h="88374" extrusionOk="0">
                <a:moveTo>
                  <a:pt x="0" y="0"/>
                </a:moveTo>
                <a:lnTo>
                  <a:pt x="1585462" y="0"/>
                </a:lnTo>
                <a:lnTo>
                  <a:pt x="158546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76253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5" descr="A mountain with a mountain range and a mountain range&#10;&#10;Description automatically generated with medium confidence">
            <a:extLst>
              <a:ext uri="{FF2B5EF4-FFF2-40B4-BE49-F238E27FC236}">
                <a16:creationId xmlns:a16="http://schemas.microsoft.com/office/drawing/2014/main" id="{85912DE4-BF82-7B3F-5B05-FF6AF3D9A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365" y="1074057"/>
            <a:ext cx="9214916" cy="68773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E529AB-0EAF-648F-35C5-359BD3E9F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71" y="3236223"/>
            <a:ext cx="6629400" cy="3371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Google Shape;94;p13">
                <a:extLst>
                  <a:ext uri="{FF2B5EF4-FFF2-40B4-BE49-F238E27FC236}">
                    <a16:creationId xmlns:a16="http://schemas.microsoft.com/office/drawing/2014/main" id="{ACC8A1E3-A272-9D6E-09A8-A94394F376F2}"/>
                  </a:ext>
                </a:extLst>
              </p:cNvPr>
              <p:cNvSpPr txBox="1"/>
              <p:nvPr/>
            </p:nvSpPr>
            <p:spPr>
              <a:xfrm>
                <a:off x="375307" y="8177190"/>
                <a:ext cx="17332122" cy="921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457200" indent="-457200">
                  <a:lnSpc>
                    <a:spcPct val="120000"/>
                  </a:lnSpc>
                  <a:buClr>
                    <a:srgbClr val="762536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  <a:latin typeface="+mj-lt"/>
                    <a:cs typeface="Assistant"/>
                    <a:sym typeface="Assistant"/>
                  </a:rPr>
                  <a:t>Theoretical considerations from percolation theory predict that the hull of the largest connected patch of the population is a (stochastic) fractal of dimension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ssistant"/>
                            <a:sym typeface="Assistant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ssistant"/>
                                <a:sym typeface="Assistan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ssistant"/>
                                <a:sym typeface="Assistant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ssistant"/>
                                <a:sym typeface="Assistant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ssistant"/>
                            <a:sym typeface="Assistant"/>
                          </a:rPr>
                          <m:t>=7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ssistant"/>
                            <a:sym typeface="Assistant"/>
                          </a:rPr>
                          <m:t>4=1.75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ssistant"/>
                        <a:sym typeface="Assistant"/>
                      </a:rPr>
                      <m:t>.</m:t>
                    </m:r>
                  </m:oMath>
                </a14:m>
                <a:endParaRPr lang="en-US" sz="3200" dirty="0">
                  <a:latin typeface="+mj-lt"/>
                </a:endParaRPr>
              </a:p>
            </p:txBody>
          </p:sp>
        </mc:Choice>
        <mc:Fallback>
          <p:sp>
            <p:nvSpPr>
              <p:cNvPr id="11" name="Google Shape;94;p13">
                <a:extLst>
                  <a:ext uri="{FF2B5EF4-FFF2-40B4-BE49-F238E27FC236}">
                    <a16:creationId xmlns:a16="http://schemas.microsoft.com/office/drawing/2014/main" id="{ACC8A1E3-A272-9D6E-09A8-A94394F37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07" y="8177190"/>
                <a:ext cx="17332122" cy="921919"/>
              </a:xfrm>
              <a:prstGeom prst="rect">
                <a:avLst/>
              </a:prstGeom>
              <a:blipFill>
                <a:blip r:embed="rId6"/>
                <a:stretch>
                  <a:fillRect l="-1020" t="-12500" b="-95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12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/>
        </p:nvSpPr>
        <p:spPr>
          <a:xfrm>
            <a:off x="837765" y="510643"/>
            <a:ext cx="97824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dirty="0">
                <a:solidFill>
                  <a:srgbClr val="762536"/>
                </a:solidFill>
                <a:latin typeface="+mj-lt"/>
                <a:sym typeface="Tenor Sans"/>
              </a:rPr>
              <a:t>Software</a:t>
            </a:r>
            <a:endParaRPr lang="en-US" dirty="0">
              <a:solidFill>
                <a:srgbClr val="762536"/>
              </a:solidFill>
              <a:latin typeface="+mj-lt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997307" y="2632043"/>
            <a:ext cx="4200687" cy="310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+mj-lt"/>
                <a:cs typeface="Assistant"/>
                <a:sym typeface="Assistant"/>
              </a:rPr>
              <a:t>Technology used: Python</a:t>
            </a:r>
          </a:p>
          <a:p>
            <a:pPr marL="457200" lvl="7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+mj-lt"/>
                <a:cs typeface="Assistant"/>
                <a:sym typeface="Assistant"/>
              </a:rPr>
              <a:t>Implemented:</a:t>
            </a:r>
          </a:p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+mj-lt"/>
              <a:cs typeface="Assistant"/>
              <a:sym typeface="Assistant"/>
            </a:endParaRPr>
          </a:p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tx1"/>
              </a:solidFill>
              <a:latin typeface="+mj-lt"/>
              <a:cs typeface="Assistant"/>
              <a:sym typeface="Assistant"/>
            </a:endParaRPr>
          </a:p>
          <a:p>
            <a:pPr>
              <a:lnSpc>
                <a:spcPct val="120000"/>
              </a:lnSpc>
              <a:buClr>
                <a:srgbClr val="762536"/>
              </a:buClr>
            </a:pPr>
            <a:endParaRPr lang="en-US" sz="3200" dirty="0">
              <a:solidFill>
                <a:schemeClr val="tx1"/>
              </a:solidFill>
              <a:latin typeface="+mj-l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0" y="9258300"/>
            <a:ext cx="18288000" cy="1028700"/>
          </a:xfrm>
          <a:custGeom>
            <a:avLst/>
            <a:gdLst/>
            <a:ahLst/>
            <a:cxnLst/>
            <a:rect l="l" t="t" r="r" b="b"/>
            <a:pathLst>
              <a:path w="8971816" h="504665" extrusionOk="0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76253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3" name="Kép 2" descr="A képen szöveg, épület, fekete-fehér látható&#10;&#10;Automatikusan generált leírás">
            <a:extLst>
              <a:ext uri="{FF2B5EF4-FFF2-40B4-BE49-F238E27FC236}">
                <a16:creationId xmlns:a16="http://schemas.microsoft.com/office/drawing/2014/main" id="{96F929E2-9639-2439-5354-BE62A0659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07" y="9380739"/>
            <a:ext cx="2376584" cy="86197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8D70251-0F3D-E0AA-57B7-F0C80EF5ADEC}"/>
              </a:ext>
            </a:extLst>
          </p:cNvPr>
          <p:cNvSpPr txBox="1"/>
          <p:nvPr/>
        </p:nvSpPr>
        <p:spPr>
          <a:xfrm>
            <a:off x="11411584" y="9611671"/>
            <a:ext cx="1201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Budapest University of Technology and Economics</a:t>
            </a:r>
          </a:p>
        </p:txBody>
      </p:sp>
      <p:sp>
        <p:nvSpPr>
          <p:cNvPr id="2" name="Google Shape;98;p13">
            <a:extLst>
              <a:ext uri="{FF2B5EF4-FFF2-40B4-BE49-F238E27FC236}">
                <a16:creationId xmlns:a16="http://schemas.microsoft.com/office/drawing/2014/main" id="{229D1142-2BD4-3014-44CB-1BA5893745DA}"/>
              </a:ext>
            </a:extLst>
          </p:cNvPr>
          <p:cNvSpPr/>
          <p:nvPr/>
        </p:nvSpPr>
        <p:spPr>
          <a:xfrm>
            <a:off x="495227" y="1593789"/>
            <a:ext cx="6019800" cy="335544"/>
          </a:xfrm>
          <a:custGeom>
            <a:avLst/>
            <a:gdLst/>
            <a:ahLst/>
            <a:cxnLst/>
            <a:rect l="l" t="t" r="r" b="b"/>
            <a:pathLst>
              <a:path w="1585462" h="88374" extrusionOk="0">
                <a:moveTo>
                  <a:pt x="0" y="0"/>
                </a:moveTo>
                <a:lnTo>
                  <a:pt x="1585462" y="0"/>
                </a:lnTo>
                <a:lnTo>
                  <a:pt x="158546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76253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3FA983-6D0E-FD20-986F-EEE2F8415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565" y="674570"/>
            <a:ext cx="10985046" cy="7533021"/>
          </a:xfrm>
          <a:prstGeom prst="rect">
            <a:avLst/>
          </a:prstGeom>
        </p:spPr>
      </p:pic>
      <p:sp>
        <p:nvSpPr>
          <p:cNvPr id="11" name="Google Shape;94;p13">
            <a:extLst>
              <a:ext uri="{FF2B5EF4-FFF2-40B4-BE49-F238E27FC236}">
                <a16:creationId xmlns:a16="http://schemas.microsoft.com/office/drawing/2014/main" id="{7F5E1707-168A-E9A7-C473-7828F033F5C2}"/>
              </a:ext>
            </a:extLst>
          </p:cNvPr>
          <p:cNvSpPr txBox="1"/>
          <p:nvPr/>
        </p:nvSpPr>
        <p:spPr>
          <a:xfrm>
            <a:off x="1563599" y="3494451"/>
            <a:ext cx="4200687" cy="4875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+mj-lt"/>
                <a:cs typeface="Assistant"/>
                <a:sym typeface="Assistant"/>
              </a:rPr>
              <a:t>Simulating populations</a:t>
            </a:r>
          </a:p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+mj-lt"/>
                <a:cs typeface="Assistant"/>
                <a:sym typeface="Assistant"/>
              </a:rPr>
              <a:t>Finding the largest percolation cluster (largest connected patch)</a:t>
            </a:r>
          </a:p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+mj-lt"/>
                <a:cs typeface="Assistant"/>
                <a:sym typeface="Assistant"/>
              </a:rPr>
              <a:t>Delineating the hull of the largest connected patch</a:t>
            </a:r>
          </a:p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+mj-lt"/>
                <a:cs typeface="Assistant"/>
                <a:sym typeface="Assistant"/>
              </a:rPr>
              <a:t>Fractal Analysis</a:t>
            </a:r>
          </a:p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tx1"/>
              </a:solidFill>
              <a:latin typeface="+mj-lt"/>
              <a:cs typeface="Assistant"/>
              <a:sym typeface="Assistant"/>
            </a:endParaRPr>
          </a:p>
          <a:p>
            <a:pPr>
              <a:lnSpc>
                <a:spcPct val="120000"/>
              </a:lnSpc>
              <a:buClr>
                <a:srgbClr val="762536"/>
              </a:buClr>
            </a:pPr>
            <a:endParaRPr lang="en-US" sz="3200" dirty="0">
              <a:solidFill>
                <a:schemeClr val="tx1"/>
              </a:solidFill>
              <a:latin typeface="+mj-l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12" name="Google Shape;94;p13">
            <a:extLst>
              <a:ext uri="{FF2B5EF4-FFF2-40B4-BE49-F238E27FC236}">
                <a16:creationId xmlns:a16="http://schemas.microsoft.com/office/drawing/2014/main" id="{1D1981FB-36D6-E4FB-1B21-CA039946DE50}"/>
              </a:ext>
            </a:extLst>
          </p:cNvPr>
          <p:cNvSpPr txBox="1"/>
          <p:nvPr/>
        </p:nvSpPr>
        <p:spPr>
          <a:xfrm>
            <a:off x="2314340" y="6596839"/>
            <a:ext cx="4200687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+mj-lt"/>
                <a:cs typeface="Assistant"/>
                <a:sym typeface="Assistant"/>
              </a:rPr>
              <a:t>Box Counting</a:t>
            </a:r>
          </a:p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+mj-lt"/>
                <a:cs typeface="Assistant"/>
                <a:sym typeface="Assistant"/>
              </a:rPr>
              <a:t>Correlation Dimension</a:t>
            </a:r>
          </a:p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+mj-lt"/>
                <a:cs typeface="Assistant"/>
                <a:sym typeface="Assistant"/>
              </a:rPr>
              <a:t>Ruler Method</a:t>
            </a:r>
          </a:p>
          <a:p>
            <a:pPr marL="457200" indent="-457200">
              <a:lnSpc>
                <a:spcPct val="120000"/>
              </a:lnSpc>
              <a:buClr>
                <a:srgbClr val="762536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/>
                </a:solidFill>
                <a:latin typeface="+mj-lt"/>
                <a:cs typeface="Assistant"/>
                <a:sym typeface="Assistant"/>
              </a:rPr>
              <a:t>Equipaced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Assistant"/>
                <a:sym typeface="Assistant"/>
              </a:rPr>
              <a:t> Polygon Method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562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"/>
          <p:cNvSpPr/>
          <p:nvPr/>
        </p:nvSpPr>
        <p:spPr>
          <a:xfrm>
            <a:off x="0" y="-3610"/>
            <a:ext cx="5784784" cy="10290610"/>
          </a:xfrm>
          <a:custGeom>
            <a:avLst/>
            <a:gdLst/>
            <a:ahLst/>
            <a:cxnLst/>
            <a:rect l="l" t="t" r="r" b="b"/>
            <a:pathLst>
              <a:path w="2837927" h="5048417" extrusionOk="0">
                <a:moveTo>
                  <a:pt x="0" y="0"/>
                </a:moveTo>
                <a:lnTo>
                  <a:pt x="2837927" y="0"/>
                </a:lnTo>
                <a:lnTo>
                  <a:pt x="2837927" y="5048417"/>
                </a:lnTo>
                <a:lnTo>
                  <a:pt x="0" y="5048417"/>
                </a:lnTo>
                <a:close/>
              </a:path>
            </a:pathLst>
          </a:custGeom>
          <a:solidFill>
            <a:srgbClr val="76253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9" name="Google Shape;309;p24"/>
          <p:cNvSpPr txBox="1"/>
          <p:nvPr/>
        </p:nvSpPr>
        <p:spPr>
          <a:xfrm>
            <a:off x="6713008" y="376237"/>
            <a:ext cx="8671500" cy="11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dirty="0">
                <a:solidFill>
                  <a:srgbClr val="762536"/>
                </a:solidFill>
                <a:latin typeface="+mj-lt"/>
                <a:sym typeface="Tenor Sans"/>
              </a:rPr>
              <a:t>Mass Simulations</a:t>
            </a:r>
            <a:endParaRPr lang="en-US" dirty="0">
              <a:solidFill>
                <a:srgbClr val="762536"/>
              </a:solidFill>
              <a:latin typeface="+mj-lt"/>
            </a:endParaRPr>
          </a:p>
        </p:txBody>
      </p:sp>
      <p:pic>
        <p:nvPicPr>
          <p:cNvPr id="1026" name="Picture 2" descr="An Introduction to Statistical Sampling - DataScienceCentral.com">
            <a:extLst>
              <a:ext uri="{FF2B5EF4-FFF2-40B4-BE49-F238E27FC236}">
                <a16:creationId xmlns:a16="http://schemas.microsoft.com/office/drawing/2014/main" id="{36493FA3-B00F-6CF1-C077-87E1DE048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8722" y="2222974"/>
            <a:ext cx="9482137" cy="583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94;p13">
                <a:extLst>
                  <a:ext uri="{FF2B5EF4-FFF2-40B4-BE49-F238E27FC236}">
                    <a16:creationId xmlns:a16="http://schemas.microsoft.com/office/drawing/2014/main" id="{FDC99451-9C2E-FFDC-2614-402252049BA7}"/>
                  </a:ext>
                </a:extLst>
              </p:cNvPr>
              <p:cNvSpPr txBox="1"/>
              <p:nvPr/>
            </p:nvSpPr>
            <p:spPr>
              <a:xfrm>
                <a:off x="8601076" y="2222974"/>
                <a:ext cx="9344024" cy="78298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457200" indent="-457200">
                  <a:lnSpc>
                    <a:spcPct val="120000"/>
                  </a:lnSpc>
                  <a:buClr>
                    <a:srgbClr val="762536"/>
                  </a:buClr>
                  <a:buFont typeface="Wingdings" panose="05000000000000000000" pitchFamily="2" charset="2"/>
                  <a:buChar char="§"/>
                </a:pPr>
                <a:r>
                  <a:rPr lang="en-US" sz="4400" dirty="0">
                    <a:solidFill>
                      <a:schemeClr val="tx1"/>
                    </a:solidFill>
                    <a:latin typeface="+mj-lt"/>
                    <a:cs typeface="Assistant"/>
                    <a:sym typeface="Assistant"/>
                  </a:rPr>
                  <a:t>Lattice</a:t>
                </a:r>
                <a:r>
                  <a:rPr lang="hu-HU" sz="4400" dirty="0">
                    <a:solidFill>
                      <a:schemeClr val="tx1"/>
                    </a:solidFill>
                    <a:latin typeface="+mj-lt"/>
                    <a:cs typeface="Assistant"/>
                    <a:sym typeface="Assistant"/>
                  </a:rPr>
                  <a:t> </a:t>
                </a:r>
                <a:r>
                  <a:rPr lang="en-US" sz="4400" dirty="0">
                    <a:solidFill>
                      <a:schemeClr val="tx1"/>
                    </a:solidFill>
                    <a:latin typeface="+mj-lt"/>
                    <a:cs typeface="Assistant"/>
                    <a:sym typeface="Assistant"/>
                  </a:rPr>
                  <a:t>sizes</a:t>
                </a:r>
                <a:r>
                  <a:rPr lang="en-US" sz="3600" dirty="0">
                    <a:solidFill>
                      <a:schemeClr val="tx1"/>
                    </a:solidFill>
                    <a:latin typeface="+mj-lt"/>
                    <a:cs typeface="Assistant"/>
                    <a:sym typeface="Assistant"/>
                  </a:rPr>
                  <a:t>:</a:t>
                </a:r>
                <a:br>
                  <a:rPr lang="en-US" sz="3600" dirty="0">
                    <a:solidFill>
                      <a:schemeClr val="tx1"/>
                    </a:solidFill>
                    <a:latin typeface="+mj-lt"/>
                    <a:cs typeface="Assistant"/>
                    <a:sym typeface="Assistant"/>
                  </a:rPr>
                </a:b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ssistant"/>
                        <a:sym typeface="Assistant"/>
                      </a:rPr>
                      <m:t>𝑛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ssistant"/>
                        <a:sym typeface="Assistant"/>
                      </a:rPr>
                      <m:t>=128=</m:t>
                    </m:r>
                    <m:sSup>
                      <m:sSup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ssistant"/>
                            <a:sym typeface="Assistant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ssistant"/>
                            <a:sym typeface="Assistant"/>
                          </a:rPr>
                          <m:t>2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ssistant"/>
                            <a:sym typeface="Assistant"/>
                          </a:rPr>
                          <m:t>7</m:t>
                        </m:r>
                      </m:sup>
                    </m:sSup>
                  </m:oMath>
                </a14:m>
                <a:br>
                  <a:rPr lang="en-US" sz="4000" b="0" dirty="0">
                    <a:solidFill>
                      <a:schemeClr val="tx1"/>
                    </a:solidFill>
                    <a:latin typeface="+mj-lt"/>
                    <a:cs typeface="Assistant"/>
                    <a:sym typeface="Assistant"/>
                  </a:rPr>
                </a:b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ssistant"/>
                        <a:sym typeface="Assistant"/>
                      </a:rPr>
                      <m:t>𝑛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ssistant"/>
                        <a:sym typeface="Assistant"/>
                      </a:rPr>
                      <m:t>=256=</m:t>
                    </m:r>
                    <m:sSup>
                      <m:sSup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ssistant"/>
                            <a:sym typeface="Assistant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ssistant"/>
                            <a:sym typeface="Assistant"/>
                          </a:rPr>
                          <m:t>2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ssistant"/>
                            <a:sym typeface="Assistant"/>
                          </a:rPr>
                          <m:t>8</m:t>
                        </m:r>
                      </m:sup>
                    </m:sSup>
                  </m:oMath>
                </a14:m>
                <a:br>
                  <a:rPr lang="en-US" sz="4000" b="0" dirty="0">
                    <a:solidFill>
                      <a:schemeClr val="tx1"/>
                    </a:solidFill>
                    <a:latin typeface="+mj-lt"/>
                    <a:cs typeface="Assistant"/>
                    <a:sym typeface="Assistant"/>
                  </a:rPr>
                </a:b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ssistant"/>
                        <a:sym typeface="Assistant"/>
                      </a:rPr>
                      <m:t>𝑛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ssistant"/>
                        <a:sym typeface="Assistant"/>
                      </a:rPr>
                      <m:t>=512=</m:t>
                    </m:r>
                    <m:sSup>
                      <m:sSup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ssistant"/>
                            <a:sym typeface="Assistant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ssistant"/>
                            <a:sym typeface="Assistant"/>
                          </a:rPr>
                          <m:t>2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ssistant"/>
                            <a:sym typeface="Assistant"/>
                          </a:rPr>
                          <m:t>9</m:t>
                        </m:r>
                      </m:sup>
                    </m:sSup>
                  </m:oMath>
                </a14:m>
                <a:br>
                  <a:rPr lang="en-US" sz="4000" b="0" dirty="0">
                    <a:solidFill>
                      <a:schemeClr val="tx1"/>
                    </a:solidFill>
                    <a:latin typeface="+mj-lt"/>
                    <a:cs typeface="Assistant"/>
                    <a:sym typeface="Assistant"/>
                  </a:rPr>
                </a:b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ssistant"/>
                        <a:sym typeface="Assistant"/>
                      </a:rPr>
                      <m:t>𝑛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ssistant"/>
                        <a:sym typeface="Assistant"/>
                      </a:rPr>
                      <m:t>=1024=</m:t>
                    </m:r>
                    <m:sSup>
                      <m:sSup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ssistant"/>
                            <a:sym typeface="Assistant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ssistant"/>
                            <a:sym typeface="Assistant"/>
                          </a:rPr>
                          <m:t>2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ssistant"/>
                            <a:sym typeface="Assistant"/>
                          </a:rPr>
                          <m:t>10</m:t>
                        </m:r>
                      </m:sup>
                    </m:sSup>
                  </m:oMath>
                </a14:m>
                <a:endParaRPr lang="en-US" sz="3600" b="0" dirty="0">
                  <a:solidFill>
                    <a:schemeClr val="tx1"/>
                  </a:solidFill>
                  <a:latin typeface="+mj-lt"/>
                  <a:cs typeface="Assistant"/>
                  <a:sym typeface="Assistant"/>
                </a:endParaRPr>
              </a:p>
              <a:p>
                <a:pPr marL="457200" indent="-457200">
                  <a:lnSpc>
                    <a:spcPct val="120000"/>
                  </a:lnSpc>
                  <a:buClr>
                    <a:srgbClr val="762536"/>
                  </a:buClr>
                  <a:buFont typeface="Wingdings" panose="05000000000000000000" pitchFamily="2" charset="2"/>
                  <a:buChar char="§"/>
                </a:pPr>
                <a:r>
                  <a:rPr lang="en-US" sz="4400" dirty="0">
                    <a:solidFill>
                      <a:schemeClr val="tx1"/>
                    </a:solidFill>
                    <a:latin typeface="+mj-lt"/>
                    <a:cs typeface="Assistant"/>
                    <a:sym typeface="Assistant"/>
                  </a:rPr>
                  <a:t>Sample size (in each case): 100</a:t>
                </a:r>
              </a:p>
              <a:p>
                <a:pPr marL="457200" indent="-457200">
                  <a:lnSpc>
                    <a:spcPct val="120000"/>
                  </a:lnSpc>
                  <a:buClr>
                    <a:srgbClr val="762536"/>
                  </a:buClr>
                  <a:buFont typeface="Wingdings" panose="05000000000000000000" pitchFamily="2" charset="2"/>
                  <a:buChar char="§"/>
                </a:pPr>
                <a:r>
                  <a:rPr lang="en-US" sz="4400" b="0" dirty="0">
                    <a:solidFill>
                      <a:schemeClr val="tx1"/>
                    </a:solidFill>
                    <a:latin typeface="+mj-lt"/>
                    <a:cs typeface="Assistant"/>
                    <a:sym typeface="Assistant"/>
                  </a:rPr>
                  <a:t>Linear regression on average measurements</a:t>
                </a:r>
              </a:p>
              <a:p>
                <a:pPr marL="457200" indent="-457200">
                  <a:lnSpc>
                    <a:spcPct val="120000"/>
                  </a:lnSpc>
                  <a:buClr>
                    <a:srgbClr val="762536"/>
                  </a:buClr>
                  <a:buFont typeface="Wingdings" panose="05000000000000000000" pitchFamily="2" charset="2"/>
                  <a:buChar char="§"/>
                </a:pPr>
                <a:r>
                  <a:rPr lang="en-US" sz="4400" b="0" dirty="0">
                    <a:solidFill>
                      <a:schemeClr val="tx1"/>
                    </a:solidFill>
                    <a:latin typeface="+mj-lt"/>
                    <a:cs typeface="Assistant"/>
                    <a:sym typeface="Assistant"/>
                  </a:rPr>
                  <a:t>“Visually” assessing distortion caused by the fin</a:t>
                </a:r>
                <a:r>
                  <a:rPr lang="en-US" sz="4400" dirty="0">
                    <a:solidFill>
                      <a:schemeClr val="tx1"/>
                    </a:solidFill>
                    <a:latin typeface="+mj-lt"/>
                    <a:cs typeface="Assistant"/>
                    <a:sym typeface="Assistant"/>
                  </a:rPr>
                  <a:t>ite size effect</a:t>
                </a:r>
                <a:endParaRPr lang="en-US" sz="4400" b="0" dirty="0">
                  <a:solidFill>
                    <a:schemeClr val="tx1"/>
                  </a:solidFill>
                  <a:latin typeface="+mj-lt"/>
                  <a:cs typeface="Assistant"/>
                  <a:sym typeface="Assistant"/>
                </a:endParaRPr>
              </a:p>
            </p:txBody>
          </p:sp>
        </mc:Choice>
        <mc:Fallback>
          <p:sp>
            <p:nvSpPr>
              <p:cNvPr id="2" name="Google Shape;94;p13">
                <a:extLst>
                  <a:ext uri="{FF2B5EF4-FFF2-40B4-BE49-F238E27FC236}">
                    <a16:creationId xmlns:a16="http://schemas.microsoft.com/office/drawing/2014/main" id="{FDC99451-9C2E-FFDC-2614-402252049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076" y="2222974"/>
                <a:ext cx="9344024" cy="7829836"/>
              </a:xfrm>
              <a:prstGeom prst="rect">
                <a:avLst/>
              </a:prstGeom>
              <a:blipFill>
                <a:blip r:embed="rId4"/>
                <a:stretch>
                  <a:fillRect l="-3392" t="-1480" b="-23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3" name="Google Shape;93;p13"/>
              <p:cNvSpPr txBox="1"/>
              <p:nvPr/>
            </p:nvSpPr>
            <p:spPr>
              <a:xfrm>
                <a:off x="-3084171" y="86852"/>
                <a:ext cx="9782400" cy="8125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rgbClr val="762536"/>
                          </a:solidFill>
                          <a:latin typeface="Cambria Math" panose="02040503050406030204" pitchFamily="18" charset="0"/>
                          <a:sym typeface="Tenor Sans"/>
                        </a:rPr>
                        <m:t>𝑛</m:t>
                      </m:r>
                      <m:r>
                        <a:rPr lang="en-US" sz="4400" b="0" i="1" dirty="0" smtClean="0">
                          <a:solidFill>
                            <a:srgbClr val="762536"/>
                          </a:solidFill>
                          <a:latin typeface="Cambria Math" panose="02040503050406030204" pitchFamily="18" charset="0"/>
                          <a:sym typeface="Tenor Sans"/>
                        </a:rPr>
                        <m:t>=128=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762536"/>
                              </a:solidFill>
                              <a:latin typeface="Cambria Math" panose="02040503050406030204" pitchFamily="18" charset="0"/>
                              <a:sym typeface="Tenor Sans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762536"/>
                              </a:solidFill>
                              <a:latin typeface="Cambria Math" panose="02040503050406030204" pitchFamily="18" charset="0"/>
                              <a:sym typeface="Tenor Sans"/>
                            </a:rPr>
                            <m:t>2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762536"/>
                              </a:solidFill>
                              <a:latin typeface="Cambria Math" panose="02040503050406030204" pitchFamily="18" charset="0"/>
                              <a:sym typeface="Tenor Sans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800" dirty="0">
                  <a:solidFill>
                    <a:srgbClr val="762536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93" name="Google Shape;93;p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84171" y="86852"/>
                <a:ext cx="9782400" cy="8125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Google Shape;95;p13"/>
          <p:cNvSpPr/>
          <p:nvPr/>
        </p:nvSpPr>
        <p:spPr>
          <a:xfrm>
            <a:off x="0" y="9258300"/>
            <a:ext cx="18288000" cy="1028700"/>
          </a:xfrm>
          <a:custGeom>
            <a:avLst/>
            <a:gdLst/>
            <a:ahLst/>
            <a:cxnLst/>
            <a:rect l="l" t="t" r="r" b="b"/>
            <a:pathLst>
              <a:path w="8971816" h="504665" extrusionOk="0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76253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3" name="Kép 2" descr="A képen szöveg, épület, fekete-fehér látható&#10;&#10;Automatikusan generált leírás">
            <a:extLst>
              <a:ext uri="{FF2B5EF4-FFF2-40B4-BE49-F238E27FC236}">
                <a16:creationId xmlns:a16="http://schemas.microsoft.com/office/drawing/2014/main" id="{96F929E2-9639-2439-5354-BE62A0659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07" y="9380739"/>
            <a:ext cx="2376584" cy="86197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8D70251-0F3D-E0AA-57B7-F0C80EF5ADEC}"/>
              </a:ext>
            </a:extLst>
          </p:cNvPr>
          <p:cNvSpPr txBox="1"/>
          <p:nvPr/>
        </p:nvSpPr>
        <p:spPr>
          <a:xfrm>
            <a:off x="11411584" y="9611671"/>
            <a:ext cx="1201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Budapest University of Technology and Economics</a:t>
            </a:r>
          </a:p>
        </p:txBody>
      </p:sp>
      <p:sp>
        <p:nvSpPr>
          <p:cNvPr id="2" name="Google Shape;98;p13">
            <a:extLst>
              <a:ext uri="{FF2B5EF4-FFF2-40B4-BE49-F238E27FC236}">
                <a16:creationId xmlns:a16="http://schemas.microsoft.com/office/drawing/2014/main" id="{229D1142-2BD4-3014-44CB-1BA5893745DA}"/>
              </a:ext>
            </a:extLst>
          </p:cNvPr>
          <p:cNvSpPr/>
          <p:nvPr/>
        </p:nvSpPr>
        <p:spPr>
          <a:xfrm>
            <a:off x="375307" y="947959"/>
            <a:ext cx="6019800" cy="335544"/>
          </a:xfrm>
          <a:custGeom>
            <a:avLst/>
            <a:gdLst/>
            <a:ahLst/>
            <a:cxnLst/>
            <a:rect l="l" t="t" r="r" b="b"/>
            <a:pathLst>
              <a:path w="1585462" h="88374" extrusionOk="0">
                <a:moveTo>
                  <a:pt x="0" y="0"/>
                </a:moveTo>
                <a:lnTo>
                  <a:pt x="1585462" y="0"/>
                </a:lnTo>
                <a:lnTo>
                  <a:pt x="158546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76253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D62BB4-0D92-DD3F-A1A6-93ABACD68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9852" y="86852"/>
            <a:ext cx="15174390" cy="1024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5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3" name="Google Shape;93;p13"/>
              <p:cNvSpPr txBox="1"/>
              <p:nvPr/>
            </p:nvSpPr>
            <p:spPr>
              <a:xfrm>
                <a:off x="-3084171" y="86852"/>
                <a:ext cx="9782400" cy="8125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rgbClr val="762536"/>
                          </a:solidFill>
                          <a:latin typeface="Cambria Math" panose="02040503050406030204" pitchFamily="18" charset="0"/>
                          <a:sym typeface="Tenor Sans"/>
                        </a:rPr>
                        <m:t>𝑛</m:t>
                      </m:r>
                      <m:r>
                        <a:rPr lang="en-US" sz="4400" b="0" i="1" dirty="0" smtClean="0">
                          <a:solidFill>
                            <a:srgbClr val="762536"/>
                          </a:solidFill>
                          <a:latin typeface="Cambria Math" panose="02040503050406030204" pitchFamily="18" charset="0"/>
                          <a:sym typeface="Tenor Sans"/>
                        </a:rPr>
                        <m:t>=256=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762536"/>
                              </a:solidFill>
                              <a:latin typeface="Cambria Math" panose="02040503050406030204" pitchFamily="18" charset="0"/>
                              <a:sym typeface="Tenor Sans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762536"/>
                              </a:solidFill>
                              <a:latin typeface="Cambria Math" panose="02040503050406030204" pitchFamily="18" charset="0"/>
                              <a:sym typeface="Tenor Sans"/>
                            </a:rPr>
                            <m:t>2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762536"/>
                              </a:solidFill>
                              <a:latin typeface="Cambria Math" panose="02040503050406030204" pitchFamily="18" charset="0"/>
                              <a:sym typeface="Tenor Sans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n-US" sz="800" dirty="0">
                  <a:solidFill>
                    <a:srgbClr val="762536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93" name="Google Shape;93;p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84171" y="86852"/>
                <a:ext cx="9782400" cy="8125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Google Shape;95;p13"/>
          <p:cNvSpPr/>
          <p:nvPr/>
        </p:nvSpPr>
        <p:spPr>
          <a:xfrm>
            <a:off x="0" y="9258300"/>
            <a:ext cx="18288000" cy="1028700"/>
          </a:xfrm>
          <a:custGeom>
            <a:avLst/>
            <a:gdLst/>
            <a:ahLst/>
            <a:cxnLst/>
            <a:rect l="l" t="t" r="r" b="b"/>
            <a:pathLst>
              <a:path w="8971816" h="504665" extrusionOk="0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76253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3" name="Kép 2" descr="A képen szöveg, épület, fekete-fehér látható&#10;&#10;Automatikusan generált leírás">
            <a:extLst>
              <a:ext uri="{FF2B5EF4-FFF2-40B4-BE49-F238E27FC236}">
                <a16:creationId xmlns:a16="http://schemas.microsoft.com/office/drawing/2014/main" id="{96F929E2-9639-2439-5354-BE62A0659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07" y="9380739"/>
            <a:ext cx="2376584" cy="86197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8D70251-0F3D-E0AA-57B7-F0C80EF5ADEC}"/>
              </a:ext>
            </a:extLst>
          </p:cNvPr>
          <p:cNvSpPr txBox="1"/>
          <p:nvPr/>
        </p:nvSpPr>
        <p:spPr>
          <a:xfrm>
            <a:off x="11411584" y="9611671"/>
            <a:ext cx="1201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Budapest University of Technology and Economics</a:t>
            </a:r>
          </a:p>
        </p:txBody>
      </p:sp>
      <p:sp>
        <p:nvSpPr>
          <p:cNvPr id="2" name="Google Shape;98;p13">
            <a:extLst>
              <a:ext uri="{FF2B5EF4-FFF2-40B4-BE49-F238E27FC236}">
                <a16:creationId xmlns:a16="http://schemas.microsoft.com/office/drawing/2014/main" id="{229D1142-2BD4-3014-44CB-1BA5893745DA}"/>
              </a:ext>
            </a:extLst>
          </p:cNvPr>
          <p:cNvSpPr/>
          <p:nvPr/>
        </p:nvSpPr>
        <p:spPr>
          <a:xfrm>
            <a:off x="375307" y="947959"/>
            <a:ext cx="6019800" cy="335544"/>
          </a:xfrm>
          <a:custGeom>
            <a:avLst/>
            <a:gdLst/>
            <a:ahLst/>
            <a:cxnLst/>
            <a:rect l="l" t="t" r="r" b="b"/>
            <a:pathLst>
              <a:path w="1585462" h="88374" extrusionOk="0">
                <a:moveTo>
                  <a:pt x="0" y="0"/>
                </a:moveTo>
                <a:lnTo>
                  <a:pt x="1585462" y="0"/>
                </a:lnTo>
                <a:lnTo>
                  <a:pt x="158546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76253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Picture 6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3DB3EA7E-CBA5-F1C1-D123-B33CE62E1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7638" y="0"/>
            <a:ext cx="15240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23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3" name="Google Shape;93;p13"/>
              <p:cNvSpPr txBox="1"/>
              <p:nvPr/>
            </p:nvSpPr>
            <p:spPr>
              <a:xfrm>
                <a:off x="-3084171" y="86852"/>
                <a:ext cx="9782400" cy="8125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rgbClr val="762536"/>
                          </a:solidFill>
                          <a:latin typeface="Cambria Math" panose="02040503050406030204" pitchFamily="18" charset="0"/>
                          <a:sym typeface="Tenor Sans"/>
                        </a:rPr>
                        <m:t>𝑛</m:t>
                      </m:r>
                      <m:r>
                        <a:rPr lang="en-US" sz="4400" b="0" i="1" dirty="0" smtClean="0">
                          <a:solidFill>
                            <a:srgbClr val="762536"/>
                          </a:solidFill>
                          <a:latin typeface="Cambria Math" panose="02040503050406030204" pitchFamily="18" charset="0"/>
                          <a:sym typeface="Tenor Sans"/>
                        </a:rPr>
                        <m:t>=512=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762536"/>
                              </a:solidFill>
                              <a:latin typeface="Cambria Math" panose="02040503050406030204" pitchFamily="18" charset="0"/>
                              <a:sym typeface="Tenor Sans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762536"/>
                              </a:solidFill>
                              <a:latin typeface="Cambria Math" panose="02040503050406030204" pitchFamily="18" charset="0"/>
                              <a:sym typeface="Tenor Sans"/>
                            </a:rPr>
                            <m:t>2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762536"/>
                              </a:solidFill>
                              <a:latin typeface="Cambria Math" panose="02040503050406030204" pitchFamily="18" charset="0"/>
                              <a:sym typeface="Tenor Sans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sz="800" dirty="0">
                  <a:solidFill>
                    <a:srgbClr val="762536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93" name="Google Shape;93;p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84171" y="86852"/>
                <a:ext cx="9782400" cy="8125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Google Shape;95;p13"/>
          <p:cNvSpPr/>
          <p:nvPr/>
        </p:nvSpPr>
        <p:spPr>
          <a:xfrm>
            <a:off x="0" y="9258300"/>
            <a:ext cx="18288000" cy="1028700"/>
          </a:xfrm>
          <a:custGeom>
            <a:avLst/>
            <a:gdLst/>
            <a:ahLst/>
            <a:cxnLst/>
            <a:rect l="l" t="t" r="r" b="b"/>
            <a:pathLst>
              <a:path w="8971816" h="504665" extrusionOk="0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76253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3" name="Kép 2" descr="A képen szöveg, épület, fekete-fehér látható&#10;&#10;Automatikusan generált leírás">
            <a:extLst>
              <a:ext uri="{FF2B5EF4-FFF2-40B4-BE49-F238E27FC236}">
                <a16:creationId xmlns:a16="http://schemas.microsoft.com/office/drawing/2014/main" id="{96F929E2-9639-2439-5354-BE62A0659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07" y="9380739"/>
            <a:ext cx="2376584" cy="86197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8D70251-0F3D-E0AA-57B7-F0C80EF5ADEC}"/>
              </a:ext>
            </a:extLst>
          </p:cNvPr>
          <p:cNvSpPr txBox="1"/>
          <p:nvPr/>
        </p:nvSpPr>
        <p:spPr>
          <a:xfrm>
            <a:off x="11411584" y="9611671"/>
            <a:ext cx="1201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Budapest University of Technology and Economics</a:t>
            </a:r>
          </a:p>
        </p:txBody>
      </p:sp>
      <p:sp>
        <p:nvSpPr>
          <p:cNvPr id="2" name="Google Shape;98;p13">
            <a:extLst>
              <a:ext uri="{FF2B5EF4-FFF2-40B4-BE49-F238E27FC236}">
                <a16:creationId xmlns:a16="http://schemas.microsoft.com/office/drawing/2014/main" id="{229D1142-2BD4-3014-44CB-1BA5893745DA}"/>
              </a:ext>
            </a:extLst>
          </p:cNvPr>
          <p:cNvSpPr/>
          <p:nvPr/>
        </p:nvSpPr>
        <p:spPr>
          <a:xfrm>
            <a:off x="375307" y="947959"/>
            <a:ext cx="6019800" cy="335544"/>
          </a:xfrm>
          <a:custGeom>
            <a:avLst/>
            <a:gdLst/>
            <a:ahLst/>
            <a:cxnLst/>
            <a:rect l="l" t="t" r="r" b="b"/>
            <a:pathLst>
              <a:path w="1585462" h="88374" extrusionOk="0">
                <a:moveTo>
                  <a:pt x="0" y="0"/>
                </a:moveTo>
                <a:lnTo>
                  <a:pt x="1585462" y="0"/>
                </a:lnTo>
                <a:lnTo>
                  <a:pt x="158546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76253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814CF4-A0BC-F127-09D4-967EAB120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399" y="0"/>
            <a:ext cx="15542370" cy="104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6431"/>
      </p:ext>
    </p:extLst>
  </p:cSld>
  <p:clrMapOvr>
    <a:masterClrMapping/>
  </p:clrMapOvr>
</p:sld>
</file>

<file path=ppt/theme/theme1.xml><?xml version="1.0" encoding="utf-8"?>
<a:theme xmlns:a="http://schemas.openxmlformats.org/drawingml/2006/main" name="Blue and White Simple Basic Company Roadmap Presentation">
  <a:themeElements>
    <a:clrScheme name="Office">
      <a:dk1>
        <a:srgbClr val="000000"/>
      </a:dk1>
      <a:lt1>
        <a:srgbClr val="FFFFFF"/>
      </a:lt1>
      <a:dk2>
        <a:srgbClr val="0C48BB"/>
      </a:dk2>
      <a:lt2>
        <a:srgbClr val="EEECE1"/>
      </a:lt2>
      <a:accent1>
        <a:srgbClr val="4F81BD"/>
      </a:accent1>
      <a:accent2>
        <a:srgbClr val="F6F6F6"/>
      </a:accent2>
      <a:accent3>
        <a:srgbClr val="B4E3EF"/>
      </a:accent3>
      <a:accent4>
        <a:srgbClr val="0C48BB"/>
      </a:accent4>
      <a:accent5>
        <a:srgbClr val="6488D2"/>
      </a:accent5>
      <a:accent6>
        <a:srgbClr val="D8D8D8"/>
      </a:accent6>
      <a:hlink>
        <a:srgbClr val="0C48BB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382</Words>
  <Application>Microsoft Office PowerPoint</Application>
  <PresentationFormat>Custom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Assistant</vt:lpstr>
      <vt:lpstr>Arial</vt:lpstr>
      <vt:lpstr>Tenor Sans</vt:lpstr>
      <vt:lpstr>Wingdings</vt:lpstr>
      <vt:lpstr>Cambria Math</vt:lpstr>
      <vt:lpstr>Blue and White Simple Basic Company Roadmap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CÍM</dc:title>
  <dc:creator>Bálint Kovács</dc:creator>
  <cp:lastModifiedBy>balint_kovacs@sulid.hu</cp:lastModifiedBy>
  <cp:revision>4</cp:revision>
  <dcterms:modified xsi:type="dcterms:W3CDTF">2024-01-16T15:25:13Z</dcterms:modified>
</cp:coreProperties>
</file>