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9" r:id="rId6"/>
    <p:sldId id="278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CE682F-5CA3-4B82-8B0E-44FD217EE709}" type="datetime1">
              <a:rPr lang="pl-PL" smtClean="0"/>
              <a:t>2022-04-09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B0F9F-8D6B-47DB-9281-90694B9E23CE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w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7EEBE634-78E5-4899-AE1B-B64498BB725F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8" name="Łącznik prosty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621DC0-910D-4679-903A-774CFA39FDF7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8B1E87-4F64-491E-B645-847CBA56C993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D6FF78-3C4D-46B6-ACE2-8BAD70D37A80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w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297F6F-7B60-47A3-A3EF-6B0F66D26FEA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8" name="Łącznik prosty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D224E0-26FC-48AC-A1F4-0652E252C5D6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698D14-09E5-46F1-A0B6-CFD7799EEF3B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0CB81A-62B6-4D86-B5F9-B98C16302349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5B4F86-0851-49A4-8C26-53DCDBC52820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3B47-BDFA-4B3B-A420-4094E60E1F74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311A1F-0521-44D0-BB1E-9C8ABA880483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8" name="Łącznik prosty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9060CF-8A4E-46EF-A490-C23B3C3CDF51}" type="datetime1">
              <a:rPr lang="pl-PL" smtClean="0"/>
              <a:pPr/>
              <a:t>2022-04-09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75"/>
            <a:ext cx="12191980" cy="6858000"/>
          </a:xfrm>
          <a:prstGeom prst="rect">
            <a:avLst/>
          </a:prstGeom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pl-PL" dirty="0" err="1">
                <a:solidFill>
                  <a:srgbClr val="FFFFFF"/>
                </a:solidFill>
              </a:rPr>
              <a:t>SiLENT</a:t>
            </a:r>
            <a:r>
              <a:rPr lang="pl-PL">
                <a:solidFill>
                  <a:srgbClr val="FFFFFF"/>
                </a:solidFill>
              </a:rPr>
              <a:t> WATCHER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Łada Krzysztof, Korzeniewski Kacper, </a:t>
            </a:r>
            <a:r>
              <a:rPr lang="pl-PL" dirty="0">
                <a:solidFill>
                  <a:srgbClr val="FFFFFF"/>
                </a:solidFill>
              </a:rPr>
              <a:t>Kwartnik Michał, </a:t>
            </a:r>
            <a:r>
              <a:rPr lang="pl-PL" dirty="0">
                <a:solidFill>
                  <a:srgbClr val="FFFFFF"/>
                </a:solidFill>
              </a:rPr>
              <a:t>Podleśna Marlena</a:t>
            </a:r>
          </a:p>
          <a:p>
            <a:pPr rtl="0"/>
            <a:r>
              <a:rPr lang="pl-PL" dirty="0">
                <a:solidFill>
                  <a:srgbClr val="FFFFFF"/>
                </a:solidFill>
              </a:rPr>
              <a:t>Jako: </a:t>
            </a:r>
            <a:r>
              <a:rPr lang="pl-PL" dirty="0" err="1">
                <a:solidFill>
                  <a:srgbClr val="FFFFFF"/>
                </a:solidFill>
              </a:rPr>
              <a:t>Elektropol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Januszex</a:t>
            </a:r>
            <a:endParaRPr lang="pl-PL" dirty="0">
              <a:solidFill>
                <a:srgbClr val="FFFFFF"/>
              </a:solidFill>
            </a:endParaRP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4" y="433952"/>
            <a:ext cx="12158386" cy="5876553"/>
          </a:xfrm>
        </p:spPr>
      </p:pic>
    </p:spTree>
    <p:extLst>
      <p:ext uri="{BB962C8B-B14F-4D97-AF65-F5344CB8AC3E}">
        <p14:creationId xmlns:p14="http://schemas.microsoft.com/office/powerpoint/2010/main" val="150815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b="1" dirty="0" err="1">
                <a:solidFill>
                  <a:schemeClr val="accent2">
                    <a:lumMod val="50000"/>
                  </a:schemeClr>
                </a:solidFill>
              </a:rPr>
              <a:t>Empatyzacja</a:t>
            </a:r>
            <a:endParaRPr lang="pl-PL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7" y="2064828"/>
            <a:ext cx="9720073" cy="496958"/>
          </a:xfrm>
        </p:spPr>
        <p:txBody>
          <a:bodyPr>
            <a:noAutofit/>
          </a:bodyPr>
          <a:lstStyle/>
          <a:p>
            <a:pPr algn="ctr"/>
            <a:r>
              <a:rPr lang="pl-PL" sz="2800" b="1" dirty="0">
                <a:solidFill>
                  <a:schemeClr val="accent1">
                    <a:lumMod val="75000"/>
                  </a:schemeClr>
                </a:solidFill>
              </a:rPr>
              <a:t>Temat pracy – stworzenie urządzenia dla osób starszych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1994650" y="2525466"/>
            <a:ext cx="777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accent2">
                    <a:lumMod val="50000"/>
                  </a:schemeClr>
                </a:solidFill>
              </a:rPr>
              <a:t>Zawężenie tematu – pomoc dla osób z Alzhaimerem i demencją i ich opiekunów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375422" y="3352231"/>
            <a:ext cx="9720073" cy="218072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None/>
            </a:pPr>
            <a:r>
              <a:rPr lang="pl-PL" sz="2600" dirty="0"/>
              <a:t>Garść statystyk:</a:t>
            </a:r>
          </a:p>
          <a:p>
            <a:pPr lvl="1"/>
            <a:r>
              <a:rPr lang="pl-PL" sz="2600" dirty="0"/>
              <a:t>Szacuje się, że w Polsce na demencję cierpi niecałe </a:t>
            </a:r>
            <a:r>
              <a:rPr lang="pl-PL" sz="2600" b="1" dirty="0">
                <a:solidFill>
                  <a:srgbClr val="00B0F0"/>
                </a:solidFill>
              </a:rPr>
              <a:t>pół miliona </a:t>
            </a:r>
            <a:r>
              <a:rPr lang="pl-PL" sz="2600" dirty="0"/>
              <a:t>osób</a:t>
            </a:r>
          </a:p>
          <a:p>
            <a:pPr lvl="1"/>
            <a:r>
              <a:rPr lang="pl-PL" sz="2600" dirty="0"/>
              <a:t>Według szacunków WHO w krajach rozwiniętych </a:t>
            </a:r>
            <a:r>
              <a:rPr lang="pl-PL" sz="2600" b="1" dirty="0">
                <a:solidFill>
                  <a:srgbClr val="00B0F0"/>
                </a:solidFill>
              </a:rPr>
              <a:t>5% populacji </a:t>
            </a:r>
            <a:r>
              <a:rPr lang="pl-PL" sz="2600" dirty="0"/>
              <a:t>cierpi na demencję</a:t>
            </a:r>
          </a:p>
          <a:p>
            <a:pPr lvl="1"/>
            <a:r>
              <a:rPr lang="pl-PL" sz="2600" dirty="0"/>
              <a:t>Wg World Alzheimer Report ta choroba dotyczy około </a:t>
            </a:r>
            <a:r>
              <a:rPr lang="pl-PL" sz="2600" b="1" dirty="0">
                <a:solidFill>
                  <a:srgbClr val="00B0F0"/>
                </a:solidFill>
              </a:rPr>
              <a:t>50 mln </a:t>
            </a:r>
            <a:r>
              <a:rPr lang="pl-PL" sz="2600" dirty="0"/>
              <a:t>osób na całym świecie</a:t>
            </a:r>
          </a:p>
          <a:p>
            <a:pPr lvl="1"/>
            <a:r>
              <a:rPr lang="pl-PL" sz="2600" dirty="0"/>
              <a:t>Zakłada się, że w </a:t>
            </a:r>
            <a:r>
              <a:rPr lang="pl-PL" sz="2600" b="1" dirty="0">
                <a:solidFill>
                  <a:srgbClr val="00B0F0"/>
                </a:solidFill>
              </a:rPr>
              <a:t>2030 roku </a:t>
            </a:r>
            <a:r>
              <a:rPr lang="pl-PL" sz="2600" dirty="0"/>
              <a:t>ta liczba wyniesie </a:t>
            </a:r>
            <a:r>
              <a:rPr lang="pl-PL" sz="2600" b="1" dirty="0">
                <a:solidFill>
                  <a:srgbClr val="00B0F0"/>
                </a:solidFill>
              </a:rPr>
              <a:t>75 milionów</a:t>
            </a:r>
          </a:p>
          <a:p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8057322" y="5811383"/>
            <a:ext cx="465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…a każda z tych osób wymaga często całodobowej opieki</a:t>
            </a:r>
          </a:p>
        </p:txBody>
      </p:sp>
    </p:spTree>
    <p:extLst>
      <p:ext uri="{BB962C8B-B14F-4D97-AF65-F5344CB8AC3E}">
        <p14:creationId xmlns:p14="http://schemas.microsoft.com/office/powerpoint/2010/main" val="75223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b="1" dirty="0">
                <a:solidFill>
                  <a:schemeClr val="accent2">
                    <a:lumMod val="50000"/>
                  </a:schemeClr>
                </a:solidFill>
              </a:rPr>
              <a:t>Definicja</a:t>
            </a:r>
            <a:endParaRPr lang="pl-PL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8" y="2626963"/>
            <a:ext cx="10165648" cy="4023360"/>
          </a:xfrm>
        </p:spPr>
        <p:txBody>
          <a:bodyPr/>
          <a:lstStyle/>
          <a:p>
            <a:pPr lvl="1"/>
            <a:r>
              <a:rPr lang="pl-PL" sz="2800" dirty="0"/>
              <a:t>Urządzenie musi być </a:t>
            </a:r>
            <a:r>
              <a:rPr lang="pl-PL" sz="2800" b="1" dirty="0">
                <a:solidFill>
                  <a:srgbClr val="00B0F0"/>
                </a:solidFill>
              </a:rPr>
              <a:t>proste i intuicyjne </a:t>
            </a:r>
            <a:r>
              <a:rPr lang="pl-PL" sz="2800" dirty="0"/>
              <a:t>w obsłudze</a:t>
            </a:r>
          </a:p>
          <a:p>
            <a:pPr lvl="1"/>
            <a:r>
              <a:rPr lang="pl-PL" sz="2800" dirty="0"/>
              <a:t>Nie powinno przykuwać uwagi osoby cierpiącej na demencję – </a:t>
            </a:r>
            <a:r>
              <a:rPr lang="pl-PL" sz="2800" b="1" dirty="0">
                <a:solidFill>
                  <a:srgbClr val="00B0F0"/>
                </a:solidFill>
              </a:rPr>
              <a:t>poczucie bezpieczeństwa</a:t>
            </a:r>
          </a:p>
          <a:p>
            <a:pPr lvl="1"/>
            <a:r>
              <a:rPr lang="pl-PL" sz="2800" dirty="0"/>
              <a:t>Ma odpowiadać </a:t>
            </a:r>
            <a:r>
              <a:rPr lang="pl-PL" sz="2800" b="1" dirty="0">
                <a:solidFill>
                  <a:srgbClr val="00B0F0"/>
                </a:solidFill>
              </a:rPr>
              <a:t>na konkretny problem</a:t>
            </a:r>
            <a:r>
              <a:rPr lang="pl-PL" sz="2800" dirty="0"/>
              <a:t>, z którym pacjenci borykają się na co dzień – zanik pamięci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387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b="1" dirty="0">
                <a:solidFill>
                  <a:schemeClr val="accent2">
                    <a:lumMod val="50000"/>
                  </a:schemeClr>
                </a:solidFill>
              </a:rPr>
              <a:t>ideacja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68282" y="1842516"/>
            <a:ext cx="8631763" cy="457200"/>
          </a:xfrm>
        </p:spPr>
        <p:txBody>
          <a:bodyPr>
            <a:noAutofit/>
          </a:bodyPr>
          <a:lstStyle/>
          <a:p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Uproszczony smartwatch udający zegarek z aplikacją dla opiekuna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024128" y="2514600"/>
            <a:ext cx="1093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Funkcje: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00B0F0"/>
                </a:solidFill>
              </a:rPr>
              <a:t>Komunikaty głosowe</a:t>
            </a:r>
            <a:r>
              <a:rPr lang="pl-PL" sz="2400" b="1" dirty="0">
                <a:solidFill>
                  <a:schemeClr val="tx2"/>
                </a:solidFill>
              </a:rPr>
              <a:t> </a:t>
            </a:r>
            <a:r>
              <a:rPr lang="pl-PL" sz="2400" dirty="0"/>
              <a:t>– nagrywane przez opiekuna, odtwarzane o dowolnych porach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00B0F0"/>
                </a:solidFill>
              </a:rPr>
              <a:t>System czujników</a:t>
            </a:r>
            <a:r>
              <a:rPr lang="pl-PL" sz="2400" b="1" dirty="0">
                <a:solidFill>
                  <a:schemeClr val="tx2"/>
                </a:solidFill>
              </a:rPr>
              <a:t> </a:t>
            </a:r>
            <a:r>
              <a:rPr lang="pl-PL" sz="2400" dirty="0"/>
              <a:t>odciążających opiekuna – GPS, czujnik upadku, czujnik dymu, pulsometr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00B0F0"/>
                </a:solidFill>
              </a:rPr>
              <a:t>Wygląd</a:t>
            </a:r>
            <a:r>
              <a:rPr lang="pl-PL" sz="2400" b="1" dirty="0">
                <a:solidFill>
                  <a:schemeClr val="tx2"/>
                </a:solidFill>
              </a:rPr>
              <a:t> </a:t>
            </a:r>
            <a:r>
              <a:rPr lang="pl-PL" sz="2400" dirty="0"/>
              <a:t>prostego zegarka z jednym guzikiem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	Funkcje guzika: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sz="2400" dirty="0"/>
              <a:t>Wywoływanie głównego komunikatu głosowego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sz="2400" dirty="0"/>
              <a:t>Wyciszenie komunikatów głosowych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sz="2400" dirty="0"/>
              <a:t>„Panic buton” – po kilkukrotnym wciśnięciu wywołanie awaryjnego komunikatu</a:t>
            </a:r>
          </a:p>
        </p:txBody>
      </p:sp>
    </p:spTree>
    <p:extLst>
      <p:ext uri="{BB962C8B-B14F-4D97-AF65-F5344CB8AC3E}">
        <p14:creationId xmlns:p14="http://schemas.microsoft.com/office/powerpoint/2010/main" val="289487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b="1" dirty="0" err="1">
                <a:solidFill>
                  <a:schemeClr val="tx2"/>
                </a:solidFill>
              </a:rPr>
              <a:t>pROTOTYPOWANIE</a:t>
            </a:r>
            <a:endParaRPr lang="pl-PL" sz="6000" b="1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72100" y="2084832"/>
            <a:ext cx="9720073" cy="4023360"/>
          </a:xfrm>
        </p:spPr>
        <p:txBody>
          <a:bodyPr>
            <a:normAutofit/>
          </a:bodyPr>
          <a:lstStyle/>
          <a:p>
            <a:r>
              <a:rPr lang="pl-PL" sz="2800" dirty="0"/>
              <a:t>Prototyp zawiera:</a:t>
            </a:r>
          </a:p>
          <a:p>
            <a:pPr lvl="1"/>
            <a:r>
              <a:rPr lang="pl-PL" sz="2400" dirty="0"/>
              <a:t>W pełni funkcjonalny</a:t>
            </a:r>
            <a:r>
              <a:rPr lang="pl-PL" sz="2400" dirty="0">
                <a:solidFill>
                  <a:srgbClr val="00B0F0"/>
                </a:solidFill>
              </a:rPr>
              <a:t> </a:t>
            </a:r>
            <a:r>
              <a:rPr lang="pl-PL" sz="2400" b="1" dirty="0">
                <a:solidFill>
                  <a:srgbClr val="00B0F0"/>
                </a:solidFill>
              </a:rPr>
              <a:t>ekran</a:t>
            </a:r>
            <a:r>
              <a:rPr lang="pl-PL" sz="2400" dirty="0">
                <a:solidFill>
                  <a:srgbClr val="00B0F0"/>
                </a:solidFill>
              </a:rPr>
              <a:t> </a:t>
            </a:r>
            <a:r>
              <a:rPr lang="pl-PL" sz="2400" dirty="0"/>
              <a:t>do komunikacji</a:t>
            </a:r>
          </a:p>
          <a:p>
            <a:pPr lvl="2"/>
            <a:r>
              <a:rPr lang="pl-PL" sz="1800" b="1" dirty="0">
                <a:solidFill>
                  <a:schemeClr val="tx2"/>
                </a:solidFill>
              </a:rPr>
              <a:t>Ze</a:t>
            </a:r>
            <a:r>
              <a:rPr lang="pl-PL" sz="1800" b="1" dirty="0">
                <a:solidFill>
                  <a:srgbClr val="00B0F0"/>
                </a:solidFill>
              </a:rPr>
              <a:t>ga</a:t>
            </a:r>
            <a:r>
              <a:rPr lang="pl-PL" sz="1800" b="1" dirty="0">
                <a:solidFill>
                  <a:schemeClr val="tx2"/>
                </a:solidFill>
              </a:rPr>
              <a:t>r</a:t>
            </a:r>
            <a:r>
              <a:rPr lang="pl-PL" sz="1800" dirty="0"/>
              <a:t> czasu rzeczywistego</a:t>
            </a:r>
          </a:p>
          <a:p>
            <a:pPr lvl="1"/>
            <a:r>
              <a:rPr lang="pl-PL" sz="2400" dirty="0"/>
              <a:t>Zaimplementowany czujnik upadków, robocza nazwa „</a:t>
            </a:r>
            <a:r>
              <a:rPr lang="pl-PL" sz="2400" b="1" dirty="0" err="1">
                <a:solidFill>
                  <a:srgbClr val="00B0F0"/>
                </a:solidFill>
              </a:rPr>
              <a:t>faller-caller</a:t>
            </a:r>
            <a:r>
              <a:rPr lang="pl-PL" sz="2400" dirty="0"/>
              <a:t>”</a:t>
            </a:r>
          </a:p>
          <a:p>
            <a:pPr lvl="1"/>
            <a:r>
              <a:rPr lang="pl-PL" sz="2400" dirty="0"/>
              <a:t>Zaimplementowany czujnik </a:t>
            </a:r>
            <a:r>
              <a:rPr lang="pl-PL" sz="2400" b="1" dirty="0">
                <a:solidFill>
                  <a:srgbClr val="00B0F0"/>
                </a:solidFill>
              </a:rPr>
              <a:t>pulsu</a:t>
            </a:r>
          </a:p>
          <a:p>
            <a:pPr lvl="1"/>
            <a:r>
              <a:rPr lang="pl-PL" sz="2400" dirty="0"/>
              <a:t>Zaimplementowany </a:t>
            </a:r>
            <a:r>
              <a:rPr lang="pl-PL" sz="2400" b="1" dirty="0">
                <a:solidFill>
                  <a:srgbClr val="00B0F0"/>
                </a:solidFill>
              </a:rPr>
              <a:t>głośnik</a:t>
            </a:r>
            <a:r>
              <a:rPr lang="pl-PL" sz="2400" dirty="0"/>
              <a:t> do alertów dźwiękowych</a:t>
            </a:r>
          </a:p>
          <a:p>
            <a:pPr lvl="1"/>
            <a:r>
              <a:rPr lang="pl-PL" sz="2400" b="1" dirty="0">
                <a:solidFill>
                  <a:srgbClr val="00B0F0"/>
                </a:solidFill>
              </a:rPr>
              <a:t>Stronę</a:t>
            </a:r>
            <a:r>
              <a:rPr lang="pl-PL" sz="2400" b="1" dirty="0">
                <a:solidFill>
                  <a:schemeClr val="tx2"/>
                </a:solidFill>
              </a:rPr>
              <a:t> </a:t>
            </a:r>
            <a:r>
              <a:rPr lang="pl-PL" sz="2400" b="1" dirty="0">
                <a:solidFill>
                  <a:srgbClr val="00B0F0"/>
                </a:solidFill>
              </a:rPr>
              <a:t>internetową</a:t>
            </a:r>
            <a:r>
              <a:rPr lang="pl-PL" sz="2400" b="1" dirty="0">
                <a:solidFill>
                  <a:schemeClr val="tx2"/>
                </a:solidFill>
              </a:rPr>
              <a:t> </a:t>
            </a:r>
            <a:r>
              <a:rPr lang="pl-PL" sz="2400" dirty="0"/>
              <a:t>dla opiekuna wraz z serwerem</a:t>
            </a:r>
          </a:p>
          <a:p>
            <a:pPr lvl="2"/>
            <a:r>
              <a:rPr lang="pl-PL" sz="1800" dirty="0"/>
              <a:t>Przekazywanie informacji do i z urządzenia </a:t>
            </a:r>
          </a:p>
          <a:p>
            <a:pPr lvl="1"/>
            <a:r>
              <a:rPr lang="pl-PL" sz="2400" dirty="0"/>
              <a:t>System montażu na ramię użytkownika</a:t>
            </a:r>
          </a:p>
        </p:txBody>
      </p:sp>
    </p:spTree>
    <p:extLst>
      <p:ext uri="{BB962C8B-B14F-4D97-AF65-F5344CB8AC3E}">
        <p14:creationId xmlns:p14="http://schemas.microsoft.com/office/powerpoint/2010/main" val="375140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b="1" dirty="0">
                <a:solidFill>
                  <a:schemeClr val="tx2"/>
                </a:solidFill>
              </a:rPr>
              <a:t>Prototypowanie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pl-PL" sz="2800" dirty="0"/>
              <a:t>Możliwe rozszerzenia:</a:t>
            </a:r>
          </a:p>
          <a:p>
            <a:pPr lvl="1"/>
            <a:r>
              <a:rPr lang="pl-PL" sz="2400" dirty="0"/>
              <a:t>Niezależne czujniki, np. dymu, gazu, </a:t>
            </a:r>
            <a:r>
              <a:rPr lang="pl-PL" sz="2400" dirty="0" err="1"/>
              <a:t>pulsoksymetr</a:t>
            </a:r>
            <a:r>
              <a:rPr lang="pl-PL" sz="2400" dirty="0"/>
              <a:t>, komunikujące się z opaską i aplikacją</a:t>
            </a:r>
          </a:p>
          <a:p>
            <a:pPr lvl="1"/>
            <a:r>
              <a:rPr lang="pl-PL" sz="2400" dirty="0"/>
              <a:t>System lokalizacji z nadajnikiem GPS</a:t>
            </a:r>
          </a:p>
          <a:p>
            <a:pPr lvl="1"/>
            <a:r>
              <a:rPr lang="pl-PL" sz="2400" dirty="0"/>
              <a:t>Rozbudowa zarządzania powiadomieniami</a:t>
            </a:r>
          </a:p>
          <a:p>
            <a:pPr lvl="2"/>
            <a:r>
              <a:rPr lang="pl-PL" sz="1800" dirty="0"/>
              <a:t>Cykliczność</a:t>
            </a:r>
          </a:p>
          <a:p>
            <a:pPr lvl="2"/>
            <a:r>
              <a:rPr lang="pl-PL" sz="1800" dirty="0"/>
              <a:t>Sytuacyjne komunikaty</a:t>
            </a:r>
          </a:p>
          <a:p>
            <a:pPr lvl="1"/>
            <a:r>
              <a:rPr lang="pl-PL" sz="2400" dirty="0"/>
              <a:t>Przycisk alertu bezpieczeństwa</a:t>
            </a:r>
          </a:p>
          <a:p>
            <a:pPr lvl="1"/>
            <a:r>
              <a:rPr lang="pl-PL" sz="2400" dirty="0"/>
              <a:t>Miniaturyzacja </a:t>
            </a:r>
          </a:p>
          <a:p>
            <a:pPr marL="128016" lvl="1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990057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239_TF22378848.potx" id="{58D13ACB-BF4D-4898-841C-D93392DC5E48}" vid="{50B0B79F-7A93-476B-B11D-F4FC87DF6B0E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Motyw integralny</Template>
  <TotalTime>0</TotalTime>
  <Words>267</Words>
  <Application>Microsoft Office PowerPoint</Application>
  <PresentationFormat>Panoramiczny</PresentationFormat>
  <Paragraphs>46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Tw Cen MT</vt:lpstr>
      <vt:lpstr>Tw Cen MT Condensed</vt:lpstr>
      <vt:lpstr>Arial</vt:lpstr>
      <vt:lpstr>Calibri</vt:lpstr>
      <vt:lpstr>Wingdings 3</vt:lpstr>
      <vt:lpstr>Integralny</vt:lpstr>
      <vt:lpstr>SiLENT WATCHER</vt:lpstr>
      <vt:lpstr>Prezentacja programu PowerPoint</vt:lpstr>
      <vt:lpstr>Empatyzacja</vt:lpstr>
      <vt:lpstr>Definicja</vt:lpstr>
      <vt:lpstr>ideacja</vt:lpstr>
      <vt:lpstr>pROTOTYPOWANIE</vt:lpstr>
      <vt:lpstr>Prototypowanie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2022-04-09T10:24:45Z</dcterms:created>
  <dcterms:modified xsi:type="dcterms:W3CDTF">2022-04-09T13:38:03Z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