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2F01B0-BC00-457F-AC23-4981210FFAA0}">
  <a:tblStyle styleId="{F22F01B0-BC00-457F-AC23-4981210FFA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6a9ce0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6a9ce0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6a9ce06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6a9ce06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6a9ce06e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6a9ce06e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6a9ce0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6a9ce0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6a9ce0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6a9ce0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6a9ce0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6a9ce0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6a9ce06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6a9ce06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6a9ce06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6a9ce06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alculator.com/standard-tap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mathsisfun.com/operation-order-pemda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umexpr.readthedocs.io/projects/NumExpr3/en/latest/intro.html" TargetMode="External"/><Relationship Id="rId4" Type="http://schemas.openxmlformats.org/officeDocument/2006/relationships/hyperlink" Target="https://support.apple.com/en-us/HT208721" TargetMode="External"/><Relationship Id="rId5" Type="http://schemas.openxmlformats.org/officeDocument/2006/relationships/hyperlink" Target="https://www.laptopmag.com/articles/how-to-video-screen-capture-windows-1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Calculator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73A3C"/>
                </a:solidFill>
                <a:highlight>
                  <a:srgbClr val="FFFFFF"/>
                </a:highlight>
                <a:latin typeface="Roboto"/>
                <a:ea typeface="Roboto"/>
                <a:cs typeface="Roboto"/>
                <a:sym typeface="Roboto"/>
              </a:rPr>
              <a:t>Create a calculator app. It should provide the user with the ability to calculate basic arithmetic operations (add, subtract, multiply, divide). For simplicity, the calculator should operate using the tabulation approach. This means only one operation is handled at a time. Meaning the user will specify a number then an operation then another number and press the equals button. In the event the equals button is not pressed but another operation button is pressed, the calculator should calculate the preceding value display it on the screen then proceed to use the recently calculated value as the first value of the next operation. The calculator does NOT have to operate like a scientific calculator where all the options are specified then calculated but if you are feeling ambitious try to make it a scientific calculator. For an example of the tabulation, calculator interface take a look at </a:t>
            </a:r>
            <a:r>
              <a:rPr lang="en" sz="1150">
                <a:solidFill>
                  <a:srgbClr val="1177D1"/>
                </a:solidFill>
                <a:highlight>
                  <a:srgbClr val="FFFFFF"/>
                </a:highlight>
                <a:uFill>
                  <a:noFill/>
                </a:uFill>
                <a:latin typeface="Roboto"/>
                <a:ea typeface="Roboto"/>
                <a:cs typeface="Roboto"/>
                <a:sym typeface="Roboto"/>
                <a:hlinkClick r:id="rId3">
                  <a:extLst>
                    <a:ext uri="{A12FA001-AC4F-418D-AE19-62706E023703}">
                      <ahyp:hlinkClr val="tx"/>
                    </a:ext>
                  </a:extLst>
                </a:hlinkClick>
              </a:rPr>
              <a:t>this calculator</a:t>
            </a:r>
            <a:r>
              <a:rPr lang="en" sz="1150">
                <a:solidFill>
                  <a:srgbClr val="373A3C"/>
                </a:solidFill>
                <a:highlight>
                  <a:srgbClr val="FFFFFF"/>
                </a:highlight>
                <a:latin typeface="Roboto"/>
                <a:ea typeface="Roboto"/>
                <a:cs typeface="Roboto"/>
                <a:sym typeface="Roboto"/>
              </a:rPr>
              <a:t>. If the user types in an invalid mathematical expression the application should display an error message, and still be able to accept further input.  </a:t>
            </a:r>
            <a:endParaRPr sz="1150">
              <a:solidFill>
                <a:srgbClr val="373A3C"/>
              </a:solidFill>
              <a:highlight>
                <a:srgbClr val="FFFFFF"/>
              </a:highlight>
              <a:latin typeface="Roboto"/>
              <a:ea typeface="Roboto"/>
              <a:cs typeface="Roboto"/>
              <a:sym typeface="Roboto"/>
            </a:endParaRPr>
          </a:p>
          <a:p>
            <a:pPr indent="0" lvl="0" marL="0" rtl="0" algn="l">
              <a:spcBef>
                <a:spcPts val="1200"/>
              </a:spcBef>
              <a:spcAft>
                <a:spcPts val="0"/>
              </a:spcAft>
              <a:buNone/>
            </a:pPr>
            <a:r>
              <a:rPr lang="en" sz="1150">
                <a:solidFill>
                  <a:srgbClr val="373A3C"/>
                </a:solidFill>
                <a:highlight>
                  <a:srgbClr val="FFFFFF"/>
                </a:highlight>
                <a:latin typeface="Roboto"/>
                <a:ea typeface="Roboto"/>
                <a:cs typeface="Roboto"/>
                <a:sym typeface="Roboto"/>
              </a:rPr>
              <a:t>Aside from the operations specified above the calculator should have a button that clears the current operation and value. It should also have a button that opens a window that displays the past 100 instructions and answers. The user should be able to click one of these past answers and it should automatically be input at the first value of on the calculator main screen. The calculator should have a button to clear everything in the memory. This list of instructions should persist after the application is terminated. In other words, if you open the app and make a few calculations then close the app, then open the app again, we should be able to view the calculations from the previous session. No information is lost when we quit the app.   </a:t>
            </a:r>
            <a:endParaRPr sz="1150">
              <a:solidFill>
                <a:srgbClr val="373A3C"/>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150">
              <a:solidFill>
                <a:srgbClr val="373A3C"/>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212529"/>
              </a:solidFill>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Credit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calculator has the ability to perform the aforementioned operations as well a square root (2√x), n'th root (n√x), squaring (x^2), exponentiation (x^n), log and the natural log. </a:t>
            </a:r>
            <a:endParaRPr/>
          </a:p>
          <a:p>
            <a:pPr indent="0" lvl="0" marL="0" rtl="0" algn="l">
              <a:spcBef>
                <a:spcPts val="1600"/>
              </a:spcBef>
              <a:spcAft>
                <a:spcPts val="1600"/>
              </a:spcAft>
              <a:buClr>
                <a:schemeClr val="dk1"/>
              </a:buClr>
              <a:buSzPts val="1100"/>
              <a:buFont typeface="Arial"/>
              <a:buNone/>
            </a:pPr>
            <a:r>
              <a:rPr lang="en"/>
              <a:t>Your calculator operates as a scientific calculator. This means an entire arithmetic expression is specified by the user. Once the equals button is pressed, the entire expression is calculated as a whole. It should respect the rules of </a:t>
            </a:r>
            <a:r>
              <a:rPr lang="en" u="sng">
                <a:solidFill>
                  <a:schemeClr val="hlink"/>
                </a:solidFill>
                <a:hlinkClick r:id="rId3"/>
              </a:rPr>
              <a:t>Order of Operations</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GUI</a:t>
            </a:r>
            <a:endParaRPr/>
          </a:p>
        </p:txBody>
      </p:sp>
      <p:sp>
        <p:nvSpPr>
          <p:cNvPr id="73" name="Google Shape;73;p16"/>
          <p:cNvSpPr txBox="1"/>
          <p:nvPr>
            <p:ph idx="1" type="body"/>
          </p:nvPr>
        </p:nvSpPr>
        <p:spPr>
          <a:xfrm>
            <a:off x="311700" y="1152475"/>
            <a:ext cx="524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left is an example main window user interface of the calculator. Please use everything you have learned about Tkinter to achieve a suitable UI. </a:t>
            </a:r>
            <a:endParaRPr/>
          </a:p>
          <a:p>
            <a:pPr indent="0" lvl="0" marL="0" rtl="0" algn="l">
              <a:spcBef>
                <a:spcPts val="1600"/>
              </a:spcBef>
              <a:spcAft>
                <a:spcPts val="1600"/>
              </a:spcAft>
              <a:buNone/>
            </a:pPr>
            <a:r>
              <a:rPr lang="en"/>
              <a:t>Do not forget you must also include a window the displays the past 100 instructions and answers presented in a list. Each line item in the list should contain the commands and their corresponding result. Example line item: </a:t>
            </a:r>
            <a:r>
              <a:rPr lang="en">
                <a:latin typeface="Courier New"/>
                <a:ea typeface="Courier New"/>
                <a:cs typeface="Courier New"/>
                <a:sym typeface="Courier New"/>
              </a:rPr>
              <a:t>2 + 2 = 4 </a:t>
            </a:r>
            <a:endParaRPr>
              <a:latin typeface="Courier New"/>
              <a:ea typeface="Courier New"/>
              <a:cs typeface="Courier New"/>
              <a:sym typeface="Courier New"/>
            </a:endParaRPr>
          </a:p>
        </p:txBody>
      </p:sp>
      <p:pic>
        <p:nvPicPr>
          <p:cNvPr id="74" name="Google Shape;74;p16"/>
          <p:cNvPicPr preferRelativeResize="0"/>
          <p:nvPr/>
        </p:nvPicPr>
        <p:blipFill>
          <a:blip r:embed="rId3">
            <a:alphaModFix/>
          </a:blip>
          <a:stretch>
            <a:fillRect/>
          </a:stretch>
        </p:blipFill>
        <p:spPr>
          <a:xfrm>
            <a:off x="5634350" y="798500"/>
            <a:ext cx="3276600" cy="4124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Saved History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calculator should save a file containing the history of the past instructions and their corresponding result. Feel free to save the information as a JSON list to a simple text file in the same directory as the app.</a:t>
            </a:r>
            <a:endParaRPr/>
          </a:p>
          <a:p>
            <a:pPr indent="0" lvl="0" marL="0" rtl="0" algn="l">
              <a:spcBef>
                <a:spcPts val="1600"/>
              </a:spcBef>
              <a:spcAft>
                <a:spcPts val="0"/>
              </a:spcAft>
              <a:buNone/>
            </a:pPr>
            <a:r>
              <a:rPr lang="en"/>
              <a:t>On subsequent uses of the calculator, it should read the data from the file to populate its memory.   </a:t>
            </a:r>
            <a:endParaRPr/>
          </a:p>
          <a:p>
            <a:pPr indent="0" lvl="0" marL="0" rtl="0" algn="l">
              <a:spcBef>
                <a:spcPts val="1600"/>
              </a:spcBef>
              <a:spcAft>
                <a:spcPts val="1600"/>
              </a:spcAft>
              <a:buNone/>
            </a:pPr>
            <a:r>
              <a:rPr lang="en"/>
              <a:t>The user should have the ability to clear this memory at anytime.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Submission</a:t>
            </a:r>
            <a:endParaRPr/>
          </a:p>
        </p:txBody>
      </p:sp>
      <p:sp>
        <p:nvSpPr>
          <p:cNvPr id="86" name="Google Shape;86;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Submit a single zip file containing all your source code in the file structure you used to run your application. </a:t>
            </a:r>
            <a:r>
              <a:rPr lang="en" sz="1500"/>
              <a:t>Additionally,</a:t>
            </a:r>
            <a:r>
              <a:rPr lang="en" sz="1500"/>
              <a:t> submit a screen recording video of you using your calculator. The screen recording should properly </a:t>
            </a:r>
            <a:r>
              <a:rPr lang="en" sz="1500"/>
              <a:t>demonstrate</a:t>
            </a:r>
            <a:r>
              <a:rPr lang="en" sz="1500"/>
              <a:t> all of the features outlined in the next slide.  </a:t>
            </a:r>
            <a:endParaRPr sz="1500"/>
          </a:p>
          <a:p>
            <a:pPr indent="0" lvl="0" marL="0" rtl="0" algn="l">
              <a:spcBef>
                <a:spcPts val="1600"/>
              </a:spcBef>
              <a:spcAft>
                <a:spcPts val="1600"/>
              </a:spcAft>
              <a:buNone/>
            </a:pPr>
            <a:r>
              <a:rPr lang="en" sz="1500"/>
              <a:t>To the right is an example project structure. The project’s name is “Calculator”. You can see the project contains several packages. In this example you would compress the directory “Calculator” to a zip file and submit it.</a:t>
            </a:r>
            <a:endParaRPr sz="1500"/>
          </a:p>
        </p:txBody>
      </p:sp>
      <p:pic>
        <p:nvPicPr>
          <p:cNvPr id="87" name="Google Shape;87;p18"/>
          <p:cNvPicPr preferRelativeResize="0"/>
          <p:nvPr/>
        </p:nvPicPr>
        <p:blipFill>
          <a:blip r:embed="rId3">
            <a:alphaModFix/>
          </a:blip>
          <a:stretch>
            <a:fillRect/>
          </a:stretch>
        </p:blipFill>
        <p:spPr>
          <a:xfrm>
            <a:off x="5098350" y="1368911"/>
            <a:ext cx="3433475" cy="2983525"/>
          </a:xfrm>
          <a:prstGeom prst="rect">
            <a:avLst/>
          </a:prstGeom>
          <a:noFill/>
          <a:ln>
            <a:noFill/>
          </a:ln>
          <a:effectLst>
            <a:outerShdw blurRad="157163" rotWithShape="0" algn="bl" dir="2580000" dist="123825">
              <a:srgbClr val="000000">
                <a:alpha val="42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9"/>
          <p:cNvGraphicFramePr/>
          <p:nvPr/>
        </p:nvGraphicFramePr>
        <p:xfrm>
          <a:off x="137238" y="130050"/>
          <a:ext cx="3000000" cy="3000000"/>
        </p:xfrm>
        <a:graphic>
          <a:graphicData uri="http://schemas.openxmlformats.org/drawingml/2006/table">
            <a:tbl>
              <a:tblPr>
                <a:noFill/>
                <a:tableStyleId>{F22F01B0-BC00-457F-AC23-4981210FFAA0}</a:tableStyleId>
              </a:tblPr>
              <a:tblGrid>
                <a:gridCol w="1195625"/>
                <a:gridCol w="7048650"/>
                <a:gridCol w="625250"/>
              </a:tblGrid>
              <a:tr h="295275">
                <a:tc>
                  <a:txBody>
                    <a:bodyPr/>
                    <a:lstStyle/>
                    <a:p>
                      <a:pPr indent="0" lvl="0" marL="0" rtl="0" algn="l">
                        <a:spcBef>
                          <a:spcPts val="0"/>
                        </a:spcBef>
                        <a:spcAft>
                          <a:spcPts val="0"/>
                        </a:spcAft>
                        <a:buNone/>
                      </a:pPr>
                      <a:r>
                        <a:rPr b="1" lang="en" sz="900"/>
                        <a:t>Item</a:t>
                      </a:r>
                      <a:endParaRPr b="1" sz="900"/>
                    </a:p>
                  </a:txBody>
                  <a:tcPr marT="91425" marB="91425" marR="91425" marL="91425"/>
                </a:tc>
                <a:tc>
                  <a:txBody>
                    <a:bodyPr/>
                    <a:lstStyle/>
                    <a:p>
                      <a:pPr indent="0" lvl="0" marL="0" rtl="0" algn="l">
                        <a:spcBef>
                          <a:spcPts val="0"/>
                        </a:spcBef>
                        <a:spcAft>
                          <a:spcPts val="0"/>
                        </a:spcAft>
                        <a:buNone/>
                      </a:pPr>
                      <a:r>
                        <a:rPr b="1" lang="en" sz="900"/>
                        <a:t>Description</a:t>
                      </a:r>
                      <a:endParaRPr b="1" sz="900"/>
                    </a:p>
                  </a:txBody>
                  <a:tcPr marT="91425" marB="91425" marR="91425" marL="91425"/>
                </a:tc>
                <a:tc>
                  <a:txBody>
                    <a:bodyPr/>
                    <a:lstStyle/>
                    <a:p>
                      <a:pPr indent="0" lvl="0" marL="0" rtl="0" algn="l">
                        <a:spcBef>
                          <a:spcPts val="0"/>
                        </a:spcBef>
                        <a:spcAft>
                          <a:spcPts val="0"/>
                        </a:spcAft>
                        <a:buNone/>
                      </a:pPr>
                      <a:r>
                        <a:rPr b="1" lang="en" sz="900"/>
                        <a:t>Points</a:t>
                      </a:r>
                      <a:endParaRPr b="1" sz="900"/>
                    </a:p>
                  </a:txBody>
                  <a:tcPr marT="91425" marB="91425" marR="91425" marL="91425"/>
                </a:tc>
              </a:tr>
              <a:tr h="295275">
                <a:tc gridSpan="3">
                  <a:txBody>
                    <a:bodyPr/>
                    <a:lstStyle/>
                    <a:p>
                      <a:pPr indent="0" lvl="0" marL="0" rtl="0" algn="ctr">
                        <a:spcBef>
                          <a:spcPts val="0"/>
                        </a:spcBef>
                        <a:spcAft>
                          <a:spcPts val="0"/>
                        </a:spcAft>
                        <a:buNone/>
                      </a:pPr>
                      <a:r>
                        <a:rPr b="1" lang="en" sz="900"/>
                        <a:t>Necessary</a:t>
                      </a:r>
                      <a:endParaRPr b="1" sz="900"/>
                    </a:p>
                  </a:txBody>
                  <a:tcPr marT="91425" marB="91425" marR="91425" marL="91425"/>
                </a:tc>
                <a:tc hMerge="1"/>
                <a:tc hMerge="1"/>
              </a:tr>
              <a:tr h="109325">
                <a:tc>
                  <a:txBody>
                    <a:bodyPr/>
                    <a:lstStyle/>
                    <a:p>
                      <a:pPr indent="0" lvl="0" marL="0" rtl="0" algn="l">
                        <a:spcBef>
                          <a:spcPts val="0"/>
                        </a:spcBef>
                        <a:spcAft>
                          <a:spcPts val="0"/>
                        </a:spcAft>
                        <a:buNone/>
                      </a:pPr>
                      <a:r>
                        <a:rPr lang="en" sz="900"/>
                        <a:t>Project Submission</a:t>
                      </a:r>
                      <a:endParaRPr sz="900"/>
                    </a:p>
                  </a:txBody>
                  <a:tcPr marT="91425" marB="91425" marR="91425" marL="91425"/>
                </a:tc>
                <a:tc>
                  <a:txBody>
                    <a:bodyPr/>
                    <a:lstStyle/>
                    <a:p>
                      <a:pPr indent="0" lvl="0" marL="0" rtl="0" algn="l">
                        <a:spcBef>
                          <a:spcPts val="0"/>
                        </a:spcBef>
                        <a:spcAft>
                          <a:spcPts val="0"/>
                        </a:spcAft>
                        <a:buNone/>
                      </a:pPr>
                      <a:r>
                        <a:rPr lang="en" sz="900"/>
                        <a:t>The submission of source code that compiles. You submit all the necessary files in the specified format.</a:t>
                      </a:r>
                      <a:endParaRPr sz="900"/>
                    </a:p>
                  </a:txBody>
                  <a:tcPr marT="91425" marB="91425" marR="91425" marL="91425"/>
                </a:tc>
                <a:tc>
                  <a:txBody>
                    <a:bodyPr/>
                    <a:lstStyle/>
                    <a:p>
                      <a:pPr indent="0" lvl="0" marL="0" rtl="0" algn="l">
                        <a:spcBef>
                          <a:spcPts val="0"/>
                        </a:spcBef>
                        <a:spcAft>
                          <a:spcPts val="0"/>
                        </a:spcAft>
                        <a:buNone/>
                      </a:pPr>
                      <a:r>
                        <a:rPr lang="en" sz="900"/>
                        <a:t>20</a:t>
                      </a:r>
                      <a:endParaRPr sz="900"/>
                    </a:p>
                  </a:txBody>
                  <a:tcPr marT="91425" marB="91425" marR="91425" marL="91425"/>
                </a:tc>
              </a:tr>
              <a:tr h="295275">
                <a:tc>
                  <a:txBody>
                    <a:bodyPr/>
                    <a:lstStyle/>
                    <a:p>
                      <a:pPr indent="0" lvl="0" marL="0" rtl="0" algn="l">
                        <a:spcBef>
                          <a:spcPts val="0"/>
                        </a:spcBef>
                        <a:spcAft>
                          <a:spcPts val="0"/>
                        </a:spcAft>
                        <a:buNone/>
                      </a:pPr>
                      <a:r>
                        <a:rPr lang="en" sz="900"/>
                        <a:t>Calculation GUI</a:t>
                      </a:r>
                      <a:endParaRPr sz="900"/>
                    </a:p>
                  </a:txBody>
                  <a:tcPr marT="91425" marB="91425" marR="91425" marL="91425"/>
                </a:tc>
                <a:tc>
                  <a:txBody>
                    <a:bodyPr/>
                    <a:lstStyle/>
                    <a:p>
                      <a:pPr indent="0" lvl="0" marL="0" rtl="0" algn="l">
                        <a:spcBef>
                          <a:spcPts val="0"/>
                        </a:spcBef>
                        <a:spcAft>
                          <a:spcPts val="0"/>
                        </a:spcAft>
                        <a:buNone/>
                      </a:pPr>
                      <a:r>
                        <a:rPr lang="en" sz="900"/>
                        <a:t>The calculator has a GUI window that displays buttons to perform the specified arithmetic calculations. It also has a button that clears the current commands in the calculator and a button that takes the user to the history window.</a:t>
                      </a:r>
                      <a:endParaRPr sz="900"/>
                    </a:p>
                  </a:txBody>
                  <a:tcPr marT="91425" marB="91425" marR="91425" marL="91425"/>
                </a:tc>
                <a:tc>
                  <a:txBody>
                    <a:bodyPr/>
                    <a:lstStyle/>
                    <a:p>
                      <a:pPr indent="0" lvl="0" marL="0" rtl="0" algn="l">
                        <a:spcBef>
                          <a:spcPts val="0"/>
                        </a:spcBef>
                        <a:spcAft>
                          <a:spcPts val="0"/>
                        </a:spcAft>
                        <a:buNone/>
                      </a:pPr>
                      <a:r>
                        <a:rPr lang="en" sz="900"/>
                        <a:t>16</a:t>
                      </a:r>
                      <a:endParaRPr sz="900"/>
                    </a:p>
                  </a:txBody>
                  <a:tcPr marT="91425" marB="91425" marR="91425" marL="91425"/>
                </a:tc>
              </a:tr>
              <a:tr h="295275">
                <a:tc>
                  <a:txBody>
                    <a:bodyPr/>
                    <a:lstStyle/>
                    <a:p>
                      <a:pPr indent="0" lvl="0" marL="0" rtl="0" algn="l">
                        <a:spcBef>
                          <a:spcPts val="0"/>
                        </a:spcBef>
                        <a:spcAft>
                          <a:spcPts val="0"/>
                        </a:spcAft>
                        <a:buNone/>
                      </a:pPr>
                      <a:r>
                        <a:rPr lang="en" sz="900"/>
                        <a:t>History GUI</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solidFill>
                            <a:schemeClr val="dk1"/>
                          </a:solidFill>
                        </a:rPr>
                        <a:t>The calculator has a GUI window that displays the past commands as outlined in the earlier slide, as well as a button to clear all entries.</a:t>
                      </a:r>
                      <a:endParaRPr sz="9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900">
                          <a:solidFill>
                            <a:srgbClr val="000000"/>
                          </a:solidFill>
                        </a:rPr>
                        <a:t>1</a:t>
                      </a:r>
                      <a:r>
                        <a:rPr lang="en" sz="900"/>
                        <a:t>6</a:t>
                      </a:r>
                      <a:endParaRPr sz="900"/>
                    </a:p>
                  </a:txBody>
                  <a:tcPr marT="91425" marB="91425" marR="91425" marL="91425"/>
                </a:tc>
              </a:tr>
              <a:tr h="295275">
                <a:tc>
                  <a:txBody>
                    <a:bodyPr/>
                    <a:lstStyle/>
                    <a:p>
                      <a:pPr indent="0" lvl="0" marL="0" rtl="0" algn="l">
                        <a:spcBef>
                          <a:spcPts val="0"/>
                        </a:spcBef>
                        <a:spcAft>
                          <a:spcPts val="0"/>
                        </a:spcAft>
                        <a:buClr>
                          <a:schemeClr val="dk1"/>
                        </a:buClr>
                        <a:buSzPts val="1100"/>
                        <a:buFont typeface="Arial"/>
                        <a:buNone/>
                      </a:pPr>
                      <a:r>
                        <a:rPr lang="en" sz="900">
                          <a:solidFill>
                            <a:schemeClr val="dk1"/>
                          </a:solidFill>
                        </a:rPr>
                        <a:t>Calculation Functionality</a:t>
                      </a:r>
                      <a:endParaRPr sz="9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900"/>
                        <a:t>When the user clicks the buttons and creates a valid mathematical expression, the application is able to produce a corresponding result. Any in</a:t>
                      </a:r>
                      <a:r>
                        <a:rPr lang="en" sz="900">
                          <a:solidFill>
                            <a:schemeClr val="dk1"/>
                          </a:solidFill>
                        </a:rPr>
                        <a:t>valid mathematical expression inputted by the user should yield an error message and the app will continue to function.</a:t>
                      </a:r>
                      <a:r>
                        <a:rPr lang="en" sz="900"/>
                        <a:t> </a:t>
                      </a:r>
                      <a:endParaRPr sz="9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900">
                          <a:solidFill>
                            <a:srgbClr val="000000"/>
                          </a:solidFill>
                        </a:rPr>
                        <a:t>1</a:t>
                      </a:r>
                      <a:r>
                        <a:rPr lang="en" sz="900"/>
                        <a:t>6</a:t>
                      </a:r>
                      <a:endParaRPr sz="900"/>
                    </a:p>
                  </a:txBody>
                  <a:tcPr marT="91425" marB="91425" marR="91425" marL="91425"/>
                </a:tc>
              </a:tr>
              <a:tr h="225575">
                <a:tc>
                  <a:txBody>
                    <a:bodyPr/>
                    <a:lstStyle/>
                    <a:p>
                      <a:pPr indent="0" lvl="0" marL="0" rtl="0" algn="l">
                        <a:spcBef>
                          <a:spcPts val="0"/>
                        </a:spcBef>
                        <a:spcAft>
                          <a:spcPts val="0"/>
                        </a:spcAft>
                        <a:buClr>
                          <a:schemeClr val="dk1"/>
                        </a:buClr>
                        <a:buSzPts val="1100"/>
                        <a:buFont typeface="Arial"/>
                        <a:buNone/>
                      </a:pPr>
                      <a:r>
                        <a:rPr lang="en" sz="900">
                          <a:solidFill>
                            <a:schemeClr val="dk1"/>
                          </a:solidFill>
                        </a:rPr>
                        <a:t>History Functionality</a:t>
                      </a:r>
                      <a:endParaRPr sz="900"/>
                    </a:p>
                  </a:txBody>
                  <a:tcPr marT="91425" marB="91425" marR="91425" marL="91425"/>
                </a:tc>
                <a:tc>
                  <a:txBody>
                    <a:bodyPr/>
                    <a:lstStyle/>
                    <a:p>
                      <a:pPr indent="0" lvl="0" marL="0" rtl="0" algn="l">
                        <a:spcBef>
                          <a:spcPts val="0"/>
                        </a:spcBef>
                        <a:spcAft>
                          <a:spcPts val="0"/>
                        </a:spcAft>
                        <a:buNone/>
                      </a:pPr>
                      <a:r>
                        <a:rPr lang="en" sz="900"/>
                        <a:t>The user should be able to see at least 100 of their past </a:t>
                      </a:r>
                      <a:r>
                        <a:rPr lang="en" sz="900">
                          <a:solidFill>
                            <a:schemeClr val="dk1"/>
                          </a:solidFill>
                        </a:rPr>
                        <a:t>arithmetic calculations and results. When the user clicks on a line item in the history window, they are taken to the calculation window of the app and the selected line item’s result is used as a value in the main calculation window of the app. When the user clears the memory all the information is removed.</a:t>
                      </a:r>
                      <a:endParaRPr sz="9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900">
                          <a:solidFill>
                            <a:srgbClr val="000000"/>
                          </a:solidFill>
                        </a:rPr>
                        <a:t>1</a:t>
                      </a:r>
                      <a:r>
                        <a:rPr lang="en" sz="900"/>
                        <a:t>6</a:t>
                      </a:r>
                      <a:endParaRPr sz="900"/>
                    </a:p>
                  </a:txBody>
                  <a:tcPr marT="91425" marB="91425" marR="91425" marL="91425"/>
                </a:tc>
              </a:tr>
              <a:tr h="295275">
                <a:tc>
                  <a:txBody>
                    <a:bodyPr/>
                    <a:lstStyle/>
                    <a:p>
                      <a:pPr indent="0" lvl="0" marL="0" rtl="0" algn="l">
                        <a:spcBef>
                          <a:spcPts val="0"/>
                        </a:spcBef>
                        <a:spcAft>
                          <a:spcPts val="0"/>
                        </a:spcAft>
                        <a:buNone/>
                      </a:pPr>
                      <a:r>
                        <a:rPr lang="en" sz="900"/>
                        <a:t>File IO</a:t>
                      </a:r>
                      <a:endParaRPr sz="900"/>
                    </a:p>
                  </a:txBody>
                  <a:tcPr marT="91425" marB="91425" marR="91425" marL="91425"/>
                </a:tc>
                <a:tc>
                  <a:txBody>
                    <a:bodyPr/>
                    <a:lstStyle/>
                    <a:p>
                      <a:pPr indent="0" lvl="0" marL="0" rtl="0" algn="l">
                        <a:spcBef>
                          <a:spcPts val="0"/>
                        </a:spcBef>
                        <a:spcAft>
                          <a:spcPts val="0"/>
                        </a:spcAft>
                        <a:buNone/>
                      </a:pPr>
                      <a:r>
                        <a:rPr lang="en" sz="900"/>
                        <a:t>The data from previous uses of the application are saved to a file and when that application is opened again the user is able to view the prior </a:t>
                      </a:r>
                      <a:r>
                        <a:rPr lang="en" sz="900">
                          <a:solidFill>
                            <a:schemeClr val="dk1"/>
                          </a:solidFill>
                        </a:rPr>
                        <a:t>calculations and results in the History GUI.</a:t>
                      </a:r>
                      <a:endParaRPr sz="900"/>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 sz="900">
                          <a:solidFill>
                            <a:srgbClr val="000000"/>
                          </a:solidFill>
                        </a:rPr>
                        <a:t>1</a:t>
                      </a:r>
                      <a:r>
                        <a:rPr lang="en" sz="900"/>
                        <a:t>6</a:t>
                      </a:r>
                      <a:endParaRPr sz="900"/>
                    </a:p>
                  </a:txBody>
                  <a:tcPr marT="91425" marB="91425" marR="91425" marL="91425"/>
                </a:tc>
              </a:tr>
              <a:tr h="295275">
                <a:tc gridSpan="2">
                  <a:txBody>
                    <a:bodyPr/>
                    <a:lstStyle/>
                    <a:p>
                      <a:pPr indent="0" lvl="0" marL="0" rtl="0" algn="r">
                        <a:spcBef>
                          <a:spcPts val="0"/>
                        </a:spcBef>
                        <a:spcAft>
                          <a:spcPts val="0"/>
                        </a:spcAft>
                        <a:buNone/>
                      </a:pPr>
                      <a:r>
                        <a:rPr b="1" lang="en" sz="900"/>
                        <a:t>Total </a:t>
                      </a:r>
                      <a:r>
                        <a:rPr b="1" lang="en" sz="900">
                          <a:solidFill>
                            <a:srgbClr val="000000"/>
                          </a:solidFill>
                        </a:rPr>
                        <a:t>Points</a:t>
                      </a:r>
                      <a:endParaRPr b="1" sz="900"/>
                    </a:p>
                  </a:txBody>
                  <a:tcPr marT="91425" marB="91425" marR="91425" marL="91425"/>
                </a:tc>
                <a:tc hMerge="1"/>
                <a:tc>
                  <a:txBody>
                    <a:bodyPr/>
                    <a:lstStyle/>
                    <a:p>
                      <a:pPr indent="0" lvl="0" marL="0" rtl="0" algn="l">
                        <a:spcBef>
                          <a:spcPts val="0"/>
                        </a:spcBef>
                        <a:spcAft>
                          <a:spcPts val="0"/>
                        </a:spcAft>
                        <a:buNone/>
                      </a:pPr>
                      <a:r>
                        <a:rPr lang="en" sz="900">
                          <a:solidFill>
                            <a:srgbClr val="000000"/>
                          </a:solidFill>
                        </a:rPr>
                        <a:t>100</a:t>
                      </a:r>
                      <a:endParaRPr sz="900">
                        <a:solidFill>
                          <a:srgbClr val="000000"/>
                        </a:solidFill>
                      </a:endParaRPr>
                    </a:p>
                  </a:txBody>
                  <a:tcPr marT="91425" marB="91425" marR="91425" marL="91425"/>
                </a:tc>
              </a:tr>
              <a:tr h="295275">
                <a:tc gridSpan="3">
                  <a:txBody>
                    <a:bodyPr/>
                    <a:lstStyle/>
                    <a:p>
                      <a:pPr indent="0" lvl="0" marL="0" rtl="0" algn="ctr">
                        <a:spcBef>
                          <a:spcPts val="0"/>
                        </a:spcBef>
                        <a:spcAft>
                          <a:spcPts val="0"/>
                        </a:spcAft>
                        <a:buNone/>
                      </a:pPr>
                      <a:r>
                        <a:rPr b="1" lang="en" sz="900"/>
                        <a:t>Extra Credit </a:t>
                      </a:r>
                      <a:endParaRPr b="1" sz="900"/>
                    </a:p>
                  </a:txBody>
                  <a:tcPr marT="91425" marB="91425" marR="91425" marL="91425"/>
                </a:tc>
                <a:tc hMerge="1"/>
                <a:tc hMerge="1"/>
              </a:tr>
              <a:tr h="295275">
                <a:tc>
                  <a:txBody>
                    <a:bodyPr/>
                    <a:lstStyle/>
                    <a:p>
                      <a:pPr indent="0" lvl="0" marL="0" rtl="0" algn="l">
                        <a:spcBef>
                          <a:spcPts val="0"/>
                        </a:spcBef>
                        <a:spcAft>
                          <a:spcPts val="0"/>
                        </a:spcAft>
                        <a:buNone/>
                      </a:pPr>
                      <a:r>
                        <a:rPr lang="en" sz="900"/>
                        <a:t>Extra Operations</a:t>
                      </a:r>
                      <a:endParaRPr sz="9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900"/>
                        <a:t>The calculator has the ability to perform square root (2√x), n'th root (n√x), squaring (x^2), exponentiation (x^n), log, and the natural log.</a:t>
                      </a:r>
                      <a:endParaRPr sz="900"/>
                    </a:p>
                  </a:txBody>
                  <a:tcPr marT="91425" marB="91425" marR="91425" marL="91425"/>
                </a:tc>
                <a:tc>
                  <a:txBody>
                    <a:bodyPr/>
                    <a:lstStyle/>
                    <a:p>
                      <a:pPr indent="0" lvl="0" marL="0" rtl="0" algn="l">
                        <a:spcBef>
                          <a:spcPts val="0"/>
                        </a:spcBef>
                        <a:spcAft>
                          <a:spcPts val="0"/>
                        </a:spcAft>
                        <a:buNone/>
                      </a:pPr>
                      <a:r>
                        <a:rPr lang="en" sz="900"/>
                        <a:t>10</a:t>
                      </a:r>
                      <a:endParaRPr sz="900"/>
                    </a:p>
                  </a:txBody>
                  <a:tcPr marT="91425" marB="91425" marR="91425" marL="91425"/>
                </a:tc>
              </a:tr>
              <a:tr h="422225">
                <a:tc>
                  <a:txBody>
                    <a:bodyPr/>
                    <a:lstStyle/>
                    <a:p>
                      <a:pPr indent="0" lvl="0" marL="0" rtl="0" algn="l">
                        <a:spcBef>
                          <a:spcPts val="0"/>
                        </a:spcBef>
                        <a:spcAft>
                          <a:spcPts val="0"/>
                        </a:spcAft>
                        <a:buNone/>
                      </a:pPr>
                      <a:r>
                        <a:rPr lang="en" sz="900"/>
                        <a:t>Scientific Calculator</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100"/>
                        <a:buFont typeface="Arial"/>
                        <a:buNone/>
                      </a:pPr>
                      <a:r>
                        <a:rPr lang="en" sz="900">
                          <a:solidFill>
                            <a:schemeClr val="dk1"/>
                          </a:solidFill>
                        </a:rPr>
                        <a:t>The calculator meets the scientific calculator guidelines as outlined in the previous slide.</a:t>
                      </a:r>
                      <a:r>
                        <a:rPr lang="en" sz="900">
                          <a:solidFill>
                            <a:srgbClr val="000000"/>
                          </a:solidFill>
                        </a:rPr>
                        <a:t> </a:t>
                      </a:r>
                      <a:endParaRPr sz="900">
                        <a:solidFill>
                          <a:srgbClr val="0000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10</a:t>
                      </a:r>
                      <a:endParaRPr sz="900"/>
                    </a:p>
                  </a:txBody>
                  <a:tcPr marT="91425" marB="91425" marR="91425" marL="91425">
                    <a:lnB cap="flat" cmpd="sng" w="9525">
                      <a:solidFill>
                        <a:srgbClr val="9E9E9E"/>
                      </a:solidFill>
                      <a:prstDash val="solid"/>
                      <a:round/>
                      <a:headEnd len="sm" w="sm" type="none"/>
                      <a:tailEnd len="sm" w="sm" type="none"/>
                    </a:lnB>
                  </a:tcPr>
                </a:tc>
              </a:tr>
              <a:tr h="295275">
                <a:tc gridSpan="2">
                  <a:txBody>
                    <a:bodyPr/>
                    <a:lstStyle/>
                    <a:p>
                      <a:pPr indent="0" lvl="0" marL="0" rtl="0" algn="r">
                        <a:spcBef>
                          <a:spcPts val="0"/>
                        </a:spcBef>
                        <a:spcAft>
                          <a:spcPts val="0"/>
                        </a:spcAft>
                        <a:buNone/>
                      </a:pPr>
                      <a:r>
                        <a:rPr b="1" lang="en" sz="900"/>
                        <a:t>Total Extra Credit Points</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rPr lang="en" sz="900">
                          <a:solidFill>
                            <a:srgbClr val="000000"/>
                          </a:solidFill>
                        </a:rPr>
                        <a:t>20</a:t>
                      </a:r>
                      <a:endParaRPr sz="9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Save a JSON list to a text file to store your history. </a:t>
            </a:r>
            <a:endParaRPr/>
          </a:p>
          <a:p>
            <a:pPr indent="-342900" lvl="0" marL="457200" rtl="0" algn="l">
              <a:spcBef>
                <a:spcPts val="1000"/>
              </a:spcBef>
              <a:spcAft>
                <a:spcPts val="0"/>
              </a:spcAft>
              <a:buSzPts val="1800"/>
              <a:buChar char="●"/>
            </a:pPr>
            <a:r>
              <a:rPr lang="en"/>
              <a:t>Use the </a:t>
            </a:r>
            <a:r>
              <a:rPr lang="en" u="sng">
                <a:solidFill>
                  <a:schemeClr val="hlink"/>
                </a:solidFill>
                <a:hlinkClick r:id="rId3"/>
              </a:rPr>
              <a:t>numxpr</a:t>
            </a:r>
            <a:r>
              <a:rPr lang="en"/>
              <a:t> package, to perform your calculations.</a:t>
            </a:r>
            <a:endParaRPr/>
          </a:p>
          <a:p>
            <a:pPr indent="-342900" lvl="0" marL="457200" rtl="0" algn="l">
              <a:spcBef>
                <a:spcPts val="1000"/>
              </a:spcBef>
              <a:spcAft>
                <a:spcPts val="0"/>
              </a:spcAft>
              <a:buSzPts val="1800"/>
              <a:buChar char="●"/>
            </a:pPr>
            <a:r>
              <a:rPr lang="en"/>
              <a:t>Start working on this as soon as possible.</a:t>
            </a:r>
            <a:endParaRPr/>
          </a:p>
          <a:p>
            <a:pPr indent="-342900" lvl="0" marL="457200" rtl="0" algn="l">
              <a:spcBef>
                <a:spcPts val="1000"/>
              </a:spcBef>
              <a:spcAft>
                <a:spcPts val="0"/>
              </a:spcAft>
              <a:buSzPts val="1800"/>
              <a:buChar char="●"/>
            </a:pPr>
            <a:r>
              <a:rPr lang="en"/>
              <a:t>When you ask questions, show examples of your code!</a:t>
            </a:r>
            <a:endParaRPr/>
          </a:p>
          <a:p>
            <a:pPr indent="-342900" lvl="0" marL="457200" rtl="0" algn="l">
              <a:spcBef>
                <a:spcPts val="1000"/>
              </a:spcBef>
              <a:spcAft>
                <a:spcPts val="1000"/>
              </a:spcAft>
              <a:buSzPts val="1800"/>
              <a:buChar char="●"/>
            </a:pPr>
            <a:r>
              <a:rPr lang="en"/>
              <a:t>How do make screen recording? </a:t>
            </a:r>
            <a:r>
              <a:rPr lang="en" u="sng">
                <a:solidFill>
                  <a:schemeClr val="hlink"/>
                </a:solidFill>
                <a:hlinkClick r:id="rId4"/>
              </a:rPr>
              <a:t>Mac</a:t>
            </a:r>
            <a:r>
              <a:rPr lang="en"/>
              <a:t> and </a:t>
            </a:r>
            <a:r>
              <a:rPr lang="en" u="sng">
                <a:solidFill>
                  <a:schemeClr val="hlink"/>
                </a:solidFill>
                <a:hlinkClick r:id="rId5"/>
              </a:rPr>
              <a:t>Window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