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6" r:id="rId3"/>
    <p:sldId id="284" r:id="rId4"/>
    <p:sldId id="260" r:id="rId5"/>
    <p:sldId id="259" r:id="rId6"/>
    <p:sldId id="263" r:id="rId7"/>
    <p:sldId id="264" r:id="rId8"/>
    <p:sldId id="285" r:id="rId9"/>
    <p:sldId id="286" r:id="rId10"/>
    <p:sldId id="265" r:id="rId11"/>
    <p:sldId id="281" r:id="rId12"/>
    <p:sldId id="288" r:id="rId13"/>
    <p:sldId id="266" r:id="rId14"/>
    <p:sldId id="290" r:id="rId15"/>
    <p:sldId id="267" r:id="rId16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3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13T05:08:24.604" idx="31">
    <p:pos x="10" y="10"/>
    <p:text>Win 32 API 를 기반으로 윈도우즈 응용 프로그램을 제작할 때 자주 사용되는 API 들을 클래스화 함</p:text>
    <p:extLst>
      <p:ext uri="{C676402C-5697-4E1C-873F-D02D1690AC5C}">
        <p15:threadingInfo xmlns:p15="http://schemas.microsoft.com/office/powerpoint/2012/main" timeZoneBias="-540"/>
      </p:ext>
    </p:extLst>
  </p:cm>
  <p:cm authorId="2" dt="2018-07-13T05:08:48.009" idx="32">
    <p:pos x="146" y="146"/>
    <p:text>새로운 기술들이 나올떄 마다 해당 API 를 계속 업데이트 해줌</p:text>
    <p:extLst>
      <p:ext uri="{C676402C-5697-4E1C-873F-D02D1690AC5C}">
        <p15:threadingInfo xmlns:p15="http://schemas.microsoft.com/office/powerpoint/2012/main" timeZoneBias="-540"/>
      </p:ext>
    </p:extLst>
  </p:cm>
  <p:cm authorId="2" dt="2018-07-13T14:53:18.514" idx="33">
    <p:pos x="282" y="2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13T05:14:25.904" idx="34">
    <p:pos x="415" y="156"/>
    <p:text>SDI 는 단일 윈도우 (single document interface) 를 뜻하며 메모장, 그림판과 같이 한 번에 하나의 문서를 처리하는 어플리케이션을 말한다</p:text>
    <p:extLst>
      <p:ext uri="{C676402C-5697-4E1C-873F-D02D1690AC5C}">
        <p15:threadingInfo xmlns:p15="http://schemas.microsoft.com/office/powerpoint/2012/main" timeZoneBias="-540"/>
      </p:ext>
    </p:extLst>
  </p:cm>
  <p:cm authorId="2" dt="2018-07-13T05:15:05.328" idx="35">
    <p:pos x="10" y="10"/>
    <p:text>도큐먼트/뷰 구조를 사용하고 메인 프레임 윈도우가 최상의 윈도우이다.</p:text>
    <p:extLst>
      <p:ext uri="{C676402C-5697-4E1C-873F-D02D1690AC5C}">
        <p15:threadingInfo xmlns:p15="http://schemas.microsoft.com/office/powerpoint/2012/main" timeZoneBias="-540"/>
      </p:ext>
    </p:extLst>
  </p:cm>
  <p:cm authorId="2" dt="2018-07-13T05:15:18.009" idx="36">
    <p:pos x="146" y="146"/>
    <p:text>하나의 뷰 윈도우를 가지고 있다가 도큐먼트를 열어 작업하며 윈도우에서 기본적으로 자주 사용되는 일반적인 프로그램 형식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13T05:19:11.632" idx="37">
    <p:pos x="2340" y="1225"/>
    <p:text>MDI 는 단일 윈도우 (multiple document interface) 를 뜻하며 엑셀 프로그램과 같이 부모 윈도우와 자식 윈도우를 여러개로 나누어 문서 작업을 수행할 수 있는 어플리케이션</p:text>
    <p:extLst>
      <p:ext uri="{C676402C-5697-4E1C-873F-D02D1690AC5C}">
        <p15:threadingInfo xmlns:p15="http://schemas.microsoft.com/office/powerpoint/2012/main" timeZoneBias="-540"/>
      </p:ext>
    </p:extLst>
  </p:cm>
  <p:cm authorId="2" dt="2018-07-13T05:20:20.495" idx="38">
    <p:pos x="10" y="10"/>
    <p:text>하나의 응용 프로그램에서 동시에 두 개 이상의 도큐먼트를 대상으로 작업할 수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13T05:24:42.528" idx="39">
    <p:pos x="2102" y="342"/>
    <p:text>윈도우의 보조프로그램에 있는 계산기와 같은 프로그램 형태로서 다양한 컨트롤을 입력 받거나 정보를 출력하는 용도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>
          <a:extLst/>
        </a:lstStyle>
        <a:p>
          <a:endParaRPr lang="ko-KR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altLang="ko-KR" dirty="0" smtClean="0"/>
            <a:t>MFC</a:t>
          </a:r>
          <a:r>
            <a:rPr lang="ko-KR" altLang="en-US" dirty="0" smtClean="0"/>
            <a:t>란</a:t>
          </a:r>
          <a:r>
            <a:rPr lang="en-US" altLang="ko-KR" dirty="0" smtClean="0"/>
            <a:t>?</a:t>
          </a:r>
          <a:endParaRPr lang="ko-KR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ko-KR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ko-KR"/>
        </a:p>
      </dgm:t>
    </dgm:pt>
    <dgm:pt modelId="{AC5265C1-0BAB-4984-A634-E4518A8EC253}">
      <dgm:prSet phldrT="[Text]" custT="1"/>
      <dgm:spPr/>
      <dgm:t>
        <a:bodyPr/>
        <a:lstStyle>
          <a:extLst/>
        </a:lstStyle>
        <a:p>
          <a:r>
            <a:rPr lang="en-US" altLang="ko-KR" sz="2400" dirty="0" smtClean="0"/>
            <a:t>SDI, MDI, DIALOG </a:t>
          </a:r>
          <a:r>
            <a:rPr lang="ko-KR" altLang="en-US" sz="2400" dirty="0" smtClean="0"/>
            <a:t>차이점</a:t>
          </a:r>
          <a:endParaRPr lang="ko-KR" sz="2400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ko-KR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ko-KR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ko-KR" altLang="en-US" dirty="0" smtClean="0"/>
            <a:t>파일 출력</a:t>
          </a:r>
          <a:endParaRPr lang="ko-KR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ko-KR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ko-KR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ko-KR" altLang="en-US" dirty="0" smtClean="0"/>
            <a:t>전처리</a:t>
          </a:r>
          <a:endParaRPr lang="ko-KR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ko-KR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ko-KR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ko-KR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ko-KR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8466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ko-KR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ko-KR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ko-KR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ko-KR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ko-KR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ko-KR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ko-KR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ko-KR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ko-KR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ko-KR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ko-KR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ko-KR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ko-KR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ko-KR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ko-KR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ko-KR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ko-KR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ko-KR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E113A578-E915-4C44-A58C-4ECB32CE1B62}" type="presOf" srcId="{AC5265C1-0BAB-4984-A634-E4518A8EC253}" destId="{06B5F591-72E0-4CFF-9799-36D4050BD51D}" srcOrd="0" destOrd="0" presId="urn:microsoft.com/office/officeart/2005/8/layout/list1#1"/>
    <dgm:cxn modelId="{B2F982DB-CDC8-4C20-808F-B4534666EAC2}" type="presOf" srcId="{F50BDB3E-817D-4A89-9D71-D9E0B029567B}" destId="{63AA2D3F-331D-492F-82D5-8A2B6C78BAAD}" srcOrd="0" destOrd="0" presId="urn:microsoft.com/office/officeart/2005/8/layout/list1#1"/>
    <dgm:cxn modelId="{867AD1A1-D126-4C35-AEE4-63455CFCC127}" type="presOf" srcId="{787546C1-DD5C-4D6E-BFDD-D95A52E781AD}" destId="{F4F466C7-208D-4B4A-A865-9D82D8E9F892}" srcOrd="0" destOrd="0" presId="urn:microsoft.com/office/officeart/2005/8/layout/list1#1"/>
    <dgm:cxn modelId="{9BD30B88-B99F-4D4A-B49F-7A14F838BFE5}" type="presOf" srcId="{ECBD6B98-1CBE-4BAA-AB77-4873C9DB1799}" destId="{CA895514-6C23-43E3-A15C-728A9EC10843}" srcOrd="0" destOrd="0" presId="urn:microsoft.com/office/officeart/2005/8/layout/list1#1"/>
    <dgm:cxn modelId="{586038F1-82D3-40E0-8EDA-0CDA977700D7}" type="presOf" srcId="{ECBD6B98-1CBE-4BAA-AB77-4873C9DB1799}" destId="{D2A5797B-20EE-4298-BA50-C968CEE241D4}" srcOrd="1" destOrd="0" presId="urn:microsoft.com/office/officeart/2005/8/layout/list1#1"/>
    <dgm:cxn modelId="{2A1E4377-1A07-4469-AB46-B66227764F60}" type="presOf" srcId="{F50BDB3E-817D-4A89-9D71-D9E0B029567B}" destId="{2CFD44AC-C5B0-407B-B2EE-07415AFE4DC4}" srcOrd="1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F4AA6FEA-23F4-4F36-AB71-8B3E3E186E9A}" type="presOf" srcId="{787546C1-DD5C-4D6E-BFDD-D95A52E781AD}" destId="{8BC4E78D-0D98-4ED2-B23A-71FEC19A6436}" srcOrd="1" destOrd="0" presId="urn:microsoft.com/office/officeart/2005/8/layout/list1#1"/>
    <dgm:cxn modelId="{E760D013-E094-4BEC-89A9-6E73EF07FEB9}" type="presOf" srcId="{8554BDF9-8515-4677-9942-0171F000F8EB}" destId="{9D58511D-D18C-46E6-ADFB-6CDE1389D37F}" srcOrd="0" destOrd="0" presId="urn:microsoft.com/office/officeart/2005/8/layout/list1#1"/>
    <dgm:cxn modelId="{5D5442E4-8FBD-4D6E-AE65-69D9A9367666}" type="presOf" srcId="{AC5265C1-0BAB-4984-A634-E4518A8EC253}" destId="{12E5634D-BCAA-48AB-BADB-754A15E9B7AC}" srcOrd="1" destOrd="0" presId="urn:microsoft.com/office/officeart/2005/8/layout/list1#1"/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3AE2B916-2C07-4758-BC92-AE4B1CF56722}" type="presParOf" srcId="{9D58511D-D18C-46E6-ADFB-6CDE1389D37F}" destId="{29EC7F92-6143-4EC7-AD17-ECAF75C06DC8}" srcOrd="0" destOrd="0" presId="urn:microsoft.com/office/officeart/2005/8/layout/list1#1"/>
    <dgm:cxn modelId="{1C544ED4-A93E-4EA4-9144-1F27B61E2360}" type="presParOf" srcId="{29EC7F92-6143-4EC7-AD17-ECAF75C06DC8}" destId="{F4F466C7-208D-4B4A-A865-9D82D8E9F892}" srcOrd="0" destOrd="0" presId="urn:microsoft.com/office/officeart/2005/8/layout/list1#1"/>
    <dgm:cxn modelId="{A76F7A0E-A385-4691-AEA1-B8E52BE59A18}" type="presParOf" srcId="{29EC7F92-6143-4EC7-AD17-ECAF75C06DC8}" destId="{8BC4E78D-0D98-4ED2-B23A-71FEC19A6436}" srcOrd="1" destOrd="0" presId="urn:microsoft.com/office/officeart/2005/8/layout/list1#1"/>
    <dgm:cxn modelId="{46AE0888-638B-4C2C-A1CC-23D7A7F70B75}" type="presParOf" srcId="{9D58511D-D18C-46E6-ADFB-6CDE1389D37F}" destId="{129CDA7D-4C80-4698-AFD0-7208B5D9749E}" srcOrd="1" destOrd="0" presId="urn:microsoft.com/office/officeart/2005/8/layout/list1#1"/>
    <dgm:cxn modelId="{077341A1-0584-4935-8667-E7BB5D7A9035}" type="presParOf" srcId="{9D58511D-D18C-46E6-ADFB-6CDE1389D37F}" destId="{EBA8CF1F-3B4A-4B6A-8877-CB03CDDAB1E9}" srcOrd="2" destOrd="0" presId="urn:microsoft.com/office/officeart/2005/8/layout/list1#1"/>
    <dgm:cxn modelId="{BB2910EC-03BE-4E22-B6EF-8C7608314548}" type="presParOf" srcId="{9D58511D-D18C-46E6-ADFB-6CDE1389D37F}" destId="{8BC0D01A-9D98-495C-93AA-A7D9631CDDAD}" srcOrd="3" destOrd="0" presId="urn:microsoft.com/office/officeart/2005/8/layout/list1#1"/>
    <dgm:cxn modelId="{E88BDA73-0A42-475E-B613-2930DD79AD46}" type="presParOf" srcId="{9D58511D-D18C-46E6-ADFB-6CDE1389D37F}" destId="{D4434ECF-2146-46AC-B62E-87AB389C995A}" srcOrd="4" destOrd="0" presId="urn:microsoft.com/office/officeart/2005/8/layout/list1#1"/>
    <dgm:cxn modelId="{225E1D66-75BE-48CC-84AF-EA98BFED9C81}" type="presParOf" srcId="{D4434ECF-2146-46AC-B62E-87AB389C995A}" destId="{06B5F591-72E0-4CFF-9799-36D4050BD51D}" srcOrd="0" destOrd="0" presId="urn:microsoft.com/office/officeart/2005/8/layout/list1#1"/>
    <dgm:cxn modelId="{892536D1-3657-4EDD-9486-3F8365D58B51}" type="presParOf" srcId="{D4434ECF-2146-46AC-B62E-87AB389C995A}" destId="{12E5634D-BCAA-48AB-BADB-754A15E9B7AC}" srcOrd="1" destOrd="0" presId="urn:microsoft.com/office/officeart/2005/8/layout/list1#1"/>
    <dgm:cxn modelId="{2844A132-7D31-4330-A437-55C2E42C5B45}" type="presParOf" srcId="{9D58511D-D18C-46E6-ADFB-6CDE1389D37F}" destId="{3DAA9763-50F6-4CC4-B6DA-0A4C45FFB361}" srcOrd="5" destOrd="0" presId="urn:microsoft.com/office/officeart/2005/8/layout/list1#1"/>
    <dgm:cxn modelId="{4B3D6803-E4EE-4F6C-B111-5B87E859980A}" type="presParOf" srcId="{9D58511D-D18C-46E6-ADFB-6CDE1389D37F}" destId="{51228DB3-E7D4-486B-A0C1-9A59D129891F}" srcOrd="6" destOrd="0" presId="urn:microsoft.com/office/officeart/2005/8/layout/list1#1"/>
    <dgm:cxn modelId="{89E0A401-D010-4F21-8941-445B5DEF2B19}" type="presParOf" srcId="{9D58511D-D18C-46E6-ADFB-6CDE1389D37F}" destId="{ECC02425-44D1-4F4C-B5D6-13442CA71F2A}" srcOrd="7" destOrd="0" presId="urn:microsoft.com/office/officeart/2005/8/layout/list1#1"/>
    <dgm:cxn modelId="{091160BC-3183-498F-BC2A-73C1BB2FFD7B}" type="presParOf" srcId="{9D58511D-D18C-46E6-ADFB-6CDE1389D37F}" destId="{98CD7476-6A48-4BD0-A0B1-E79081300878}" srcOrd="8" destOrd="0" presId="urn:microsoft.com/office/officeart/2005/8/layout/list1#1"/>
    <dgm:cxn modelId="{22D9CAE1-5FB8-474D-AB8E-AB46E0AAEEB7}" type="presParOf" srcId="{98CD7476-6A48-4BD0-A0B1-E79081300878}" destId="{63AA2D3F-331D-492F-82D5-8A2B6C78BAAD}" srcOrd="0" destOrd="0" presId="urn:microsoft.com/office/officeart/2005/8/layout/list1#1"/>
    <dgm:cxn modelId="{E9970898-3B7E-4685-9347-D9EBA3473D85}" type="presParOf" srcId="{98CD7476-6A48-4BD0-A0B1-E79081300878}" destId="{2CFD44AC-C5B0-407B-B2EE-07415AFE4DC4}" srcOrd="1" destOrd="0" presId="urn:microsoft.com/office/officeart/2005/8/layout/list1#1"/>
    <dgm:cxn modelId="{1247ACF0-8CBF-47B1-AAE2-1E9C4205F056}" type="presParOf" srcId="{9D58511D-D18C-46E6-ADFB-6CDE1389D37F}" destId="{E27A153A-8ADD-4646-B3A3-509A74CD0695}" srcOrd="9" destOrd="0" presId="urn:microsoft.com/office/officeart/2005/8/layout/list1#1"/>
    <dgm:cxn modelId="{7CFB4CFB-3478-4C64-B39D-4AD193946928}" type="presParOf" srcId="{9D58511D-D18C-46E6-ADFB-6CDE1389D37F}" destId="{2DB5D132-AB90-49A4-A479-F0988A86E33E}" srcOrd="10" destOrd="0" presId="urn:microsoft.com/office/officeart/2005/8/layout/list1#1"/>
    <dgm:cxn modelId="{A54C3E2D-D93E-48AE-AA91-DBE63E17DA24}" type="presParOf" srcId="{9D58511D-D18C-46E6-ADFB-6CDE1389D37F}" destId="{A5E75685-2820-438A-88AF-159553A570AE}" srcOrd="11" destOrd="0" presId="urn:microsoft.com/office/officeart/2005/8/layout/list1#1"/>
    <dgm:cxn modelId="{6B6A28CF-C5FD-4F4E-A7BF-366C76DAB2C2}" type="presParOf" srcId="{9D58511D-D18C-46E6-ADFB-6CDE1389D37F}" destId="{3936D63D-3BB5-4099-A097-CE176EB2ABE2}" srcOrd="12" destOrd="0" presId="urn:microsoft.com/office/officeart/2005/8/layout/list1#1"/>
    <dgm:cxn modelId="{FCBAEA8C-CC08-458B-A060-CA7E62CBF5AA}" type="presParOf" srcId="{3936D63D-3BB5-4099-A097-CE176EB2ABE2}" destId="{CA895514-6C23-43E3-A15C-728A9EC10843}" srcOrd="0" destOrd="0" presId="urn:microsoft.com/office/officeart/2005/8/layout/list1#1"/>
    <dgm:cxn modelId="{494C2A52-7B71-48A4-ABD3-12AC13BBE84F}" type="presParOf" srcId="{3936D63D-3BB5-4099-A097-CE176EB2ABE2}" destId="{D2A5797B-20EE-4298-BA50-C968CEE241D4}" srcOrd="1" destOrd="0" presId="urn:microsoft.com/office/officeart/2005/8/layout/list1#1"/>
    <dgm:cxn modelId="{AFD645FE-14DE-4C34-9CCC-6A0F062272D6}" type="presParOf" srcId="{9D58511D-D18C-46E6-ADFB-6CDE1389D37F}" destId="{AEA9E5FD-8F48-4CA8-8487-C530B0C74333}" srcOrd="13" destOrd="0" presId="urn:microsoft.com/office/officeart/2005/8/layout/list1#1"/>
    <dgm:cxn modelId="{1B39072E-B56B-435F-BD9C-AA1FF517069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6751"/>
          <a:ext cx="53389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91708" y="5272"/>
          <a:ext cx="432150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1259" tIns="0" rIns="14125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MFC</a:t>
          </a:r>
          <a:r>
            <a:rPr lang="ko-KR" altLang="en-US" sz="2500" kern="1200" dirty="0" smtClean="0"/>
            <a:t>란</a:t>
          </a:r>
          <a:r>
            <a:rPr lang="en-US" altLang="ko-KR" sz="2500" kern="1200" dirty="0" smtClean="0"/>
            <a:t>?</a:t>
          </a:r>
          <a:endParaRPr lang="ko-KR" sz="2500" kern="1200" dirty="0"/>
        </a:p>
      </dsp:txBody>
      <dsp:txXfrm>
        <a:off x="327734" y="41298"/>
        <a:ext cx="4249448" cy="665948"/>
      </dsp:txXfrm>
    </dsp:sp>
    <dsp:sp modelId="{51228DB3-E7D4-486B-A0C1-9A59D129891F}">
      <dsp:nvSpPr>
        <dsp:cNvPr id="0" name=""/>
        <dsp:cNvSpPr/>
      </dsp:nvSpPr>
      <dsp:spPr>
        <a:xfrm>
          <a:off x="0" y="1570752"/>
          <a:ext cx="53389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91708" y="1181516"/>
          <a:ext cx="4371018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1259" tIns="0" rIns="14125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SDI, MDI, DIALOG </a:t>
          </a:r>
          <a:r>
            <a:rPr lang="ko-KR" altLang="en-US" sz="2400" kern="1200" dirty="0" smtClean="0"/>
            <a:t>차이점</a:t>
          </a:r>
          <a:endParaRPr lang="ko-KR" sz="2400" kern="1200" dirty="0"/>
        </a:p>
      </dsp:txBody>
      <dsp:txXfrm>
        <a:off x="327734" y="1217542"/>
        <a:ext cx="4298966" cy="665948"/>
      </dsp:txXfrm>
    </dsp:sp>
    <dsp:sp modelId="{2DB5D132-AB90-49A4-A479-F0988A86E33E}">
      <dsp:nvSpPr>
        <dsp:cNvPr id="0" name=""/>
        <dsp:cNvSpPr/>
      </dsp:nvSpPr>
      <dsp:spPr>
        <a:xfrm>
          <a:off x="0" y="2682525"/>
          <a:ext cx="53389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66946" y="2301523"/>
          <a:ext cx="4371056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1259" tIns="0" rIns="14125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파일 출력</a:t>
          </a:r>
          <a:endParaRPr lang="ko-KR" sz="2500" kern="1200" dirty="0"/>
        </a:p>
      </dsp:txBody>
      <dsp:txXfrm>
        <a:off x="302972" y="2337549"/>
        <a:ext cx="4299004" cy="665948"/>
      </dsp:txXfrm>
    </dsp:sp>
    <dsp:sp modelId="{56015E43-931D-4CAD-85C0-E9EB84437182}">
      <dsp:nvSpPr>
        <dsp:cNvPr id="0" name=""/>
        <dsp:cNvSpPr/>
      </dsp:nvSpPr>
      <dsp:spPr>
        <a:xfrm>
          <a:off x="0" y="3838752"/>
          <a:ext cx="53389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66946" y="3469752"/>
          <a:ext cx="4341681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1259" tIns="0" rIns="14125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전처리</a:t>
          </a:r>
          <a:endParaRPr lang="ko-KR" sz="2500" kern="1200" dirty="0"/>
        </a:p>
      </dsp:txBody>
      <dsp:txXfrm>
        <a:off x="302972" y="3505778"/>
        <a:ext cx="426962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C238408C-6839-46EE-8131-EDA75C487F2E}" type="datetimeFigureOut">
              <a:rPr lang="ko-KR" altLang="en-US"/>
              <a:pPr/>
              <a:t>2018-07-13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68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856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0980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0812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0287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3657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503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533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1398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4685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ko-K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1" lang="ko-K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1" hangingPunct="1">
              <a:defRPr kumimoji="1" lang="ko-KR" sz="380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1" hangingPunct="1">
              <a:spcBef>
                <a:spcPts val="0"/>
              </a:spcBef>
              <a:buNone/>
              <a:defRPr kumimoji="1" lang="ko-KR" sz="2000">
                <a:solidFill>
                  <a:schemeClr val="tx1"/>
                </a:solidFill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1" hangingPunct="1">
              <a:buNone/>
              <a:defRPr kumimoji="1" lang="ko-K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1" hangingPunct="1">
              <a:buNone/>
              <a:defRPr kumimoji="1" lang="ko-KR" sz="20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2000"/>
            </a:lvl1pPr>
            <a:lvl2pPr eaLnBrk="1" latinLnBrk="1" hangingPunct="1">
              <a:defRPr kumimoji="1" lang="ko-KR" sz="2400"/>
            </a:lvl2pPr>
            <a:lvl3pPr eaLnBrk="1" latinLnBrk="1" hangingPunct="1">
              <a:defRPr kumimoji="1" lang="ko-KR" sz="2000"/>
            </a:lvl3pPr>
            <a:lvl4pPr eaLnBrk="1" latinLnBrk="1" hangingPunct="1">
              <a:defRPr kumimoji="1" lang="ko-KR" sz="1800"/>
            </a:lvl4pPr>
            <a:lvl5pPr eaLnBrk="1" latinLnBrk="1" hangingPunct="1">
              <a:defRPr kumimoji="1" lang="ko-KR" sz="18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1" hangingPunct="1">
              <a:defRPr kumimoji="1" lang="ko-KR" sz="2800"/>
            </a:lvl1pPr>
            <a:lvl2pPr eaLnBrk="1" latinLnBrk="1" hangingPunct="1">
              <a:defRPr kumimoji="1" lang="ko-KR" sz="2400"/>
            </a:lvl2pPr>
            <a:lvl3pPr eaLnBrk="1" latinLnBrk="1" hangingPunct="1">
              <a:defRPr kumimoji="1" lang="ko-KR" sz="2000"/>
            </a:lvl3pPr>
            <a:lvl4pPr eaLnBrk="1" latinLnBrk="1" hangingPunct="1">
              <a:defRPr kumimoji="1" lang="ko-KR" sz="1800"/>
            </a:lvl4pPr>
            <a:lvl5pPr eaLnBrk="1" latinLnBrk="1" hangingPunct="1">
              <a:defRPr kumimoji="1" lang="ko-KR" sz="18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1" hangingPunct="1">
              <a:defRPr kumimoji="1" lang="ko-KR" sz="400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1" hangingPunct="1">
              <a:buNone/>
              <a:defRPr kumimoji="1" lang="ko-KR" sz="2400" b="1">
                <a:solidFill>
                  <a:schemeClr val="accent2"/>
                </a:solidFill>
              </a:defRPr>
            </a:lvl1pPr>
            <a:lvl2pPr eaLnBrk="1" latinLnBrk="1" hangingPunct="1">
              <a:buNone/>
              <a:defRPr kumimoji="1" lang="ko-KR" sz="2000" b="1"/>
            </a:lvl2pPr>
            <a:lvl3pPr eaLnBrk="1" latinLnBrk="1" hangingPunct="1">
              <a:buNone/>
              <a:defRPr kumimoji="1" lang="ko-KR" sz="1800" b="1"/>
            </a:lvl3pPr>
            <a:lvl4pPr eaLnBrk="1" latinLnBrk="1" hangingPunct="1">
              <a:buNone/>
              <a:defRPr kumimoji="1" lang="ko-KR" sz="1600" b="1"/>
            </a:lvl4pPr>
            <a:lvl5pPr eaLnBrk="1" latinLnBrk="1" hangingPunct="1">
              <a:buNone/>
              <a:defRPr kumimoji="1" lang="ko-KR" sz="1600" b="1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1" hangingPunct="1">
              <a:buNone/>
              <a:defRPr kumimoji="1" lang="ko-KR" sz="2400" b="1">
                <a:solidFill>
                  <a:schemeClr val="accent2"/>
                </a:solidFill>
              </a:defRPr>
            </a:lvl1pPr>
            <a:lvl2pPr eaLnBrk="1" latinLnBrk="1" hangingPunct="1">
              <a:buNone/>
              <a:defRPr kumimoji="1" lang="ko-KR" sz="2000" b="1"/>
            </a:lvl2pPr>
            <a:lvl3pPr eaLnBrk="1" latinLnBrk="1" hangingPunct="1">
              <a:buNone/>
              <a:defRPr kumimoji="1" lang="ko-KR" sz="1800" b="1"/>
            </a:lvl3pPr>
            <a:lvl4pPr eaLnBrk="1" latinLnBrk="1" hangingPunct="1">
              <a:buNone/>
              <a:defRPr kumimoji="1" lang="ko-KR" sz="1600" b="1"/>
            </a:lvl4pPr>
            <a:lvl5pPr eaLnBrk="1" latinLnBrk="1" hangingPunct="1">
              <a:buNone/>
              <a:defRPr kumimoji="1" lang="ko-KR" sz="1600" b="1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1" hangingPunct="1">
              <a:defRPr kumimoji="1" lang="ko-KR" sz="2400"/>
            </a:lvl1pPr>
            <a:lvl2pPr eaLnBrk="1" latinLnBrk="1" hangingPunct="1">
              <a:defRPr kumimoji="1" lang="ko-KR" sz="2000"/>
            </a:lvl2pPr>
            <a:lvl3pPr eaLnBrk="1" latinLnBrk="1" hangingPunct="1">
              <a:defRPr kumimoji="1" lang="ko-KR" sz="1800"/>
            </a:lvl3pPr>
            <a:lvl4pPr eaLnBrk="1" latinLnBrk="1" hangingPunct="1">
              <a:defRPr kumimoji="1" lang="ko-KR" sz="1600"/>
            </a:lvl4pPr>
            <a:lvl5pPr eaLnBrk="1" latinLnBrk="1" hangingPunct="1">
              <a:defRPr kumimoji="1" lang="ko-KR" sz="16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1" hangingPunct="1">
              <a:defRPr kumimoji="1" lang="ko-KR" sz="2400"/>
            </a:lvl1pPr>
            <a:lvl2pPr eaLnBrk="1" latinLnBrk="1" hangingPunct="1">
              <a:defRPr kumimoji="1" lang="ko-KR" sz="2000"/>
            </a:lvl2pPr>
            <a:lvl3pPr eaLnBrk="1" latinLnBrk="1" hangingPunct="1">
              <a:defRPr kumimoji="1" lang="ko-KR" sz="1800"/>
            </a:lvl3pPr>
            <a:lvl4pPr eaLnBrk="1" latinLnBrk="1" hangingPunct="1">
              <a:defRPr kumimoji="1" lang="ko-KR" sz="1600"/>
            </a:lvl4pPr>
            <a:lvl5pPr eaLnBrk="1" latinLnBrk="1" hangingPunct="1">
              <a:defRPr kumimoji="1" lang="ko-KR" sz="16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1" hangingPunct="1">
              <a:defRPr kumimoji="1" lang="ko-KR" sz="4000" cap="none" baseline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1" hangingPunct="1">
              <a:buNone/>
              <a:defRPr kumimoji="1" lang="ko-KR" sz="36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1" hangingPunct="1"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1" hangingPunct="1">
              <a:defRPr kumimoji="1" lang="ko-KR" sz="3200"/>
            </a:lvl1pPr>
            <a:lvl2pPr eaLnBrk="1" latinLnBrk="1" hangingPunct="1">
              <a:defRPr kumimoji="1" lang="ko-KR" sz="2800"/>
            </a:lvl2pPr>
            <a:lvl3pPr eaLnBrk="1" latinLnBrk="1" hangingPunct="1">
              <a:defRPr kumimoji="1" lang="ko-KR" sz="2400"/>
            </a:lvl3pPr>
            <a:lvl4pPr eaLnBrk="1" latinLnBrk="1" hangingPunct="1">
              <a:defRPr kumimoji="1" lang="ko-KR" sz="2000"/>
            </a:lvl4pPr>
            <a:lvl5pPr eaLnBrk="1" latinLnBrk="1" hangingPunct="1">
              <a:defRPr kumimoji="1" lang="ko-KR" sz="20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1" hangingPunct="1">
              <a:buNone/>
              <a:defRPr kumimoji="1" lang="ko-KR" sz="21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1" hangingPunct="1">
              <a:spcBef>
                <a:spcPts val="0"/>
              </a:spcBef>
              <a:buNone/>
              <a:defRPr kumimoji="1" lang="ko-KR" sz="1400">
                <a:solidFill>
                  <a:srgbClr val="FFFFFF"/>
                </a:solidFill>
              </a:defRPr>
            </a:lvl1pPr>
            <a:lvl2pPr eaLnBrk="1" latinLnBrk="1" hangingPunct="1">
              <a:defRPr kumimoji="1" lang="ko-KR" sz="1200"/>
            </a:lvl2pPr>
            <a:lvl3pPr eaLnBrk="1" latinLnBrk="1" hangingPunct="1">
              <a:defRPr kumimoji="1" lang="ko-KR" sz="1000"/>
            </a:lvl3pPr>
            <a:lvl4pPr eaLnBrk="1" latinLnBrk="1" hangingPunct="1">
              <a:defRPr kumimoji="1" lang="ko-KR" sz="900"/>
            </a:lvl4pPr>
            <a:lvl5pPr eaLnBrk="1" latinLnBrk="1" hangingPunct="1"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ko-KR" altLang="en-US"/>
              <a:pPr/>
              <a:t>2018-07-13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smtClean="0"/>
              <a:t>둘째 수준</a:t>
            </a:r>
          </a:p>
          <a:p>
            <a:pPr lvl="2" eaLnBrk="1" latinLnBrk="1" hangingPunct="1"/>
            <a:r>
              <a:rPr kumimoji="1" lang="ko-KR" altLang="en-US" smtClean="0"/>
              <a:t>셋째 수준</a:t>
            </a:r>
          </a:p>
          <a:p>
            <a:pPr lvl="3" eaLnBrk="1" latinLnBrk="1" hangingPunct="1"/>
            <a:r>
              <a:rPr kumimoji="1" lang="ko-KR" altLang="en-US" smtClean="0"/>
              <a:t>넷째 수준</a:t>
            </a:r>
          </a:p>
          <a:p>
            <a:pPr lvl="4" eaLnBrk="1" latinLnBrk="1" hangingPunct="1"/>
            <a:r>
              <a:rPr kumimoji="1" lang="ko-KR" altLang="en-US" smtClean="0"/>
              <a:t>다섯째 수준</a:t>
            </a:r>
            <a:endParaRPr kumimoji="1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1" hangingPunct="1">
              <a:defRPr kumimoji="1" lang="ko-KR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1" lang="en-US" altLang="ko-KR">
                <a:solidFill>
                  <a:schemeClr val="tx2"/>
                </a:solidFill>
              </a:rPr>
              <a:pPr/>
              <a:t>7/13/2018</a:t>
            </a:fld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1" hangingPunct="1">
              <a:defRPr kumimoji="1" lang="ko-KR" sz="11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1" hangingPunct="1">
              <a:defRPr kumimoji="1" lang="ko-KR" sz="1200">
                <a:solidFill>
                  <a:schemeClr val="tx2"/>
                </a:solidFill>
              </a:defRPr>
            </a:lvl1pPr>
            <a:extLst/>
          </a:lstStyle>
          <a:p>
            <a:pPr algn="l" latinLnBrk="1"/>
            <a:fld id="{72AC53DF-4216-466D-99A7-94400E6C2A25}" type="slidenum">
              <a:rPr kumimoji="1" lang="ko-KR" sz="120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1" hangingPunct="1">
        <a:spcBef>
          <a:spcPct val="0"/>
        </a:spcBef>
        <a:buNone/>
        <a:defRPr kumimoji="1" lang="ko-K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SzPct val="95000"/>
        <a:buFont typeface="Wingdings"/>
        <a:buChar char=""/>
        <a:defRPr kumimoji="1" lang="ko-K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1" lang="ko-K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1"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1" lang="ko-K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1"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1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MFC</a:t>
            </a:r>
            <a:r>
              <a:rPr lang="ko-KR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image processing</a:t>
            </a:r>
            <a:endParaRPr lang="ko-KR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AS LAB </a:t>
            </a:r>
            <a:r>
              <a:rPr lang="ko-KR" altLang="en-US" dirty="0" smtClean="0"/>
              <a:t>김진혁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83" y="310691"/>
            <a:ext cx="428625" cy="6400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6" y="1347611"/>
            <a:ext cx="7427168" cy="53701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06" y="1370509"/>
            <a:ext cx="7412636" cy="4176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14" y="1370509"/>
            <a:ext cx="7412636" cy="4176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4" y="1348932"/>
            <a:ext cx="7412636" cy="5508544"/>
          </a:xfrm>
          <a:prstGeom prst="rect">
            <a:avLst/>
          </a:prstGeom>
        </p:spPr>
      </p:pic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BMP</a:t>
            </a:r>
            <a:r>
              <a:rPr lang="ko-KR" altLang="en-US" dirty="0" smtClean="0"/>
              <a:t> 파일 출력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Raw </a:t>
            </a:r>
            <a:r>
              <a:rPr lang="ko-KR" altLang="en-US" dirty="0" smtClean="0"/>
              <a:t>파일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6" y="1347611"/>
            <a:ext cx="7427168" cy="5370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6" y="1347612"/>
            <a:ext cx="7427168" cy="41846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6" y="1347610"/>
            <a:ext cx="7398059" cy="41682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4" y="1347611"/>
            <a:ext cx="7374451" cy="54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dirty="0" smtClean="0"/>
              <a:t>전처리 과정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Gray, Histogram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7283152" cy="54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5" y="1268760"/>
            <a:ext cx="7285577" cy="54141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75" y="1275387"/>
            <a:ext cx="2495550" cy="1247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75" y="1275387"/>
            <a:ext cx="7285577" cy="54141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28" y="1266957"/>
            <a:ext cx="2495550" cy="12477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28" y="1262133"/>
            <a:ext cx="7277924" cy="5408436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Binary, Projection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9112" y="5013176"/>
            <a:ext cx="485775" cy="20002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5461328"/>
              </p:ext>
            </p:extLst>
          </p:nvPr>
        </p:nvGraphicFramePr>
        <p:xfrm>
          <a:off x="457200" y="1700809"/>
          <a:ext cx="533893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1500187"/>
            <a:ext cx="485775" cy="200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2700205"/>
            <a:ext cx="485775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805039"/>
            <a:ext cx="4857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MFC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3324225" y="1988840"/>
            <a:ext cx="2495550" cy="2409825"/>
            <a:chOff x="3324225" y="2224087"/>
            <a:chExt cx="2495550" cy="2409825"/>
          </a:xfrm>
        </p:grpSpPr>
        <p:sp>
          <p:nvSpPr>
            <p:cNvPr id="5" name="직사각형 4"/>
            <p:cNvSpPr/>
            <p:nvPr/>
          </p:nvSpPr>
          <p:spPr>
            <a:xfrm>
              <a:off x="3995936" y="2778125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91880" y="3501008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3843226"/>
              <a:ext cx="648072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86" b="100000" l="2672" r="9465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4225" y="2224087"/>
              <a:ext cx="2495550" cy="24098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MFC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>
            <a:normAutofit/>
          </a:bodyPr>
          <a:lstStyle>
            <a:extLst/>
          </a:lstStyle>
          <a:p>
            <a:pPr latinLnBrk="1">
              <a:lnSpc>
                <a:spcPct val="114000"/>
              </a:lnSpc>
            </a:pPr>
            <a:r>
              <a:rPr lang="ko-KR" altLang="en-US" sz="1800" dirty="0" smtClean="0"/>
              <a:t>자주 사용되는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들의 클래스화</a:t>
            </a:r>
            <a:r>
              <a:rPr lang="en-US" altLang="ko-KR" sz="1800" dirty="0" smtClean="0"/>
              <a:t>!</a:t>
            </a:r>
          </a:p>
          <a:p>
            <a:pPr latinLnBrk="1">
              <a:lnSpc>
                <a:spcPct val="114000"/>
              </a:lnSpc>
            </a:pPr>
            <a:r>
              <a:rPr lang="ko-KR" altLang="en-US" sz="1800" dirty="0" smtClean="0"/>
              <a:t>개발 시간 단축 효과</a:t>
            </a:r>
            <a:endParaRPr lang="en-US" altLang="ko-KR" sz="1800" dirty="0" smtClean="0"/>
          </a:p>
          <a:p>
            <a:pPr latinLnBrk="1">
              <a:lnSpc>
                <a:spcPct val="114000"/>
              </a:lnSpc>
            </a:pPr>
            <a:endParaRPr lang="en-US" altLang="ko-KR" sz="1800" dirty="0"/>
          </a:p>
          <a:p>
            <a:pPr latinLnBrk="1">
              <a:lnSpc>
                <a:spcPct val="114000"/>
              </a:lnSpc>
            </a:pPr>
            <a:r>
              <a:rPr lang="en-US" altLang="ko-KR" sz="1800" dirty="0" smtClean="0"/>
              <a:t>MFC</a:t>
            </a:r>
            <a:r>
              <a:rPr lang="ko-KR" altLang="en-US" sz="1800" dirty="0" smtClean="0"/>
              <a:t>의 구조</a:t>
            </a:r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44" y="980728"/>
            <a:ext cx="106536" cy="541020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91680" y="1846466"/>
            <a:ext cx="7031272" cy="4695195"/>
            <a:chOff x="1691680" y="1846466"/>
            <a:chExt cx="7031272" cy="4695195"/>
          </a:xfrm>
        </p:grpSpPr>
        <p:sp>
          <p:nvSpPr>
            <p:cNvPr id="17" name="직사각형 16"/>
            <p:cNvSpPr/>
            <p:nvPr/>
          </p:nvSpPr>
          <p:spPr>
            <a:xfrm>
              <a:off x="4758387" y="3519329"/>
              <a:ext cx="1397789" cy="214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74024" y="3894000"/>
              <a:ext cx="1397789" cy="214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74024" y="4659453"/>
              <a:ext cx="1397789" cy="214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7351" y="5051471"/>
              <a:ext cx="1397789" cy="214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1680" y="2420888"/>
              <a:ext cx="4857750" cy="3086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958289" y="1846466"/>
              <a:ext cx="3182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응용 프로그램을 표현하는 클래스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44764" y="2822783"/>
              <a:ext cx="2278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어플리케이션이 다루는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데이터와 파일을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표현하는 클래스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5454" y="4922213"/>
              <a:ext cx="1662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프레임 윈도우를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표현하는 클래스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1880" y="5710664"/>
              <a:ext cx="25250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응용 프로그램의 데이터를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화면과 프린터로 표현하는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클래스</a:t>
              </a:r>
              <a:endParaRPr lang="ko-KR" altLang="en-US" sz="1600" dirty="0"/>
            </a:p>
          </p:txBody>
        </p:sp>
        <p:cxnSp>
          <p:nvCxnSpPr>
            <p:cNvPr id="22" name="구부러진 연결선 21"/>
            <p:cNvCxnSpPr>
              <a:stCxn id="8" idx="1"/>
            </p:cNvCxnSpPr>
            <p:nvPr/>
          </p:nvCxnSpPr>
          <p:spPr>
            <a:xfrm rot="10800000" flipH="1" flipV="1">
              <a:off x="4958288" y="2015743"/>
              <a:ext cx="405799" cy="1503586"/>
            </a:xfrm>
            <a:prstGeom prst="curvedConnector4">
              <a:avLst>
                <a:gd name="adj1" fmla="val -56333"/>
                <a:gd name="adj2" fmla="val 55629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13" idx="2"/>
            </p:cNvCxnSpPr>
            <p:nvPr/>
          </p:nvCxnSpPr>
          <p:spPr>
            <a:xfrm rot="5400000">
              <a:off x="6732367" y="3149597"/>
              <a:ext cx="347309" cy="1355674"/>
            </a:xfrm>
            <a:prstGeom prst="curved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 25"/>
            <p:cNvCxnSpPr>
              <a:stCxn id="15" idx="1"/>
            </p:cNvCxnSpPr>
            <p:nvPr/>
          </p:nvCxnSpPr>
          <p:spPr>
            <a:xfrm rot="10800000">
              <a:off x="6171814" y="4766543"/>
              <a:ext cx="753641" cy="448059"/>
            </a:xfrm>
            <a:prstGeom prst="curved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구부러진 연결선 29"/>
            <p:cNvCxnSpPr>
              <a:stCxn id="16" idx="3"/>
            </p:cNvCxnSpPr>
            <p:nvPr/>
          </p:nvCxnSpPr>
          <p:spPr>
            <a:xfrm flipH="1" flipV="1">
              <a:off x="5724128" y="5265650"/>
              <a:ext cx="292802" cy="860513"/>
            </a:xfrm>
            <a:prstGeom prst="curvedConnector4">
              <a:avLst>
                <a:gd name="adj1" fmla="val -78073"/>
                <a:gd name="adj2" fmla="val 74143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SDI, M</a:t>
            </a:r>
            <a:r>
              <a:rPr lang="ko-KR" altLang="en-US" dirty="0" smtClean="0"/>
              <a:t>야</a:t>
            </a:r>
            <a:r>
              <a:rPr lang="en-US" altLang="ko-KR" dirty="0" smtClean="0"/>
              <a:t>, DAILOG </a:t>
            </a:r>
            <a:r>
              <a:rPr lang="ko-KR" altLang="en-US" dirty="0" smtClean="0"/>
              <a:t>의 차이점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4" y="3619654"/>
            <a:ext cx="4697890" cy="2866509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dirty="0" smtClean="0"/>
              <a:t>SDI </a:t>
            </a:r>
            <a:r>
              <a:rPr lang="ko-KR" altLang="en-US" dirty="0" smtClean="0"/>
              <a:t>의 특징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 latinLnBrk="1">
              <a:lnSpc>
                <a:spcPct val="114000"/>
              </a:lnSpc>
            </a:pPr>
            <a:r>
              <a:rPr lang="ko-KR" altLang="en-US" dirty="0" smtClean="0"/>
              <a:t>단일 윈도우</a:t>
            </a:r>
            <a:endParaRPr lang="en-US" altLang="ko-KR" dirty="0" smtClean="0"/>
          </a:p>
          <a:p>
            <a:pPr latinLnBrk="1">
              <a:lnSpc>
                <a:spcPct val="114000"/>
              </a:lnSpc>
            </a:pPr>
            <a:r>
              <a:rPr lang="en-US" altLang="ko-KR" dirty="0" smtClean="0"/>
              <a:t>(Single Document Interface)</a:t>
            </a:r>
          </a:p>
          <a:p>
            <a:pPr latinLnBrk="1">
              <a:lnSpc>
                <a:spcPct val="114000"/>
              </a:lnSpc>
            </a:pPr>
            <a:endParaRPr lang="en-US" altLang="ko-KR" dirty="0" smtClean="0"/>
          </a:p>
          <a:p>
            <a:pPr latinLnBrk="1">
              <a:lnSpc>
                <a:spcPct val="114000"/>
              </a:lnSpc>
            </a:pPr>
            <a:r>
              <a:rPr lang="ko-KR" altLang="en-US" dirty="0" smtClean="0"/>
              <a:t>메모장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그림판</a:t>
            </a:r>
            <a:r>
              <a:rPr lang="ko-KR" altLang="en-US" dirty="0" smtClean="0"/>
              <a:t> 등 하나의 문서</a:t>
            </a:r>
            <a:endParaRPr lang="en-US" altLang="ko-KR" dirty="0" smtClean="0"/>
          </a:p>
          <a:p>
            <a:pPr latinLnBrk="1">
              <a:lnSpc>
                <a:spcPct val="114000"/>
              </a:lnSpc>
            </a:pPr>
            <a:endParaRPr lang="en-US" altLang="ko-KR" dirty="0"/>
          </a:p>
          <a:p>
            <a:pPr latinLnBrk="1">
              <a:lnSpc>
                <a:spcPct val="114000"/>
              </a:lnSpc>
            </a:pPr>
            <a:r>
              <a:rPr lang="en-US" altLang="ko-KR" dirty="0" smtClean="0"/>
              <a:t>SDI </a:t>
            </a:r>
            <a:r>
              <a:rPr lang="ko-KR" altLang="en-US" dirty="0" smtClean="0"/>
              <a:t>의 구성</a:t>
            </a:r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182" y="1287016"/>
            <a:ext cx="161925" cy="228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406078"/>
            <a:ext cx="437197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MDI 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다중 윈도우</a:t>
            </a:r>
            <a:endParaRPr lang="en-US" altLang="ko-KR" dirty="0" smtClean="0"/>
          </a:p>
          <a:p>
            <a:r>
              <a:rPr lang="en-US" altLang="ko-KR" dirty="0" smtClean="0"/>
              <a:t>(Multiple Document Interface)</a:t>
            </a:r>
          </a:p>
          <a:p>
            <a:endParaRPr lang="en-US" altLang="ko-KR" dirty="0"/>
          </a:p>
          <a:p>
            <a:r>
              <a:rPr lang="ko-KR" altLang="en-US" dirty="0" smtClean="0"/>
              <a:t>하나의 응용 프로그램으로 두 개 이상의 도큐먼트 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MDI 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34" y="3573016"/>
            <a:ext cx="4752528" cy="29553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73" y="217562"/>
            <a:ext cx="3639479" cy="3139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65005"/>
            <a:ext cx="381000" cy="2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 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다양한 컨트롤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다른 이름으로는 대화 상자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15" y="3356992"/>
            <a:ext cx="1889557" cy="2939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56992"/>
            <a:ext cx="4071259" cy="29121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103" y="102290"/>
            <a:ext cx="3238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dirty="0" smtClean="0"/>
              <a:t>파일 출력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rporate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C17683-8B91-412E-A653-D202A4B67E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Microsoft® Office PowerPoint® 2007 소개</Template>
  <TotalTime>0</TotalTime>
  <Words>141</Words>
  <Application>Microsoft Office PowerPoint</Application>
  <PresentationFormat>화면 슬라이드 쇼(4:3)</PresentationFormat>
  <Paragraphs>56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HY엽서L</vt:lpstr>
      <vt:lpstr>맑은 고딕</vt:lpstr>
      <vt:lpstr>Calibri</vt:lpstr>
      <vt:lpstr>Corbel</vt:lpstr>
      <vt:lpstr>Wingdings</vt:lpstr>
      <vt:lpstr>Wingdings 2</vt:lpstr>
      <vt:lpstr>Wingdings 3</vt:lpstr>
      <vt:lpstr>CorporatePresentation</vt:lpstr>
      <vt:lpstr>MFC image processing</vt:lpstr>
      <vt:lpstr>목차</vt:lpstr>
      <vt:lpstr>MFC 란?</vt:lpstr>
      <vt:lpstr>MFC 란?</vt:lpstr>
      <vt:lpstr>SDI, M야, DAILOG 의 차이점</vt:lpstr>
      <vt:lpstr>SDI 의 특징</vt:lpstr>
      <vt:lpstr>MDI 의 특징</vt:lpstr>
      <vt:lpstr>DIALOG 의 특징</vt:lpstr>
      <vt:lpstr>파일 출력</vt:lpstr>
      <vt:lpstr>BMP 파일 출력</vt:lpstr>
      <vt:lpstr>Raw 파일 출력</vt:lpstr>
      <vt:lpstr>전처리 과정</vt:lpstr>
      <vt:lpstr>Gray, Histogram</vt:lpstr>
      <vt:lpstr>Binary, Projection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2018-07-12T03:39:35Z</dcterms:created>
  <dcterms:modified xsi:type="dcterms:W3CDTF">2018-07-13T05:53:43Z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TC101769269990</vt:lpwstr>
  </property>
</Properties>
</file>