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sldIdLst>
    <p:sldId id="256" r:id="rId3"/>
    <p:sldId id="284" r:id="rId4"/>
    <p:sldId id="260" r:id="rId5"/>
    <p:sldId id="259" r:id="rId6"/>
    <p:sldId id="291" r:id="rId7"/>
    <p:sldId id="263" r:id="rId8"/>
    <p:sldId id="264" r:id="rId9"/>
    <p:sldId id="292" r:id="rId10"/>
    <p:sldId id="265" r:id="rId11"/>
    <p:sldId id="281" r:id="rId12"/>
    <p:sldId id="293" r:id="rId13"/>
    <p:sldId id="266" r:id="rId14"/>
    <p:sldId id="290" r:id="rId15"/>
    <p:sldId id="294" r:id="rId16"/>
    <p:sldId id="267" r:id="rId17"/>
    <p:sldId id="295" r:id="rId18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3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13T05:08:24.604" idx="31">
    <p:pos x="10" y="10"/>
    <p:text>Win 32 API 를 기반으로 윈도우즈 응용 프로그램을 제작할 때 자주 사용되는 API 들을 클래스화 함</p:text>
    <p:extLst>
      <p:ext uri="{C676402C-5697-4E1C-873F-D02D1690AC5C}">
        <p15:threadingInfo xmlns:p15="http://schemas.microsoft.com/office/powerpoint/2012/main" timeZoneBias="-540"/>
      </p:ext>
    </p:extLst>
  </p:cm>
  <p:cm authorId="2" dt="2018-07-13T05:08:48.009" idx="32">
    <p:pos x="146" y="146"/>
    <p:text>새로운 기술들이 나올떄 마다 해당 API 를 계속 업데이트 해줌</p:text>
    <p:extLst>
      <p:ext uri="{C676402C-5697-4E1C-873F-D02D1690AC5C}">
        <p15:threadingInfo xmlns:p15="http://schemas.microsoft.com/office/powerpoint/2012/main" timeZoneBias="-540"/>
      </p:ext>
    </p:extLst>
  </p:cm>
  <p:cm authorId="2" dt="2018-07-13T14:53:18.514" idx="33">
    <p:pos x="282" y="2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13T05:14:25.904" idx="34">
    <p:pos x="415" y="156"/>
    <p:text>SDI 는 단일 윈도우 (single document interface) 를 뜻하며 메모장, 그림판과 같이 한 번에 하나의 문서를 처리하는 어플리케이션을 말한다</p:text>
    <p:extLst>
      <p:ext uri="{C676402C-5697-4E1C-873F-D02D1690AC5C}">
        <p15:threadingInfo xmlns:p15="http://schemas.microsoft.com/office/powerpoint/2012/main" timeZoneBias="-540"/>
      </p:ext>
    </p:extLst>
  </p:cm>
  <p:cm authorId="2" dt="2018-07-13T05:15:05.328" idx="35">
    <p:pos x="10" y="10"/>
    <p:text>도큐먼트/뷰 구조를 사용하고 메인 프레임 윈도우가 최상의 윈도우이다.</p:text>
    <p:extLst>
      <p:ext uri="{C676402C-5697-4E1C-873F-D02D1690AC5C}">
        <p15:threadingInfo xmlns:p15="http://schemas.microsoft.com/office/powerpoint/2012/main" timeZoneBias="-540"/>
      </p:ext>
    </p:extLst>
  </p:cm>
  <p:cm authorId="2" dt="2018-07-13T05:15:18.009" idx="36">
    <p:pos x="146" y="146"/>
    <p:text>하나의 뷰 윈도우를 가지고 있다가 도큐먼트를 열어 작업하며 윈도우에서 기본적으로 자주 사용되는 일반적인 프로그램 형식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>
          <a:extLst/>
        </a:lstStyle>
        <a:p>
          <a:endParaRPr lang="ko-KR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ko-KR" altLang="en-US" dirty="0" smtClean="0"/>
            <a:t>파일 저장</a:t>
          </a:r>
          <a:endParaRPr lang="ko-KR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ko-KR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ko-KR"/>
        </a:p>
      </dgm:t>
    </dgm:pt>
    <dgm:pt modelId="{AC5265C1-0BAB-4984-A634-E4518A8EC253}">
      <dgm:prSet phldrT="[Text]" custT="1"/>
      <dgm:spPr/>
      <dgm:t>
        <a:bodyPr/>
        <a:lstStyle>
          <a:extLst/>
        </a:lstStyle>
        <a:p>
          <a:r>
            <a:rPr lang="en-US" altLang="ko-KR" sz="2400" dirty="0" smtClean="0"/>
            <a:t>SOBEL</a:t>
          </a:r>
          <a:endParaRPr lang="ko-KR" sz="2400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ko-KR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ko-KR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altLang="ko-KR" dirty="0" smtClean="0"/>
            <a:t>GAUSSIAN</a:t>
          </a:r>
          <a:endParaRPr lang="ko-KR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ko-KR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ko-KR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ko-KR" altLang="en-US" dirty="0" err="1" smtClean="0"/>
            <a:t>평활화</a:t>
          </a:r>
          <a:r>
            <a:rPr lang="en-US" altLang="ko-KR" dirty="0" smtClean="0"/>
            <a:t>, STRETCHING</a:t>
          </a:r>
          <a:endParaRPr lang="ko-KR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ko-KR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ko-KR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ko-KR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ko-KR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8466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ko-KR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ko-KR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ko-KR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ko-KR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ko-KR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ko-KR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ko-KR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ko-KR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ko-KR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ko-KR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ko-KR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ko-KR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ko-KR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ko-KR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ko-KR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ko-KR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ko-KR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E113A578-E915-4C44-A58C-4ECB32CE1B62}" type="presOf" srcId="{AC5265C1-0BAB-4984-A634-E4518A8EC253}" destId="{06B5F591-72E0-4CFF-9799-36D4050BD51D}" srcOrd="0" destOrd="0" presId="urn:microsoft.com/office/officeart/2005/8/layout/list1#1"/>
    <dgm:cxn modelId="{B2F982DB-CDC8-4C20-808F-B4534666EAC2}" type="presOf" srcId="{F50BDB3E-817D-4A89-9D71-D9E0B029567B}" destId="{63AA2D3F-331D-492F-82D5-8A2B6C78BAAD}" srcOrd="0" destOrd="0" presId="urn:microsoft.com/office/officeart/2005/8/layout/list1#1"/>
    <dgm:cxn modelId="{867AD1A1-D126-4C35-AEE4-63455CFCC127}" type="presOf" srcId="{787546C1-DD5C-4D6E-BFDD-D95A52E781AD}" destId="{F4F466C7-208D-4B4A-A865-9D82D8E9F892}" srcOrd="0" destOrd="0" presId="urn:microsoft.com/office/officeart/2005/8/layout/list1#1"/>
    <dgm:cxn modelId="{9BD30B88-B99F-4D4A-B49F-7A14F838BFE5}" type="presOf" srcId="{ECBD6B98-1CBE-4BAA-AB77-4873C9DB1799}" destId="{CA895514-6C23-43E3-A15C-728A9EC10843}" srcOrd="0" destOrd="0" presId="urn:microsoft.com/office/officeart/2005/8/layout/list1#1"/>
    <dgm:cxn modelId="{586038F1-82D3-40E0-8EDA-0CDA977700D7}" type="presOf" srcId="{ECBD6B98-1CBE-4BAA-AB77-4873C9DB1799}" destId="{D2A5797B-20EE-4298-BA50-C968CEE241D4}" srcOrd="1" destOrd="0" presId="urn:microsoft.com/office/officeart/2005/8/layout/list1#1"/>
    <dgm:cxn modelId="{2A1E4377-1A07-4469-AB46-B66227764F60}" type="presOf" srcId="{F50BDB3E-817D-4A89-9D71-D9E0B029567B}" destId="{2CFD44AC-C5B0-407B-B2EE-07415AFE4DC4}" srcOrd="1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F4AA6FEA-23F4-4F36-AB71-8B3E3E186E9A}" type="presOf" srcId="{787546C1-DD5C-4D6E-BFDD-D95A52E781AD}" destId="{8BC4E78D-0D98-4ED2-B23A-71FEC19A6436}" srcOrd="1" destOrd="0" presId="urn:microsoft.com/office/officeart/2005/8/layout/list1#1"/>
    <dgm:cxn modelId="{E760D013-E094-4BEC-89A9-6E73EF07FEB9}" type="presOf" srcId="{8554BDF9-8515-4677-9942-0171F000F8EB}" destId="{9D58511D-D18C-46E6-ADFB-6CDE1389D37F}" srcOrd="0" destOrd="0" presId="urn:microsoft.com/office/officeart/2005/8/layout/list1#1"/>
    <dgm:cxn modelId="{5D5442E4-8FBD-4D6E-AE65-69D9A9367666}" type="presOf" srcId="{AC5265C1-0BAB-4984-A634-E4518A8EC253}" destId="{12E5634D-BCAA-48AB-BADB-754A15E9B7AC}" srcOrd="1" destOrd="0" presId="urn:microsoft.com/office/officeart/2005/8/layout/list1#1"/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3AE2B916-2C07-4758-BC92-AE4B1CF56722}" type="presParOf" srcId="{9D58511D-D18C-46E6-ADFB-6CDE1389D37F}" destId="{29EC7F92-6143-4EC7-AD17-ECAF75C06DC8}" srcOrd="0" destOrd="0" presId="urn:microsoft.com/office/officeart/2005/8/layout/list1#1"/>
    <dgm:cxn modelId="{1C544ED4-A93E-4EA4-9144-1F27B61E2360}" type="presParOf" srcId="{29EC7F92-6143-4EC7-AD17-ECAF75C06DC8}" destId="{F4F466C7-208D-4B4A-A865-9D82D8E9F892}" srcOrd="0" destOrd="0" presId="urn:microsoft.com/office/officeart/2005/8/layout/list1#1"/>
    <dgm:cxn modelId="{A76F7A0E-A385-4691-AEA1-B8E52BE59A18}" type="presParOf" srcId="{29EC7F92-6143-4EC7-AD17-ECAF75C06DC8}" destId="{8BC4E78D-0D98-4ED2-B23A-71FEC19A6436}" srcOrd="1" destOrd="0" presId="urn:microsoft.com/office/officeart/2005/8/layout/list1#1"/>
    <dgm:cxn modelId="{46AE0888-638B-4C2C-A1CC-23D7A7F70B75}" type="presParOf" srcId="{9D58511D-D18C-46E6-ADFB-6CDE1389D37F}" destId="{129CDA7D-4C80-4698-AFD0-7208B5D9749E}" srcOrd="1" destOrd="0" presId="urn:microsoft.com/office/officeart/2005/8/layout/list1#1"/>
    <dgm:cxn modelId="{077341A1-0584-4935-8667-E7BB5D7A9035}" type="presParOf" srcId="{9D58511D-D18C-46E6-ADFB-6CDE1389D37F}" destId="{EBA8CF1F-3B4A-4B6A-8877-CB03CDDAB1E9}" srcOrd="2" destOrd="0" presId="urn:microsoft.com/office/officeart/2005/8/layout/list1#1"/>
    <dgm:cxn modelId="{BB2910EC-03BE-4E22-B6EF-8C7608314548}" type="presParOf" srcId="{9D58511D-D18C-46E6-ADFB-6CDE1389D37F}" destId="{8BC0D01A-9D98-495C-93AA-A7D9631CDDAD}" srcOrd="3" destOrd="0" presId="urn:microsoft.com/office/officeart/2005/8/layout/list1#1"/>
    <dgm:cxn modelId="{E88BDA73-0A42-475E-B613-2930DD79AD46}" type="presParOf" srcId="{9D58511D-D18C-46E6-ADFB-6CDE1389D37F}" destId="{D4434ECF-2146-46AC-B62E-87AB389C995A}" srcOrd="4" destOrd="0" presId="urn:microsoft.com/office/officeart/2005/8/layout/list1#1"/>
    <dgm:cxn modelId="{225E1D66-75BE-48CC-84AF-EA98BFED9C81}" type="presParOf" srcId="{D4434ECF-2146-46AC-B62E-87AB389C995A}" destId="{06B5F591-72E0-4CFF-9799-36D4050BD51D}" srcOrd="0" destOrd="0" presId="urn:microsoft.com/office/officeart/2005/8/layout/list1#1"/>
    <dgm:cxn modelId="{892536D1-3657-4EDD-9486-3F8365D58B51}" type="presParOf" srcId="{D4434ECF-2146-46AC-B62E-87AB389C995A}" destId="{12E5634D-BCAA-48AB-BADB-754A15E9B7AC}" srcOrd="1" destOrd="0" presId="urn:microsoft.com/office/officeart/2005/8/layout/list1#1"/>
    <dgm:cxn modelId="{2844A132-7D31-4330-A437-55C2E42C5B45}" type="presParOf" srcId="{9D58511D-D18C-46E6-ADFB-6CDE1389D37F}" destId="{3DAA9763-50F6-4CC4-B6DA-0A4C45FFB361}" srcOrd="5" destOrd="0" presId="urn:microsoft.com/office/officeart/2005/8/layout/list1#1"/>
    <dgm:cxn modelId="{4B3D6803-E4EE-4F6C-B111-5B87E859980A}" type="presParOf" srcId="{9D58511D-D18C-46E6-ADFB-6CDE1389D37F}" destId="{51228DB3-E7D4-486B-A0C1-9A59D129891F}" srcOrd="6" destOrd="0" presId="urn:microsoft.com/office/officeart/2005/8/layout/list1#1"/>
    <dgm:cxn modelId="{89E0A401-D010-4F21-8941-445B5DEF2B19}" type="presParOf" srcId="{9D58511D-D18C-46E6-ADFB-6CDE1389D37F}" destId="{ECC02425-44D1-4F4C-B5D6-13442CA71F2A}" srcOrd="7" destOrd="0" presId="urn:microsoft.com/office/officeart/2005/8/layout/list1#1"/>
    <dgm:cxn modelId="{091160BC-3183-498F-BC2A-73C1BB2FFD7B}" type="presParOf" srcId="{9D58511D-D18C-46E6-ADFB-6CDE1389D37F}" destId="{98CD7476-6A48-4BD0-A0B1-E79081300878}" srcOrd="8" destOrd="0" presId="urn:microsoft.com/office/officeart/2005/8/layout/list1#1"/>
    <dgm:cxn modelId="{22D9CAE1-5FB8-474D-AB8E-AB46E0AAEEB7}" type="presParOf" srcId="{98CD7476-6A48-4BD0-A0B1-E79081300878}" destId="{63AA2D3F-331D-492F-82D5-8A2B6C78BAAD}" srcOrd="0" destOrd="0" presId="urn:microsoft.com/office/officeart/2005/8/layout/list1#1"/>
    <dgm:cxn modelId="{E9970898-3B7E-4685-9347-D9EBA3473D85}" type="presParOf" srcId="{98CD7476-6A48-4BD0-A0B1-E79081300878}" destId="{2CFD44AC-C5B0-407B-B2EE-07415AFE4DC4}" srcOrd="1" destOrd="0" presId="urn:microsoft.com/office/officeart/2005/8/layout/list1#1"/>
    <dgm:cxn modelId="{1247ACF0-8CBF-47B1-AAE2-1E9C4205F056}" type="presParOf" srcId="{9D58511D-D18C-46E6-ADFB-6CDE1389D37F}" destId="{E27A153A-8ADD-4646-B3A3-509A74CD0695}" srcOrd="9" destOrd="0" presId="urn:microsoft.com/office/officeart/2005/8/layout/list1#1"/>
    <dgm:cxn modelId="{7CFB4CFB-3478-4C64-B39D-4AD193946928}" type="presParOf" srcId="{9D58511D-D18C-46E6-ADFB-6CDE1389D37F}" destId="{2DB5D132-AB90-49A4-A479-F0988A86E33E}" srcOrd="10" destOrd="0" presId="urn:microsoft.com/office/officeart/2005/8/layout/list1#1"/>
    <dgm:cxn modelId="{A54C3E2D-D93E-48AE-AA91-DBE63E17DA24}" type="presParOf" srcId="{9D58511D-D18C-46E6-ADFB-6CDE1389D37F}" destId="{A5E75685-2820-438A-88AF-159553A570AE}" srcOrd="11" destOrd="0" presId="urn:microsoft.com/office/officeart/2005/8/layout/list1#1"/>
    <dgm:cxn modelId="{6B6A28CF-C5FD-4F4E-A7BF-366C76DAB2C2}" type="presParOf" srcId="{9D58511D-D18C-46E6-ADFB-6CDE1389D37F}" destId="{3936D63D-3BB5-4099-A097-CE176EB2ABE2}" srcOrd="12" destOrd="0" presId="urn:microsoft.com/office/officeart/2005/8/layout/list1#1"/>
    <dgm:cxn modelId="{FCBAEA8C-CC08-458B-A060-CA7E62CBF5AA}" type="presParOf" srcId="{3936D63D-3BB5-4099-A097-CE176EB2ABE2}" destId="{CA895514-6C23-43E3-A15C-728A9EC10843}" srcOrd="0" destOrd="0" presId="urn:microsoft.com/office/officeart/2005/8/layout/list1#1"/>
    <dgm:cxn modelId="{494C2A52-7B71-48A4-ABD3-12AC13BBE84F}" type="presParOf" srcId="{3936D63D-3BB5-4099-A097-CE176EB2ABE2}" destId="{D2A5797B-20EE-4298-BA50-C968CEE241D4}" srcOrd="1" destOrd="0" presId="urn:microsoft.com/office/officeart/2005/8/layout/list1#1"/>
    <dgm:cxn modelId="{AFD645FE-14DE-4C34-9CCC-6A0F062272D6}" type="presParOf" srcId="{9D58511D-D18C-46E6-ADFB-6CDE1389D37F}" destId="{AEA9E5FD-8F48-4CA8-8487-C530B0C74333}" srcOrd="13" destOrd="0" presId="urn:microsoft.com/office/officeart/2005/8/layout/list1#1"/>
    <dgm:cxn modelId="{1B39072E-B56B-435F-BD9C-AA1FF517069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6751"/>
          <a:ext cx="53389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91708" y="5272"/>
          <a:ext cx="432150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1259" tIns="0" rIns="14125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파일 저장</a:t>
          </a:r>
          <a:endParaRPr lang="ko-KR" sz="2500" kern="1200" dirty="0"/>
        </a:p>
      </dsp:txBody>
      <dsp:txXfrm>
        <a:off x="327734" y="41298"/>
        <a:ext cx="4249448" cy="665948"/>
      </dsp:txXfrm>
    </dsp:sp>
    <dsp:sp modelId="{51228DB3-E7D4-486B-A0C1-9A59D129891F}">
      <dsp:nvSpPr>
        <dsp:cNvPr id="0" name=""/>
        <dsp:cNvSpPr/>
      </dsp:nvSpPr>
      <dsp:spPr>
        <a:xfrm>
          <a:off x="0" y="1570752"/>
          <a:ext cx="53389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91708" y="1181516"/>
          <a:ext cx="4371018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1259" tIns="0" rIns="14125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SOBEL</a:t>
          </a:r>
          <a:endParaRPr lang="ko-KR" sz="2400" kern="1200" dirty="0"/>
        </a:p>
      </dsp:txBody>
      <dsp:txXfrm>
        <a:off x="327734" y="1217542"/>
        <a:ext cx="4298966" cy="665948"/>
      </dsp:txXfrm>
    </dsp:sp>
    <dsp:sp modelId="{2DB5D132-AB90-49A4-A479-F0988A86E33E}">
      <dsp:nvSpPr>
        <dsp:cNvPr id="0" name=""/>
        <dsp:cNvSpPr/>
      </dsp:nvSpPr>
      <dsp:spPr>
        <a:xfrm>
          <a:off x="0" y="2682525"/>
          <a:ext cx="53389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66946" y="2301523"/>
          <a:ext cx="4371056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1259" tIns="0" rIns="14125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GAUSSIAN</a:t>
          </a:r>
          <a:endParaRPr lang="ko-KR" sz="2500" kern="1200" dirty="0"/>
        </a:p>
      </dsp:txBody>
      <dsp:txXfrm>
        <a:off x="302972" y="2337549"/>
        <a:ext cx="4299004" cy="665948"/>
      </dsp:txXfrm>
    </dsp:sp>
    <dsp:sp modelId="{56015E43-931D-4CAD-85C0-E9EB84437182}">
      <dsp:nvSpPr>
        <dsp:cNvPr id="0" name=""/>
        <dsp:cNvSpPr/>
      </dsp:nvSpPr>
      <dsp:spPr>
        <a:xfrm>
          <a:off x="0" y="3838752"/>
          <a:ext cx="53389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66946" y="3469752"/>
          <a:ext cx="4341681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1259" tIns="0" rIns="14125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 smtClean="0"/>
            <a:t>평활화</a:t>
          </a:r>
          <a:r>
            <a:rPr lang="en-US" altLang="ko-KR" sz="2500" kern="1200" dirty="0" smtClean="0"/>
            <a:t>, STRETCHING</a:t>
          </a:r>
          <a:endParaRPr lang="ko-KR" sz="2500" kern="1200" dirty="0"/>
        </a:p>
      </dsp:txBody>
      <dsp:txXfrm>
        <a:off x="302972" y="3505778"/>
        <a:ext cx="426962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C238408C-6839-46EE-8131-EDA75C487F2E}" type="datetimeFigureOut">
              <a:rPr lang="ko-KR" altLang="en-US"/>
              <a:pPr/>
              <a:t>2018-07-19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68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856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0980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0812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0287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3657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503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533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1398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4685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1" lang="ko-K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1" hangingPunct="1">
              <a:defRPr kumimoji="1" lang="ko-KR" sz="380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1" hangingPunct="1">
              <a:spcBef>
                <a:spcPts val="0"/>
              </a:spcBef>
              <a:buNone/>
              <a:defRPr kumimoji="1" lang="ko-KR" sz="2000">
                <a:solidFill>
                  <a:schemeClr val="tx1"/>
                </a:solidFill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1" hangingPunct="1">
              <a:buNone/>
              <a:defRPr kumimoji="1" lang="ko-K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1" hangingPunct="1">
              <a:buNone/>
              <a:defRPr kumimoji="1" lang="ko-KR" sz="20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2000"/>
            </a:lvl1pPr>
            <a:lvl2pPr eaLnBrk="1" latinLnBrk="1" hangingPunct="1">
              <a:defRPr kumimoji="1" lang="ko-KR" sz="2400"/>
            </a:lvl2pPr>
            <a:lvl3pPr eaLnBrk="1" latinLnBrk="1" hangingPunct="1">
              <a:defRPr kumimoji="1" lang="ko-KR" sz="2000"/>
            </a:lvl3pPr>
            <a:lvl4pPr eaLnBrk="1" latinLnBrk="1" hangingPunct="1">
              <a:defRPr kumimoji="1" lang="ko-KR" sz="1800"/>
            </a:lvl4pPr>
            <a:lvl5pPr eaLnBrk="1" latinLnBrk="1" hangingPunct="1">
              <a:defRPr kumimoji="1" lang="ko-KR" sz="18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1" hangingPunct="1">
              <a:defRPr kumimoji="1" lang="ko-KR" sz="2800"/>
            </a:lvl1pPr>
            <a:lvl2pPr eaLnBrk="1" latinLnBrk="1" hangingPunct="1">
              <a:defRPr kumimoji="1" lang="ko-KR" sz="2400"/>
            </a:lvl2pPr>
            <a:lvl3pPr eaLnBrk="1" latinLnBrk="1" hangingPunct="1">
              <a:defRPr kumimoji="1" lang="ko-KR" sz="2000"/>
            </a:lvl3pPr>
            <a:lvl4pPr eaLnBrk="1" latinLnBrk="1" hangingPunct="1">
              <a:defRPr kumimoji="1" lang="ko-KR" sz="1800"/>
            </a:lvl4pPr>
            <a:lvl5pPr eaLnBrk="1" latinLnBrk="1" hangingPunct="1">
              <a:defRPr kumimoji="1" lang="ko-KR" sz="18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1" hangingPunct="1">
              <a:defRPr kumimoji="1" lang="ko-KR" sz="400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1" hangingPunct="1">
              <a:buNone/>
              <a:defRPr kumimoji="1" lang="ko-KR" sz="2400" b="1">
                <a:solidFill>
                  <a:schemeClr val="accent2"/>
                </a:solidFill>
              </a:defRPr>
            </a:lvl1pPr>
            <a:lvl2pPr eaLnBrk="1" latinLnBrk="1" hangingPunct="1">
              <a:buNone/>
              <a:defRPr kumimoji="1" lang="ko-KR" sz="2000" b="1"/>
            </a:lvl2pPr>
            <a:lvl3pPr eaLnBrk="1" latinLnBrk="1" hangingPunct="1">
              <a:buNone/>
              <a:defRPr kumimoji="1" lang="ko-KR" sz="1800" b="1"/>
            </a:lvl3pPr>
            <a:lvl4pPr eaLnBrk="1" latinLnBrk="1" hangingPunct="1">
              <a:buNone/>
              <a:defRPr kumimoji="1" lang="ko-KR" sz="1600" b="1"/>
            </a:lvl4pPr>
            <a:lvl5pPr eaLnBrk="1" latinLnBrk="1" hangingPunct="1">
              <a:buNone/>
              <a:defRPr kumimoji="1" lang="ko-KR" sz="1600" b="1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1" hangingPunct="1">
              <a:buNone/>
              <a:defRPr kumimoji="1" lang="ko-KR" sz="2400" b="1">
                <a:solidFill>
                  <a:schemeClr val="accent2"/>
                </a:solidFill>
              </a:defRPr>
            </a:lvl1pPr>
            <a:lvl2pPr eaLnBrk="1" latinLnBrk="1" hangingPunct="1">
              <a:buNone/>
              <a:defRPr kumimoji="1" lang="ko-KR" sz="2000" b="1"/>
            </a:lvl2pPr>
            <a:lvl3pPr eaLnBrk="1" latinLnBrk="1" hangingPunct="1">
              <a:buNone/>
              <a:defRPr kumimoji="1" lang="ko-KR" sz="1800" b="1"/>
            </a:lvl3pPr>
            <a:lvl4pPr eaLnBrk="1" latinLnBrk="1" hangingPunct="1">
              <a:buNone/>
              <a:defRPr kumimoji="1" lang="ko-KR" sz="1600" b="1"/>
            </a:lvl4pPr>
            <a:lvl5pPr eaLnBrk="1" latinLnBrk="1" hangingPunct="1">
              <a:buNone/>
              <a:defRPr kumimoji="1" lang="ko-KR" sz="1600" b="1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1" hangingPunct="1">
              <a:defRPr kumimoji="1" lang="ko-KR" sz="2400"/>
            </a:lvl1pPr>
            <a:lvl2pPr eaLnBrk="1" latinLnBrk="1" hangingPunct="1">
              <a:defRPr kumimoji="1" lang="ko-KR" sz="2000"/>
            </a:lvl2pPr>
            <a:lvl3pPr eaLnBrk="1" latinLnBrk="1" hangingPunct="1">
              <a:defRPr kumimoji="1" lang="ko-KR" sz="1800"/>
            </a:lvl3pPr>
            <a:lvl4pPr eaLnBrk="1" latinLnBrk="1" hangingPunct="1">
              <a:defRPr kumimoji="1" lang="ko-KR" sz="1600"/>
            </a:lvl4pPr>
            <a:lvl5pPr eaLnBrk="1" latinLnBrk="1" hangingPunct="1">
              <a:defRPr kumimoji="1" lang="ko-KR" sz="16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1" hangingPunct="1">
              <a:defRPr kumimoji="1" lang="ko-KR" sz="2400"/>
            </a:lvl1pPr>
            <a:lvl2pPr eaLnBrk="1" latinLnBrk="1" hangingPunct="1">
              <a:defRPr kumimoji="1" lang="ko-KR" sz="2000"/>
            </a:lvl2pPr>
            <a:lvl3pPr eaLnBrk="1" latinLnBrk="1" hangingPunct="1">
              <a:defRPr kumimoji="1" lang="ko-KR" sz="1800"/>
            </a:lvl3pPr>
            <a:lvl4pPr eaLnBrk="1" latinLnBrk="1" hangingPunct="1">
              <a:defRPr kumimoji="1" lang="ko-KR" sz="1600"/>
            </a:lvl4pPr>
            <a:lvl5pPr eaLnBrk="1" latinLnBrk="1" hangingPunct="1">
              <a:defRPr kumimoji="1" lang="ko-KR" sz="16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1" hangingPunct="1">
              <a:defRPr kumimoji="1" lang="ko-KR" sz="4000" cap="none" baseline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1" hangingPunct="1">
              <a:buNone/>
              <a:defRPr kumimoji="1" lang="ko-KR" sz="36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1" hangingPunct="1"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1" hangingPunct="1">
              <a:defRPr kumimoji="1" lang="ko-KR" sz="3200"/>
            </a:lvl1pPr>
            <a:lvl2pPr eaLnBrk="1" latinLnBrk="1" hangingPunct="1">
              <a:defRPr kumimoji="1" lang="ko-KR" sz="2800"/>
            </a:lvl2pPr>
            <a:lvl3pPr eaLnBrk="1" latinLnBrk="1" hangingPunct="1">
              <a:defRPr kumimoji="1" lang="ko-KR" sz="2400"/>
            </a:lvl3pPr>
            <a:lvl4pPr eaLnBrk="1" latinLnBrk="1" hangingPunct="1">
              <a:defRPr kumimoji="1" lang="ko-KR" sz="2000"/>
            </a:lvl4pPr>
            <a:lvl5pPr eaLnBrk="1" latinLnBrk="1" hangingPunct="1">
              <a:defRPr kumimoji="1" lang="ko-KR" sz="20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1" hangingPunct="1">
              <a:buNone/>
              <a:defRPr kumimoji="1" lang="ko-KR" sz="21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1" hangingPunct="1">
              <a:spcBef>
                <a:spcPts val="0"/>
              </a:spcBef>
              <a:buNone/>
              <a:defRPr kumimoji="1" lang="ko-KR" sz="1400">
                <a:solidFill>
                  <a:srgbClr val="FFFFFF"/>
                </a:solidFill>
              </a:defRPr>
            </a:lvl1pPr>
            <a:lvl2pPr eaLnBrk="1" latinLnBrk="1" hangingPunct="1">
              <a:defRPr kumimoji="1" lang="ko-KR" sz="1200"/>
            </a:lvl2pPr>
            <a:lvl3pPr eaLnBrk="1" latinLnBrk="1" hangingPunct="1">
              <a:defRPr kumimoji="1" lang="ko-KR" sz="1000"/>
            </a:lvl3pPr>
            <a:lvl4pPr eaLnBrk="1" latinLnBrk="1" hangingPunct="1">
              <a:defRPr kumimoji="1" lang="ko-KR" sz="900"/>
            </a:lvl4pPr>
            <a:lvl5pPr eaLnBrk="1" latinLnBrk="1" hangingPunct="1"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ko-KR" altLang="en-US"/>
              <a:pPr/>
              <a:t>2018-07-19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smtClean="0"/>
              <a:t>둘째 수준</a:t>
            </a:r>
          </a:p>
          <a:p>
            <a:pPr lvl="2" eaLnBrk="1" latinLnBrk="1" hangingPunct="1"/>
            <a:r>
              <a:rPr kumimoji="1" lang="ko-KR" altLang="en-US" smtClean="0"/>
              <a:t>셋째 수준</a:t>
            </a:r>
          </a:p>
          <a:p>
            <a:pPr lvl="3" eaLnBrk="1" latinLnBrk="1" hangingPunct="1"/>
            <a:r>
              <a:rPr kumimoji="1" lang="ko-KR" altLang="en-US" smtClean="0"/>
              <a:t>넷째 수준</a:t>
            </a:r>
          </a:p>
          <a:p>
            <a:pPr lvl="4" eaLnBrk="1" latinLnBrk="1" hangingPunct="1"/>
            <a:r>
              <a:rPr kumimoji="1" lang="ko-KR" altLang="en-US" smtClean="0"/>
              <a:t>다섯째 수준</a:t>
            </a:r>
            <a:endParaRPr kumimoji="1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1" hangingPunct="1">
              <a:defRPr kumimoji="1" lang="ko-KR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1" lang="en-US" altLang="ko-KR">
                <a:solidFill>
                  <a:schemeClr val="tx2"/>
                </a:solidFill>
              </a:rPr>
              <a:pPr/>
              <a:t>7/19/2018</a:t>
            </a:fld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1" hangingPunct="1">
              <a:defRPr kumimoji="1" lang="ko-KR" sz="11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1" hangingPunct="1">
              <a:defRPr kumimoji="1" lang="ko-KR" sz="1200">
                <a:solidFill>
                  <a:schemeClr val="tx2"/>
                </a:solidFill>
              </a:defRPr>
            </a:lvl1pPr>
            <a:extLst/>
          </a:lstStyle>
          <a:p>
            <a:pPr algn="l" latinLnBrk="1"/>
            <a:fld id="{72AC53DF-4216-466D-99A7-94400E6C2A25}" type="slidenum">
              <a:rPr kumimoji="1" lang="ko-KR" sz="120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1" hangingPunct="1">
        <a:spcBef>
          <a:spcPct val="0"/>
        </a:spcBef>
        <a:buNone/>
        <a:defRPr kumimoji="1" lang="ko-K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SzPct val="95000"/>
        <a:buFont typeface="Wingdings"/>
        <a:buChar char=""/>
        <a:defRPr kumimoji="1" lang="ko-K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1" lang="ko-K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1"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1" lang="ko-K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1"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1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MFC</a:t>
            </a:r>
            <a:r>
              <a:rPr lang="ko-KR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image processing</a:t>
            </a:r>
            <a:endParaRPr lang="ko-KR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AS LAB </a:t>
            </a:r>
            <a:r>
              <a:rPr lang="ko-KR" altLang="en-US" dirty="0" smtClean="0"/>
              <a:t>김진혁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83" y="310691"/>
            <a:ext cx="428625" cy="6400800"/>
          </a:xfrm>
          <a:prstGeom prst="rect">
            <a:avLst/>
          </a:prstGeom>
        </p:spPr>
      </p:pic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/>
              <a:t>GAUSSIAN</a:t>
            </a:r>
            <a:endParaRPr 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95536" y="2483604"/>
            <a:ext cx="8667487" cy="3264932"/>
            <a:chOff x="395536" y="2483604"/>
            <a:chExt cx="8667487" cy="3264932"/>
          </a:xfrm>
        </p:grpSpPr>
        <p:grpSp>
          <p:nvGrpSpPr>
            <p:cNvPr id="11" name="그룹 10"/>
            <p:cNvGrpSpPr/>
            <p:nvPr/>
          </p:nvGrpSpPr>
          <p:grpSpPr>
            <a:xfrm>
              <a:off x="395536" y="2852936"/>
              <a:ext cx="8667487" cy="2895600"/>
              <a:chOff x="441017" y="1259235"/>
              <a:chExt cx="8667487" cy="28956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017" y="1268760"/>
                <a:ext cx="2895600" cy="288607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3059" y="1268760"/>
                <a:ext cx="2905125" cy="288607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2904" y="1259235"/>
                <a:ext cx="2895600" cy="2895600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381510" y="248360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변경 전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7634" y="2483604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GRAY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7487" y="2483604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GAUSSIAN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44" y="980728"/>
            <a:ext cx="106536" cy="5410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196752"/>
            <a:ext cx="8679656" cy="4929411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가우시안</a:t>
            </a:r>
            <a:r>
              <a:rPr lang="ko-KR" altLang="en-US" sz="1600" dirty="0" smtClean="0"/>
              <a:t> 분포란</a:t>
            </a:r>
            <a:r>
              <a:rPr lang="en-US" altLang="ko-KR" sz="1600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sz="1600" dirty="0" smtClean="0"/>
              <a:t>정규 분포 공식에서 평균값을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유도한 분포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가우시안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스무딩</a:t>
            </a:r>
            <a:r>
              <a:rPr lang="ko-KR" altLang="en-US" sz="1600" dirty="0" smtClean="0"/>
              <a:t> 필터</a:t>
            </a:r>
            <a:endParaRPr lang="en-US" altLang="ko-KR" sz="1600" dirty="0" smtClean="0"/>
          </a:p>
          <a:p>
            <a:pPr marL="342900" indent="-342900">
              <a:buFontTx/>
              <a:buChar char="-"/>
            </a:pPr>
            <a:r>
              <a:rPr lang="ko-KR" altLang="en-US" sz="1600" dirty="0" smtClean="0"/>
              <a:t>정규 분포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확률 분포에 의해 생성된 잡음을 제거하기 위한 필터</a:t>
            </a:r>
            <a:endParaRPr lang="ko-KR" altLang="en-US" sz="16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364088" y="2874002"/>
            <a:ext cx="2670779" cy="3291302"/>
            <a:chOff x="3052110" y="2276872"/>
            <a:chExt cx="2670779" cy="3291302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058800" y="2276872"/>
              <a:ext cx="2638412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각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행렬과 </a:t>
              </a:r>
              <a:r>
                <a:rPr lang="en-US" altLang="ko-KR" dirty="0" smtClean="0"/>
                <a:t>RGB </a:t>
              </a:r>
              <a:r>
                <a:rPr lang="ko-KR" altLang="en-US" dirty="0" smtClean="0"/>
                <a:t>값의 곱의 합을 구한다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378006" y="3096112"/>
              <a:ext cx="0" cy="40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052110" y="3534186"/>
              <a:ext cx="2638412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합을 </a:t>
              </a:r>
              <a:r>
                <a:rPr lang="en-US" altLang="ko-KR" dirty="0" smtClean="0"/>
                <a:t>mask</a:t>
              </a:r>
              <a:r>
                <a:rPr lang="ko-KR" altLang="en-US" dirty="0" smtClean="0"/>
                <a:t>의 크기인 </a:t>
              </a:r>
              <a:r>
                <a:rPr lang="en-US" altLang="ko-KR" dirty="0" smtClean="0"/>
                <a:t>16</a:t>
              </a:r>
              <a:r>
                <a:rPr lang="ko-KR" altLang="en-US" dirty="0" smtClean="0"/>
                <a:t>으로 나눈다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084477" y="4830174"/>
              <a:ext cx="2638412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나눈 값을 </a:t>
              </a:r>
              <a:r>
                <a:rPr lang="en-US" altLang="ko-KR" dirty="0" smtClean="0"/>
                <a:t>RGB</a:t>
              </a:r>
              <a:r>
                <a:rPr lang="ko-KR" altLang="en-US" dirty="0" smtClean="0"/>
                <a:t>로 하여 </a:t>
              </a:r>
              <a:r>
                <a:rPr lang="en-US" altLang="ko-KR" dirty="0" err="1" smtClean="0"/>
                <a:t>SetPixel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4354436" y="4365104"/>
              <a:ext cx="0" cy="40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6" y="4801268"/>
            <a:ext cx="2266673" cy="18033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6" y="2833861"/>
            <a:ext cx="4267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dirty="0" err="1" smtClean="0"/>
              <a:t>평활화</a:t>
            </a:r>
            <a:r>
              <a:rPr lang="en-US" altLang="ko-KR" dirty="0" smtClean="0"/>
              <a:t>, STRETCHING</a:t>
            </a:r>
            <a:endParaRPr 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324225" y="1988840"/>
            <a:ext cx="2495550" cy="2409825"/>
            <a:chOff x="3324225" y="2224087"/>
            <a:chExt cx="2495550" cy="2409825"/>
          </a:xfrm>
        </p:grpSpPr>
        <p:sp>
          <p:nvSpPr>
            <p:cNvPr id="4" name="직사각형 3"/>
            <p:cNvSpPr/>
            <p:nvPr/>
          </p:nvSpPr>
          <p:spPr>
            <a:xfrm>
              <a:off x="3995936" y="2778125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91880" y="3501008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0" y="3843226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86" b="100000" l="2672" r="9465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4225" y="2224087"/>
              <a:ext cx="2495550" cy="24098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평활화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83" y="310691"/>
            <a:ext cx="428625" cy="64008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94074" y="1345150"/>
            <a:ext cx="4330824" cy="2443890"/>
            <a:chOff x="3341329" y="1331476"/>
            <a:chExt cx="5423147" cy="3341132"/>
          </a:xfrm>
        </p:grpSpPr>
        <p:grpSp>
          <p:nvGrpSpPr>
            <p:cNvPr id="12" name="그룹 11"/>
            <p:cNvGrpSpPr/>
            <p:nvPr/>
          </p:nvGrpSpPr>
          <p:grpSpPr>
            <a:xfrm>
              <a:off x="3341329" y="1700808"/>
              <a:ext cx="5423147" cy="2971800"/>
              <a:chOff x="3334185" y="1202085"/>
              <a:chExt cx="5423147" cy="297180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185" y="1268760"/>
                <a:ext cx="2895600" cy="290512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3207" y="1202085"/>
                <a:ext cx="2524125" cy="2962275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419289" y="1331476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GRAY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54989" y="1349932"/>
              <a:ext cx="192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GRAY - Histogram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9330" y="3933056"/>
            <a:ext cx="4414266" cy="2736304"/>
            <a:chOff x="3329441" y="1081669"/>
            <a:chExt cx="5542539" cy="3439878"/>
          </a:xfrm>
        </p:grpSpPr>
        <p:grpSp>
          <p:nvGrpSpPr>
            <p:cNvPr id="19" name="그룹 18"/>
            <p:cNvGrpSpPr/>
            <p:nvPr/>
          </p:nvGrpSpPr>
          <p:grpSpPr>
            <a:xfrm>
              <a:off x="3329441" y="1468726"/>
              <a:ext cx="5468814" cy="3052821"/>
              <a:chOff x="3329441" y="1468726"/>
              <a:chExt cx="5468814" cy="3052821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329441" y="1616422"/>
                <a:ext cx="5408913" cy="2905125"/>
                <a:chOff x="1106091" y="3702618"/>
                <a:chExt cx="5408913" cy="2905125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6091" y="3702618"/>
                  <a:ext cx="2905125" cy="2905125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19454" y="4055043"/>
                  <a:ext cx="2495550" cy="2552700"/>
                </a:xfrm>
                <a:prstGeom prst="rect">
                  <a:avLst/>
                </a:prstGeom>
              </p:spPr>
            </p:pic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9855" y="1468726"/>
                <a:ext cx="2438400" cy="866775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4231321" y="1081669"/>
              <a:ext cx="1101363" cy="46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평활화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93276" y="1081669"/>
              <a:ext cx="2578704" cy="46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평활화</a:t>
              </a:r>
              <a:r>
                <a:rPr lang="en-US" altLang="ko-KR" dirty="0" smtClean="0"/>
                <a:t> - Histogram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7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평활화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히스토그램이 특정한 부분으로 치우친 것을 넓혀 밝기 분포를 넓힘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사람의 눈은 절대적 밝기의 크기보다 대비가 증가할 때 인지도 증가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44" y="980728"/>
            <a:ext cx="106536" cy="5410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48064" y="1504950"/>
            <a:ext cx="2670779" cy="3849290"/>
            <a:chOff x="3052110" y="2276872"/>
            <a:chExt cx="2670779" cy="384929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058800" y="2276872"/>
              <a:ext cx="2638412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ko-KR" dirty="0" smtClean="0"/>
                <a:t>GRAY </a:t>
              </a:r>
              <a:r>
                <a:rPr lang="ko-KR" altLang="en-US" dirty="0" smtClean="0"/>
                <a:t>함수를 통해 히스토그램을 구한다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4378006" y="3096112"/>
              <a:ext cx="0" cy="40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3052110" y="3534186"/>
              <a:ext cx="2638412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히스토그램의 합을 순차적으로 배열에 담는다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084477" y="4830173"/>
              <a:ext cx="2638412" cy="1295989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합의 배열 </a:t>
              </a:r>
              <a:r>
                <a:rPr lang="en-US" altLang="ko-KR" dirty="0" smtClean="0"/>
                <a:t>* 255 / </a:t>
              </a:r>
              <a:r>
                <a:rPr lang="ko-KR" altLang="en-US" dirty="0" smtClean="0"/>
                <a:t>모든 픽셀의 수를 구하여 </a:t>
              </a:r>
              <a:r>
                <a:rPr lang="en-US" altLang="ko-KR" dirty="0" smtClean="0"/>
                <a:t>RGB</a:t>
              </a:r>
              <a:r>
                <a:rPr lang="ko-KR" altLang="en-US" dirty="0" smtClean="0"/>
                <a:t>값으로 넣고 히스토그램을 새로 구한다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4354436" y="4365104"/>
              <a:ext cx="0" cy="40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6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/>
              <a:t>STRETCHING</a:t>
            </a:r>
            <a:endParaRPr 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83" y="310691"/>
            <a:ext cx="428625" cy="64008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83568" y="1526624"/>
            <a:ext cx="2211198" cy="5184867"/>
            <a:chOff x="3277579" y="1213177"/>
            <a:chExt cx="2211198" cy="5184867"/>
          </a:xfrm>
        </p:grpSpPr>
        <p:grpSp>
          <p:nvGrpSpPr>
            <p:cNvPr id="14" name="그룹 13"/>
            <p:cNvGrpSpPr/>
            <p:nvPr/>
          </p:nvGrpSpPr>
          <p:grpSpPr>
            <a:xfrm>
              <a:off x="3277579" y="1213177"/>
              <a:ext cx="2211198" cy="2966371"/>
              <a:chOff x="3277579" y="2482794"/>
              <a:chExt cx="2211198" cy="2966371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579" y="2862462"/>
                <a:ext cx="2211198" cy="2196698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010672" y="2482794"/>
                <a:ext cx="745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GRAY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32359" y="5079833"/>
                <a:ext cx="1485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STRETCHING</a:t>
                </a:r>
                <a:endParaRPr lang="ko-KR" altLang="en-US" dirty="0"/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7579" y="4179548"/>
              <a:ext cx="2211198" cy="2218496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770" y="1142338"/>
            <a:ext cx="4440550" cy="2981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/>
          <a:srcRect l="31755" t="72009"/>
          <a:stretch/>
        </p:blipFill>
        <p:spPr>
          <a:xfrm>
            <a:off x="3011770" y="4666565"/>
            <a:ext cx="4691767" cy="2183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44" y="980728"/>
            <a:ext cx="106536" cy="5410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특정 밝기 영역에 영상 픽셀의 </a:t>
            </a:r>
            <a:r>
              <a:rPr lang="ko-KR" altLang="en-US" dirty="0" err="1" smtClean="0"/>
              <a:t>밝기값이</a:t>
            </a:r>
            <a:r>
              <a:rPr lang="ko-KR" altLang="en-US" dirty="0" smtClean="0"/>
              <a:t> 집중되어 있는 것을 퍼트린다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히스토그램이 한쪽으로 쏠렸다면 명암대비 </a:t>
            </a:r>
            <a:r>
              <a:rPr lang="ko-KR" altLang="en-US" dirty="0" err="1" smtClean="0"/>
              <a:t>스트레칭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빈약한 분포를 가지는 히스토그램이라면 </a:t>
            </a:r>
            <a:r>
              <a:rPr lang="ko-KR" altLang="en-US" dirty="0" err="1" smtClean="0"/>
              <a:t>평활화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304" y="2924944"/>
            <a:ext cx="3024336" cy="1995313"/>
            <a:chOff x="2865838" y="2276872"/>
            <a:chExt cx="3024336" cy="19953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058800" y="2276872"/>
              <a:ext cx="2638412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ko-KR" dirty="0" smtClean="0"/>
                <a:t>0</a:t>
              </a:r>
              <a:r>
                <a:rPr lang="ko-KR" altLang="en-US" dirty="0" smtClean="0"/>
                <a:t>보다 큰 가장 작은 값과</a:t>
              </a:r>
              <a:endParaRPr lang="en-US" altLang="ko-KR" dirty="0" smtClean="0"/>
            </a:p>
            <a:p>
              <a:r>
                <a:rPr lang="en-US" altLang="ko-KR" dirty="0" smtClean="0"/>
                <a:t>255</a:t>
              </a:r>
              <a:r>
                <a:rPr lang="ko-KR" altLang="en-US" dirty="0" smtClean="0"/>
                <a:t>보다 작은 가장 큰 값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378006" y="3096112"/>
              <a:ext cx="0" cy="40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2865838" y="3534185"/>
              <a:ext cx="3024336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ko-KR" dirty="0" smtClean="0"/>
                <a:t>gray – low * 255 / (max – min)</a:t>
              </a:r>
              <a:endParaRPr lang="ko-KR" altLang="en-US" dirty="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98845"/>
            <a:ext cx="31337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9112" y="5013176"/>
            <a:ext cx="485775" cy="20002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5992632"/>
              </p:ext>
            </p:extLst>
          </p:nvPr>
        </p:nvGraphicFramePr>
        <p:xfrm>
          <a:off x="457200" y="1700809"/>
          <a:ext cx="533893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1500187"/>
            <a:ext cx="485775" cy="200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2700205"/>
            <a:ext cx="485775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805039"/>
            <a:ext cx="4857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dirty="0" smtClean="0"/>
              <a:t>파일 저장</a:t>
            </a:r>
            <a:endParaRPr 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3324225" y="1988840"/>
            <a:ext cx="2495550" cy="2409825"/>
            <a:chOff x="3324225" y="2224087"/>
            <a:chExt cx="2495550" cy="2409825"/>
          </a:xfrm>
        </p:grpSpPr>
        <p:sp>
          <p:nvSpPr>
            <p:cNvPr id="5" name="직사각형 4"/>
            <p:cNvSpPr/>
            <p:nvPr/>
          </p:nvSpPr>
          <p:spPr>
            <a:xfrm>
              <a:off x="3995936" y="2778125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91880" y="3501008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3843226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86" b="100000" l="2672" r="9465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4225" y="2224087"/>
              <a:ext cx="2495550" cy="24098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dirty="0"/>
              <a:t>파일 저장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>
            <a:normAutofit/>
          </a:bodyPr>
          <a:lstStyle>
            <a:extLst/>
          </a:lstStyle>
          <a:p>
            <a:pPr latinLnBrk="1">
              <a:lnSpc>
                <a:spcPct val="114000"/>
              </a:lnSpc>
            </a:pPr>
            <a:r>
              <a:rPr lang="en-US" altLang="ko-KR" sz="1800" dirty="0" smtClean="0"/>
              <a:t>1</a:t>
            </a:r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44" y="980728"/>
            <a:ext cx="106536" cy="541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5" y="1600200"/>
            <a:ext cx="6918544" cy="51411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330912"/>
            <a:ext cx="6918546" cy="38980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336145"/>
            <a:ext cx="6909257" cy="3892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저장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44" y="980728"/>
            <a:ext cx="106536" cy="54102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27584" y="1902000"/>
            <a:ext cx="6662464" cy="3255192"/>
            <a:chOff x="357808" y="1583944"/>
            <a:chExt cx="6662464" cy="3255192"/>
          </a:xfrm>
        </p:grpSpPr>
        <p:grpSp>
          <p:nvGrpSpPr>
            <p:cNvPr id="6" name="그룹 5"/>
            <p:cNvGrpSpPr/>
            <p:nvPr/>
          </p:nvGrpSpPr>
          <p:grpSpPr>
            <a:xfrm>
              <a:off x="4427984" y="1600054"/>
              <a:ext cx="2448272" cy="738000"/>
              <a:chOff x="291708" y="5272"/>
              <a:chExt cx="4321500" cy="738000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291708" y="5272"/>
                <a:ext cx="4321500" cy="73800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모서리가 둥근 직사각형 4"/>
              <p:cNvSpPr/>
              <p:nvPr/>
            </p:nvSpPr>
            <p:spPr>
              <a:xfrm>
                <a:off x="327734" y="41298"/>
                <a:ext cx="4249448" cy="6659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1259" tIns="0" rIns="141259" bIns="0" numCol="1" spcCol="1270" anchor="ctr" anchorCtr="0">
                <a:noAutofit/>
              </a:bodyPr>
              <a:lstStyle/>
              <a:p>
                <a:pPr lvl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600" kern="1200" dirty="0" smtClean="0"/>
                  <a:t>파일 경로에 </a:t>
                </a:r>
                <a:r>
                  <a:rPr lang="en-US" altLang="ko-KR" sz="1600" kern="1200" dirty="0" smtClean="0"/>
                  <a:t>.bmp </a:t>
                </a:r>
                <a:r>
                  <a:rPr lang="ko-KR" altLang="en-US" sz="1600" kern="1200" dirty="0" smtClean="0"/>
                  <a:t>추가</a:t>
                </a:r>
                <a:endParaRPr lang="en-US" altLang="ko-KR" sz="1600" kern="1200" dirty="0" smtClean="0"/>
              </a:p>
              <a:p>
                <a:pPr lvl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dirty="0" smtClean="0"/>
                  <a:t>Save() </a:t>
                </a:r>
                <a:r>
                  <a:rPr lang="ko-KR" altLang="en-US" sz="1600" dirty="0" smtClean="0"/>
                  <a:t>함수 사용</a:t>
                </a:r>
                <a:endParaRPr lang="ko-KR" sz="1600" kern="1200" dirty="0"/>
              </a:p>
            </p:txBody>
          </p:sp>
        </p:grpSp>
        <p:sp>
          <p:nvSpPr>
            <p:cNvPr id="9" name="순서도: 판단 8"/>
            <p:cNvSpPr/>
            <p:nvPr/>
          </p:nvSpPr>
          <p:spPr>
            <a:xfrm>
              <a:off x="357808" y="1583944"/>
              <a:ext cx="3456384" cy="792088"/>
            </a:xfrm>
            <a:prstGeom prst="flowChartDecision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BMP </a:t>
              </a:r>
              <a:r>
                <a:rPr lang="ko-KR" altLang="en-US" dirty="0" smtClean="0"/>
                <a:t>파일인가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9" idx="3"/>
              <a:endCxn id="7" idx="1"/>
            </p:cNvCxnSpPr>
            <p:nvPr/>
          </p:nvCxnSpPr>
          <p:spPr>
            <a:xfrm flipV="1">
              <a:off x="3814192" y="1969054"/>
              <a:ext cx="613792" cy="10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26699" y="164424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yes</a:t>
              </a:r>
              <a:endParaRPr lang="ko-KR" altLang="en-US" sz="1400" dirty="0"/>
            </a:p>
          </p:txBody>
        </p:sp>
        <p:cxnSp>
          <p:nvCxnSpPr>
            <p:cNvPr id="14" name="직선 화살표 연결선 13"/>
            <p:cNvCxnSpPr>
              <a:stCxn id="9" idx="2"/>
            </p:cNvCxnSpPr>
            <p:nvPr/>
          </p:nvCxnSpPr>
          <p:spPr>
            <a:xfrm>
              <a:off x="2086000" y="2376032"/>
              <a:ext cx="0" cy="40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781460" y="2797184"/>
              <a:ext cx="2638412" cy="738000"/>
              <a:chOff x="291708" y="5272"/>
              <a:chExt cx="4321500" cy="738000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91708" y="5272"/>
                <a:ext cx="4321500" cy="73800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4"/>
              <p:cNvSpPr/>
              <p:nvPr/>
            </p:nvSpPr>
            <p:spPr>
              <a:xfrm>
                <a:off x="327734" y="41298"/>
                <a:ext cx="4249448" cy="6659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1259" tIns="0" rIns="141259" bIns="0" numCol="1" spcCol="1270" anchor="ctr" anchorCtr="0">
                <a:noAutofit/>
              </a:bodyPr>
              <a:lstStyle/>
              <a:p>
                <a:pPr lvl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600" kern="1200" dirty="0" smtClean="0"/>
                  <a:t>파일 경로에 </a:t>
                </a:r>
                <a:r>
                  <a:rPr lang="en-US" altLang="ko-KR" sz="1600" kern="1200" dirty="0" smtClean="0"/>
                  <a:t>.</a:t>
                </a:r>
                <a:r>
                  <a:rPr lang="en-US" altLang="ko-KR" sz="1600" dirty="0" smtClean="0"/>
                  <a:t>raw</a:t>
                </a:r>
                <a:r>
                  <a:rPr lang="en-US" altLang="ko-KR" sz="1600" kern="1200" dirty="0" smtClean="0"/>
                  <a:t> </a:t>
                </a:r>
                <a:r>
                  <a:rPr lang="ko-KR" altLang="en-US" sz="1600" kern="1200" dirty="0" smtClean="0"/>
                  <a:t>추가</a:t>
                </a:r>
                <a:endParaRPr lang="en-US" altLang="ko-KR" sz="1600" kern="1200" dirty="0" smtClean="0"/>
              </a:p>
              <a:p>
                <a:pPr lvl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dirty="0" smtClean="0"/>
                  <a:t>Create, Write </a:t>
                </a:r>
                <a:r>
                  <a:rPr lang="ko-KR" altLang="en-US" sz="1600" dirty="0" smtClean="0"/>
                  <a:t>모드로 </a:t>
                </a:r>
                <a:r>
                  <a:rPr lang="en-US" altLang="ko-KR" sz="1600" dirty="0" smtClean="0"/>
                  <a:t>Open</a:t>
                </a:r>
                <a:endParaRPr lang="ko-KR" sz="1600" kern="12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140551" y="2395675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no</a:t>
              </a:r>
              <a:endParaRPr lang="ko-KR" altLang="en-US" sz="14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68578" y="4092673"/>
              <a:ext cx="2638412" cy="738000"/>
              <a:chOff x="291708" y="5272"/>
              <a:chExt cx="4321500" cy="73800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91708" y="5272"/>
                <a:ext cx="4321500" cy="73800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모서리가 둥근 직사각형 4"/>
              <p:cNvSpPr/>
              <p:nvPr/>
            </p:nvSpPr>
            <p:spPr>
              <a:xfrm>
                <a:off x="327734" y="41298"/>
                <a:ext cx="4249448" cy="6659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1259" tIns="0" rIns="141259" bIns="0" numCol="1" spcCol="1270" anchor="ctr" anchorCtr="0">
                <a:noAutofit/>
              </a:bodyPr>
              <a:lstStyle/>
              <a:p>
                <a:pPr lvl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600" dirty="0" smtClean="0"/>
                  <a:t>총 </a:t>
                </a:r>
                <a:r>
                  <a:rPr lang="en-US" altLang="ko-KR" sz="1600" dirty="0" smtClean="0"/>
                  <a:t>8</a:t>
                </a:r>
                <a:r>
                  <a:rPr lang="ko-KR" altLang="en-US" sz="1600" dirty="0" smtClean="0"/>
                  <a:t>바이트로 </a:t>
                </a:r>
                <a:r>
                  <a:rPr lang="en-US" altLang="ko-KR" sz="1600" dirty="0" smtClean="0"/>
                  <a:t>4</a:t>
                </a:r>
                <a:r>
                  <a:rPr lang="ko-KR" altLang="en-US" sz="1600" dirty="0" smtClean="0"/>
                  <a:t>바이트씩</a:t>
                </a:r>
                <a:endParaRPr lang="en-US" altLang="ko-KR" sz="1600" dirty="0" smtClean="0"/>
              </a:p>
              <a:p>
                <a:pPr lvl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 smtClean="0"/>
                  <a:t>width, height </a:t>
                </a:r>
                <a:r>
                  <a:rPr lang="ko-KR" altLang="en-US" sz="1600" kern="1200" dirty="0" smtClean="0"/>
                  <a:t>입력</a:t>
                </a:r>
                <a:endParaRPr lang="ko-KR" sz="1600" kern="1200" dirty="0"/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>
              <a:off x="2083708" y="3640175"/>
              <a:ext cx="0" cy="40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4427984" y="4101136"/>
              <a:ext cx="2592288" cy="738000"/>
              <a:chOff x="291708" y="5272"/>
              <a:chExt cx="4321500" cy="738000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291708" y="5272"/>
                <a:ext cx="4321500" cy="73800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모서리가 둥근 직사각형 4"/>
              <p:cNvSpPr/>
              <p:nvPr/>
            </p:nvSpPr>
            <p:spPr>
              <a:xfrm>
                <a:off x="327734" y="41298"/>
                <a:ext cx="4249448" cy="6659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1259" tIns="0" rIns="141259" bIns="0" numCol="1" spcCol="1270" anchor="ctr" anchorCtr="0">
                <a:noAutofit/>
              </a:bodyPr>
              <a:lstStyle/>
              <a:p>
                <a:pPr lvl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600" dirty="0" smtClean="0"/>
                  <a:t>변환된 </a:t>
                </a:r>
                <a:r>
                  <a:rPr lang="en-US" altLang="ko-KR" sz="1600" dirty="0" smtClean="0"/>
                  <a:t>RGB </a:t>
                </a:r>
                <a:r>
                  <a:rPr lang="ko-KR" altLang="en-US" sz="1600" dirty="0" smtClean="0"/>
                  <a:t>값을 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바이트씩 입력</a:t>
                </a:r>
                <a:endParaRPr lang="ko-KR" sz="1600" kern="1200" dirty="0"/>
              </a:p>
            </p:txBody>
          </p:sp>
        </p:grpSp>
        <p:cxnSp>
          <p:nvCxnSpPr>
            <p:cNvPr id="27" name="직선 화살표 연결선 26"/>
            <p:cNvCxnSpPr/>
            <p:nvPr/>
          </p:nvCxnSpPr>
          <p:spPr>
            <a:xfrm flipV="1">
              <a:off x="3686584" y="4470136"/>
              <a:ext cx="613792" cy="10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2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SOBEL</a:t>
            </a:r>
            <a:endParaRPr 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324225" y="1988840"/>
            <a:ext cx="2495550" cy="2409825"/>
            <a:chOff x="3324225" y="2224087"/>
            <a:chExt cx="2495550" cy="2409825"/>
          </a:xfrm>
        </p:grpSpPr>
        <p:sp>
          <p:nvSpPr>
            <p:cNvPr id="4" name="직사각형 3"/>
            <p:cNvSpPr/>
            <p:nvPr/>
          </p:nvSpPr>
          <p:spPr>
            <a:xfrm>
              <a:off x="3995936" y="2778125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91880" y="3501008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0" y="3843226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86" b="100000" l="2672" r="9465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4225" y="2224087"/>
              <a:ext cx="2495550" cy="24098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/>
              <a:t>SOBEL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 latinLnBrk="1">
              <a:lnSpc>
                <a:spcPct val="114000"/>
              </a:lnSpc>
            </a:pPr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44" y="980728"/>
            <a:ext cx="106536" cy="54102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38806" y="2160883"/>
            <a:ext cx="5777410" cy="3309146"/>
            <a:chOff x="738806" y="2160883"/>
            <a:chExt cx="5777410" cy="3309146"/>
          </a:xfrm>
        </p:grpSpPr>
        <p:grpSp>
          <p:nvGrpSpPr>
            <p:cNvPr id="6" name="그룹 5"/>
            <p:cNvGrpSpPr/>
            <p:nvPr/>
          </p:nvGrpSpPr>
          <p:grpSpPr>
            <a:xfrm>
              <a:off x="738806" y="2564904"/>
              <a:ext cx="5777410" cy="2905125"/>
              <a:chOff x="457200" y="1600200"/>
              <a:chExt cx="5777410" cy="290512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1600200"/>
                <a:ext cx="2886075" cy="2886075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010" y="1600200"/>
                <a:ext cx="2895600" cy="2905125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720017" y="21719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변경 전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63892" y="216088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변경 후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44" y="980728"/>
            <a:ext cx="106536" cy="5410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SOBEL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22456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중심을 기준으로 각 방향의 앞뒤의 값의 </a:t>
            </a:r>
            <a:r>
              <a:rPr lang="ko-KR" altLang="en-US" dirty="0" err="1" smtClean="0"/>
              <a:t>변화량</a:t>
            </a:r>
            <a:r>
              <a:rPr lang="ko-KR" altLang="en-US" dirty="0" smtClean="0"/>
              <a:t> 검출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8" y="2204864"/>
            <a:ext cx="2095500" cy="22955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6" y="4383015"/>
            <a:ext cx="1933575" cy="2276475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535003" y="2276872"/>
            <a:ext cx="6077064" cy="3456384"/>
            <a:chOff x="2535003" y="2276872"/>
            <a:chExt cx="6077064" cy="3456384"/>
          </a:xfrm>
        </p:grpSpPr>
        <p:grpSp>
          <p:nvGrpSpPr>
            <p:cNvPr id="57" name="그룹 56"/>
            <p:cNvGrpSpPr/>
            <p:nvPr/>
          </p:nvGrpSpPr>
          <p:grpSpPr>
            <a:xfrm>
              <a:off x="2535003" y="3501008"/>
              <a:ext cx="6077064" cy="2232248"/>
              <a:chOff x="3871433" y="2924944"/>
              <a:chExt cx="6077064" cy="223224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756326" y="3252031"/>
                <a:ext cx="4192171" cy="1469052"/>
                <a:chOff x="1959441" y="1614015"/>
                <a:chExt cx="4192171" cy="1469052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4427984" y="1614015"/>
                  <a:ext cx="1723628" cy="379934"/>
                  <a:chOff x="291708" y="19233"/>
                  <a:chExt cx="3042415" cy="379934"/>
                </a:xfrm>
              </p:grpSpPr>
              <p:sp>
                <p:nvSpPr>
                  <p:cNvPr id="48" name="모서리가 둥근 직사각형 47"/>
                  <p:cNvSpPr/>
                  <p:nvPr/>
                </p:nvSpPr>
                <p:spPr>
                  <a:xfrm>
                    <a:off x="291708" y="19233"/>
                    <a:ext cx="3042415" cy="379934"/>
                  </a:xfrm>
                  <a:prstGeom prst="roundRect">
                    <a:avLst/>
                  </a:pr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9" name="모서리가 둥근 직사각형 4"/>
                  <p:cNvSpPr/>
                  <p:nvPr/>
                </p:nvSpPr>
                <p:spPr>
                  <a:xfrm>
                    <a:off x="327734" y="41298"/>
                    <a:ext cx="2921831" cy="34390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41259" tIns="0" rIns="141259" bIns="0" numCol="1" spcCol="1270" anchor="ctr" anchorCtr="0">
                    <a:noAutofit/>
                  </a:bodyPr>
                  <a:lstStyle/>
                  <a:p>
                    <a:pPr lvl="0" algn="l" defTabSz="1111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1600" kern="1200" dirty="0" smtClean="0"/>
                      <a:t>흰색 </a:t>
                    </a:r>
                    <a:r>
                      <a:rPr lang="en-US" altLang="ko-KR" sz="1600" kern="1200" dirty="0" err="1" smtClean="0"/>
                      <a:t>SetPixel</a:t>
                    </a:r>
                    <a:endParaRPr lang="ko-KR" sz="1600" kern="1200" dirty="0"/>
                  </a:p>
                </p:txBody>
              </p:sp>
            </p:grpSp>
            <p:cxnSp>
              <p:nvCxnSpPr>
                <p:cNvPr id="33" name="직선 화살표 연결선 32"/>
                <p:cNvCxnSpPr>
                  <a:endCxn id="48" idx="1"/>
                </p:cNvCxnSpPr>
                <p:nvPr/>
              </p:nvCxnSpPr>
              <p:spPr>
                <a:xfrm flipV="1">
                  <a:off x="3814192" y="1803982"/>
                  <a:ext cx="613792" cy="189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926699" y="1644248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yes</a:t>
                  </a:r>
                  <a:endParaRPr lang="ko-KR" altLang="en-US" sz="1400" dirty="0"/>
                </a:p>
              </p:txBody>
            </p:sp>
            <p:cxnSp>
              <p:nvCxnSpPr>
                <p:cNvPr id="35" name="직선 화살표 연결선 34"/>
                <p:cNvCxnSpPr/>
                <p:nvPr/>
              </p:nvCxnSpPr>
              <p:spPr>
                <a:xfrm>
                  <a:off x="1959441" y="2678171"/>
                  <a:ext cx="0" cy="404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2013992" y="2697814"/>
                  <a:ext cx="375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no</a:t>
                  </a:r>
                  <a:endParaRPr lang="ko-KR" altLang="en-US" sz="1400" dirty="0"/>
                </a:p>
              </p:txBody>
            </p:sp>
          </p:grpSp>
          <p:sp>
            <p:nvSpPr>
              <p:cNvPr id="52" name="순서도: 판단 51"/>
              <p:cNvSpPr/>
              <p:nvPr/>
            </p:nvSpPr>
            <p:spPr>
              <a:xfrm>
                <a:off x="3871433" y="2924944"/>
                <a:ext cx="3686007" cy="1339220"/>
              </a:xfrm>
              <a:prstGeom prst="flowChartDecision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dirty="0"/>
                  <a:t>절대값을 구하여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축과 </a:t>
                </a:r>
                <a:r>
                  <a:rPr lang="en-US" altLang="ko-KR" dirty="0"/>
                  <a:t>y </a:t>
                </a:r>
                <a:r>
                  <a:rPr lang="ko-KR" altLang="en-US" dirty="0"/>
                  <a:t>축을 더한 값 </a:t>
                </a:r>
                <a:r>
                  <a:rPr lang="en-US" altLang="ko-KR" dirty="0"/>
                  <a:t>&gt;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임계값</a:t>
                </a:r>
                <a:endParaRPr lang="ko-KR" altLang="ko-KR" dirty="0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4860032" y="4738857"/>
                <a:ext cx="1788108" cy="418335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ko-KR" altLang="en-US" dirty="0" smtClean="0"/>
                  <a:t>검은색 </a:t>
                </a:r>
                <a:r>
                  <a:rPr lang="en-US" altLang="ko-KR" dirty="0" err="1" smtClean="0"/>
                  <a:t>SetPixel</a:t>
                </a:r>
                <a:endParaRPr lang="ko-KR" altLang="en-US" dirty="0"/>
              </a:p>
            </p:txBody>
          </p:sp>
        </p:grpSp>
        <p:sp>
          <p:nvSpPr>
            <p:cNvPr id="59" name="모서리가 둥근 직사각형 58"/>
            <p:cNvSpPr/>
            <p:nvPr/>
          </p:nvSpPr>
          <p:spPr>
            <a:xfrm>
              <a:off x="3058800" y="2276872"/>
              <a:ext cx="2638412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각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행렬과 </a:t>
              </a:r>
              <a:r>
                <a:rPr lang="en-US" altLang="ko-KR" dirty="0" smtClean="0"/>
                <a:t>RGB </a:t>
              </a:r>
              <a:r>
                <a:rPr lang="ko-KR" altLang="en-US" dirty="0" smtClean="0"/>
                <a:t>값의 곱의 합을 구한다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4378006" y="3096112"/>
              <a:ext cx="0" cy="40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7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GAUSSIAN</a:t>
            </a:r>
            <a:endParaRPr 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324225" y="1988840"/>
            <a:ext cx="2495550" cy="2409825"/>
            <a:chOff x="3324225" y="2224087"/>
            <a:chExt cx="2495550" cy="2409825"/>
          </a:xfrm>
        </p:grpSpPr>
        <p:sp>
          <p:nvSpPr>
            <p:cNvPr id="4" name="직사각형 3"/>
            <p:cNvSpPr/>
            <p:nvPr/>
          </p:nvSpPr>
          <p:spPr>
            <a:xfrm>
              <a:off x="3995936" y="2778125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91880" y="3501008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0" y="3843226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86" b="100000" l="2672" r="9465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4225" y="2224087"/>
              <a:ext cx="2495550" cy="24098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rporate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C17683-8B91-412E-A653-D202A4B67E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Microsoft® Office PowerPoint® 2007 소개</Template>
  <TotalTime>0</TotalTime>
  <Words>269</Words>
  <Application>Microsoft Office PowerPoint</Application>
  <PresentationFormat>화면 슬라이드 쇼(4:3)</PresentationFormat>
  <Paragraphs>78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HY엽서L</vt:lpstr>
      <vt:lpstr>맑은 고딕</vt:lpstr>
      <vt:lpstr>Arial</vt:lpstr>
      <vt:lpstr>Calibri</vt:lpstr>
      <vt:lpstr>Corbel</vt:lpstr>
      <vt:lpstr>Wingdings</vt:lpstr>
      <vt:lpstr>Wingdings 2</vt:lpstr>
      <vt:lpstr>Wingdings 3</vt:lpstr>
      <vt:lpstr>CorporatePresentation</vt:lpstr>
      <vt:lpstr>MFC image processing</vt:lpstr>
      <vt:lpstr>목차</vt:lpstr>
      <vt:lpstr>파일 저장</vt:lpstr>
      <vt:lpstr>파일 저장</vt:lpstr>
      <vt:lpstr>파일 저장</vt:lpstr>
      <vt:lpstr>SOBEL</vt:lpstr>
      <vt:lpstr>SOBEL</vt:lpstr>
      <vt:lpstr>SOBEL</vt:lpstr>
      <vt:lpstr>GAUSSIAN</vt:lpstr>
      <vt:lpstr>GAUSSIAN</vt:lpstr>
      <vt:lpstr>GAUSSIAN</vt:lpstr>
      <vt:lpstr>평활화, STRETCHING</vt:lpstr>
      <vt:lpstr>평활화</vt:lpstr>
      <vt:lpstr>평활화</vt:lpstr>
      <vt:lpstr>STRETCHING</vt:lpstr>
      <vt:lpstr>STRETCHING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2018-07-12T03:39:35Z</dcterms:created>
  <dcterms:modified xsi:type="dcterms:W3CDTF">2018-07-19T04:54:52Z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TC101769269990</vt:lpwstr>
  </property>
</Properties>
</file>