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embeddedFontLst>
    <p:embeddedFont>
      <p:font typeface="아리따-돋움(TTF)-Bold" pitchFamily="18" charset="-127"/>
      <p:regular r:id="rId19"/>
    </p:embeddedFon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아리따-돋움(TTF)-Medium" pitchFamily="18" charset="-127"/>
      <p:regular r:id="rId24"/>
    </p:embeddedFont>
    <p:embeddedFont>
      <p:font typeface="맑은 고딕" pitchFamily="50" charset="-127"/>
      <p:regular r:id="rId25"/>
      <p:bold r:id="rId26"/>
    </p:embeddedFont>
    <p:embeddedFont>
      <p:font typeface="Cambria Math" pitchFamily="18" charset="0"/>
      <p:regular r:id="rId27"/>
    </p:embeddedFont>
    <p:embeddedFont>
      <p:font typeface="Agency FB" pitchFamily="34" charset="0"/>
      <p:regular r:id="rId28"/>
      <p:bold r:id="rId29"/>
    </p:embeddedFont>
    <p:embeddedFont>
      <p:font typeface="Calibri Light" pitchFamily="34" charset="0"/>
      <p:regular r:id="rId30"/>
      <p: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4" autoAdjust="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=""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=""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=""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=""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=""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=""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=""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=""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=""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=""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7.png"/><Relationship Id="rId18" Type="http://schemas.openxmlformats.org/officeDocument/2006/relationships/image" Target="../media/image11.png"/><Relationship Id="rId7" Type="http://schemas.openxmlformats.org/officeDocument/2006/relationships/image" Target="../media/image18.png"/><Relationship Id="rId12" Type="http://schemas.openxmlformats.org/officeDocument/2006/relationships/image" Target="../media/image6.png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2.png"/><Relationship Id="rId15" Type="http://schemas.openxmlformats.org/officeDocument/2006/relationships/image" Target="../media/image8.png"/><Relationship Id="rId10" Type="http://schemas.openxmlformats.org/officeDocument/2006/relationships/image" Target="../media/image21.png"/><Relationship Id="rId19" Type="http://schemas.openxmlformats.org/officeDocument/2006/relationships/image" Target="../media/image12.png"/><Relationship Id="rId9" Type="http://schemas.openxmlformats.org/officeDocument/2006/relationships/image" Target="../media/image20.png"/><Relationship Id="rId1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.png"/><Relationship Id="rId18" Type="http://schemas.openxmlformats.org/officeDocument/2006/relationships/image" Target="../media/image12.png"/><Relationship Id="rId7" Type="http://schemas.openxmlformats.org/officeDocument/2006/relationships/image" Target="../media/image18.png"/><Relationship Id="rId12" Type="http://schemas.openxmlformats.org/officeDocument/2006/relationships/image" Target="../media/image14.png"/><Relationship Id="rId1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2.png"/><Relationship Id="rId15" Type="http://schemas.openxmlformats.org/officeDocument/2006/relationships/image" Target="../media/image9.png"/><Relationship Id="rId10" Type="http://schemas.openxmlformats.org/officeDocument/2006/relationships/image" Target="../media/image21.png"/><Relationship Id="rId19" Type="http://schemas.openxmlformats.org/officeDocument/2006/relationships/image" Target="../media/image13.png"/><Relationship Id="rId9" Type="http://schemas.openxmlformats.org/officeDocument/2006/relationships/image" Target="../media/image20.png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.png"/><Relationship Id="rId18" Type="http://schemas.openxmlformats.org/officeDocument/2006/relationships/image" Target="../media/image12.png"/><Relationship Id="rId7" Type="http://schemas.openxmlformats.org/officeDocument/2006/relationships/image" Target="../media/image18.png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2.png"/><Relationship Id="rId15" Type="http://schemas.openxmlformats.org/officeDocument/2006/relationships/image" Target="../media/image9.png"/><Relationship Id="rId10" Type="http://schemas.openxmlformats.org/officeDocument/2006/relationships/image" Target="../media/image21.png"/><Relationship Id="rId19" Type="http://schemas.openxmlformats.org/officeDocument/2006/relationships/image" Target="../media/image13.png"/><Relationship Id="rId9" Type="http://schemas.openxmlformats.org/officeDocument/2006/relationships/image" Target="../media/image20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2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=""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 descr="Accent block">
            <a:extLst>
              <a:ext uri="{FF2B5EF4-FFF2-40B4-BE49-F238E27FC236}">
                <a16:creationId xmlns="" xmlns:a16="http://schemas.microsoft.com/office/drawing/2014/main" id="{D687D26E-D67A-4318-AAB1-DCEAA89EEB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303" y="2356019"/>
            <a:ext cx="6458465" cy="1661297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아리따-돋움(TTF)-Bold" pitchFamily="18" charset="-127"/>
                <a:ea typeface="아리따-돋움(TTF)-Bold" pitchFamily="18" charset="-127"/>
              </a:rPr>
              <a:t>MultyLayer</a:t>
            </a:r>
            <a:r>
              <a:rPr lang="en-US" sz="4000" dirty="0" smtClean="0">
                <a:latin typeface="아리따-돋움(TTF)-Bold" pitchFamily="18" charset="-127"/>
                <a:ea typeface="아리따-돋움(TTF)-Bold" pitchFamily="18" charset="-127"/>
              </a:rPr>
              <a:t> Perceptron</a:t>
            </a:r>
            <a:endParaRPr lang="en-US" sz="40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=""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224" y="6042853"/>
            <a:ext cx="2686050" cy="7905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50226" y="3934675"/>
            <a:ext cx="290656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MLP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를 사용하는 이유</a:t>
            </a: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MLP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학습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과정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- XOR</a:t>
            </a: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err="1" smtClean="0">
                <a:latin typeface="아리따-돋움(TTF)-Medium" pitchFamily="18" charset="-127"/>
                <a:ea typeface="아리따-돋움(TTF)-Medium" pitchFamily="18" charset="-127"/>
              </a:rPr>
              <a:t>경사하강법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및 전체적인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알고리즘</a:t>
            </a: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숫자 인식</a:t>
            </a: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2468" y="5674318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201431020   </a:t>
            </a:r>
            <a:r>
              <a:rPr lang="en-US" altLang="ko-KR" sz="2000" dirty="0" smtClean="0">
                <a:latin typeface="Agency FB" pitchFamily="34" charset="0"/>
              </a:rPr>
              <a:t>AS LAB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김진혁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42" y="82378"/>
            <a:ext cx="11228431" cy="1661297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latin typeface="아리따-돋움(TTF)-Bold" pitchFamily="18" charset="-127"/>
                <a:ea typeface="아리따-돋움(TTF)-Bold" pitchFamily="18" charset="-127"/>
              </a:rPr>
              <a:t>숫자 인식</a:t>
            </a:r>
            <a:endParaRPr lang="en-US" sz="44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xmlns="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224" y="6042853"/>
            <a:ext cx="2686050" cy="7905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4443" y="1741435"/>
            <a:ext cx="54287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XOR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와 같은 구조와 알고리즘 사용</a:t>
            </a: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err="1" smtClean="0">
                <a:latin typeface="아리따-돋움(TTF)-Medium" pitchFamily="18" charset="-127"/>
                <a:ea typeface="아리따-돋움(TTF)-Medium" pitchFamily="18" charset="-127"/>
              </a:rPr>
              <a:t>InputData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개수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= 16 * 14 = 224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개</a:t>
            </a: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Target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개수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= 0, 1, 2, 3, 4, 5, 6, 7, 8, 9 : 10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개</a:t>
            </a:r>
            <a:endParaRPr lang="ko-KR" altLang="en-US" sz="1400" dirty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9"/>
              <p:cNvSpPr txBox="1"/>
              <p:nvPr/>
            </p:nvSpPr>
            <p:spPr>
              <a:xfrm>
                <a:off x="7862888" y="13142913"/>
                <a:ext cx="561975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lang="en-US" altLang="ko-KR" sz="1100" b="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ko-KR" altLang="ko-KR" sz="1100">
                  <a:effectLst/>
                </a:endParaRPr>
              </a:p>
            </p:txBody>
          </p:sp>
        </mc:Choice>
        <mc:Fallback xmlns="">
          <p:sp>
            <p:nvSpPr>
              <p:cNvPr id="14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888" y="13142913"/>
                <a:ext cx="561975" cy="171450"/>
              </a:xfrm>
              <a:prstGeom prst="rect">
                <a:avLst/>
              </a:prstGeom>
              <a:blipFill rotWithShape="1">
                <a:blip r:embed="rId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7"/>
              <p:cNvSpPr txBox="1"/>
              <p:nvPr/>
            </p:nvSpPr>
            <p:spPr>
              <a:xfrm>
                <a:off x="9463088" y="13138150"/>
                <a:ext cx="112712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5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088" y="13138150"/>
                <a:ext cx="112712" cy="171450"/>
              </a:xfrm>
              <a:prstGeom prst="rect">
                <a:avLst/>
              </a:prstGeom>
              <a:blipFill rotWithShape="1">
                <a:blip r:embed="rId8"/>
                <a:stretch>
                  <a:fillRect l="-26316" t="-14286" r="-78947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8"/>
              <p:cNvSpPr txBox="1"/>
              <p:nvPr/>
            </p:nvSpPr>
            <p:spPr>
              <a:xfrm>
                <a:off x="8491538" y="13142913"/>
                <a:ext cx="771525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effectLst/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m:rPr>
                                  <m:nor/>
                                </m:rPr>
                                <a:rPr lang="ko-KR" altLang="en-US">
                                  <a:effectLst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ko-KR" sz="1100" b="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ko-KR" sz="1100">
                  <a:effectLst/>
                </a:endParaRPr>
              </a:p>
            </p:txBody>
          </p:sp>
        </mc:Choice>
        <mc:Fallback xmlns="">
          <p:sp>
            <p:nvSpPr>
              <p:cNvPr id="16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538" y="13142913"/>
                <a:ext cx="771525" cy="174625"/>
              </a:xfrm>
              <a:prstGeom prst="rect">
                <a:avLst/>
              </a:prstGeom>
              <a:blipFill rotWithShape="1">
                <a:blip r:embed="rId9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0"/>
              <p:cNvSpPr txBox="1"/>
              <p:nvPr/>
            </p:nvSpPr>
            <p:spPr>
              <a:xfrm>
                <a:off x="10015538" y="13147675"/>
                <a:ext cx="425450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1100" b="0" i="1">
                          <a:latin typeface="Cambria Math" panose="02040503050406030204" pitchFamily="18" charset="0"/>
                        </a:rPr>
                        <m:t>− </m:t>
                      </m:r>
                      <m:bar>
                        <m:barPr>
                          <m:pos m:val="top"/>
                          <m:ctrlPr>
                            <a:rPr lang="en-US" altLang="ko-KR" sz="1100" b="0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538" y="13147675"/>
                <a:ext cx="425450" cy="171450"/>
              </a:xfrm>
              <a:prstGeom prst="rect">
                <a:avLst/>
              </a:prstGeom>
              <a:blipFill rotWithShape="1">
                <a:blip r:embed="rId10"/>
                <a:stretch>
                  <a:fillRect l="-8571" t="-17857" r="-7143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1"/>
              <p:cNvSpPr txBox="1"/>
              <p:nvPr/>
            </p:nvSpPr>
            <p:spPr>
              <a:xfrm>
                <a:off x="10587038" y="13123863"/>
                <a:ext cx="601662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8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038" y="13123863"/>
                <a:ext cx="601662" cy="174625"/>
              </a:xfrm>
              <a:prstGeom prst="rect">
                <a:avLst/>
              </a:prstGeom>
              <a:blipFill rotWithShape="1">
                <a:blip r:embed="rId11"/>
                <a:stretch>
                  <a:fillRect t="-17241" r="-4082"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43" y="2112138"/>
            <a:ext cx="12763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00793" y="2930420"/>
            <a:ext cx="744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16 * 14</a:t>
            </a:r>
            <a:endParaRPr lang="ko-KR" altLang="en-US" sz="1400" dirty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2" r="50000" b="24969"/>
          <a:stretch/>
        </p:blipFill>
        <p:spPr bwMode="auto">
          <a:xfrm>
            <a:off x="10355263" y="5324476"/>
            <a:ext cx="85725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641207" y="1276867"/>
            <a:ext cx="4981575" cy="4326226"/>
            <a:chOff x="4641207" y="1276867"/>
            <a:chExt cx="4981575" cy="4326226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29205"/>
            <a:stretch/>
          </p:blipFill>
          <p:spPr bwMode="auto">
            <a:xfrm>
              <a:off x="4641207" y="1340769"/>
              <a:ext cx="4981575" cy="26298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0184" y="4310742"/>
              <a:ext cx="447675" cy="46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타원 1"/>
            <p:cNvSpPr/>
            <p:nvPr/>
          </p:nvSpPr>
          <p:spPr>
            <a:xfrm>
              <a:off x="5395783" y="3929450"/>
              <a:ext cx="65903" cy="457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399899" y="4065374"/>
              <a:ext cx="65903" cy="457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99899" y="4180706"/>
              <a:ext cx="65903" cy="457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4819006" y="3901027"/>
              <a:ext cx="1408799" cy="1232499"/>
              <a:chOff x="4819006" y="3901027"/>
              <a:chExt cx="1408799" cy="1232499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9006" y="3926521"/>
                <a:ext cx="295275" cy="97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4859809" y="4828726"/>
                <a:ext cx="1367996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5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5833" y="3901027"/>
                <a:ext cx="295275" cy="97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3481" y="4304855"/>
              <a:ext cx="415882" cy="4648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9" name="그룹 28"/>
            <p:cNvGrpSpPr/>
            <p:nvPr/>
          </p:nvGrpSpPr>
          <p:grpSpPr>
            <a:xfrm>
              <a:off x="6532609" y="3907256"/>
              <a:ext cx="1408799" cy="1232499"/>
              <a:chOff x="4819006" y="3901027"/>
              <a:chExt cx="1408799" cy="1232499"/>
            </a:xfrm>
          </p:grpSpPr>
          <p:pic>
            <p:nvPicPr>
              <p:cNvPr id="30" name="Picture 5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9006" y="3926521"/>
                <a:ext cx="295275" cy="97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6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4859809" y="4828726"/>
                <a:ext cx="1367996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" name="Picture 5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5833" y="3901027"/>
                <a:ext cx="295275" cy="97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3" name="타원 32"/>
            <p:cNvSpPr/>
            <p:nvPr/>
          </p:nvSpPr>
          <p:spPr>
            <a:xfrm>
              <a:off x="7154593" y="3908852"/>
              <a:ext cx="65903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7158709" y="4044776"/>
              <a:ext cx="65903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7158709" y="4160108"/>
              <a:ext cx="65903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4359" y="2589452"/>
              <a:ext cx="429913" cy="469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8" name="그룹 37"/>
            <p:cNvGrpSpPr/>
            <p:nvPr/>
          </p:nvGrpSpPr>
          <p:grpSpPr>
            <a:xfrm>
              <a:off x="8093808" y="3919767"/>
              <a:ext cx="1408799" cy="1232499"/>
              <a:chOff x="4819006" y="3901027"/>
              <a:chExt cx="1408799" cy="1232499"/>
            </a:xfrm>
          </p:grpSpPr>
          <p:pic>
            <p:nvPicPr>
              <p:cNvPr id="39" name="Picture 5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9006" y="3926521"/>
                <a:ext cx="295275" cy="97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6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4859809" y="4828726"/>
                <a:ext cx="1367996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5833" y="3901027"/>
                <a:ext cx="295275" cy="97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2" name="타원 41"/>
            <p:cNvSpPr/>
            <p:nvPr/>
          </p:nvSpPr>
          <p:spPr>
            <a:xfrm>
              <a:off x="8681649" y="3130977"/>
              <a:ext cx="65903" cy="457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8678722" y="3638376"/>
              <a:ext cx="65903" cy="457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8702668" y="4160108"/>
              <a:ext cx="65903" cy="457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0135" y="4324760"/>
              <a:ext cx="388980" cy="424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4691293" y="5033176"/>
              <a:ext cx="1425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InputLayer</a:t>
              </a:r>
              <a:r>
                <a:rPr lang="en-US" altLang="ko-KR" sz="1200" dirty="0" smtClean="0"/>
                <a:t>[10][224]</a:t>
              </a:r>
              <a:endParaRPr lang="ko-KR" alt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98999" y="5047076"/>
              <a:ext cx="1294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HiddenLayer</a:t>
              </a:r>
              <a:r>
                <a:rPr lang="en-US" altLang="ko-KR" sz="1200" dirty="0" smtClean="0"/>
                <a:t>[100]</a:t>
              </a:r>
              <a:endParaRPr lang="ko-KR" alt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69419" y="5033176"/>
              <a:ext cx="1212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OutputLayer</a:t>
              </a:r>
              <a:r>
                <a:rPr lang="en-US" altLang="ko-KR" sz="1200" dirty="0" smtClean="0"/>
                <a:t>[10]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89910" y="5320459"/>
              <a:ext cx="12868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Weight[225][</a:t>
              </a:r>
              <a:r>
                <a:rPr lang="en-US" altLang="ko-KR" sz="1200" dirty="0" smtClean="0"/>
                <a:t>100</a:t>
              </a:r>
              <a:r>
                <a:rPr lang="en-US" altLang="ko-KR" sz="1200" dirty="0" smtClean="0"/>
                <a:t>]</a:t>
              </a:r>
              <a:endParaRPr lang="ko-KR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01298" y="5326094"/>
              <a:ext cx="1208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Weight[101][10]</a:t>
              </a:r>
              <a:endParaRPr lang="ko-KR" altLang="en-US" sz="1200" dirty="0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5167315" y="1276867"/>
              <a:ext cx="562976" cy="617838"/>
              <a:chOff x="7727091" y="189472"/>
              <a:chExt cx="562976" cy="617838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7727092" y="189472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B050"/>
                    </a:solidFill>
                  </a:rPr>
                  <a:t>Bias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3" name="구부러진 연결선 52"/>
              <p:cNvCxnSpPr>
                <a:stCxn id="52" idx="1"/>
              </p:cNvCxnSpPr>
              <p:nvPr/>
            </p:nvCxnSpPr>
            <p:spPr>
              <a:xfrm rot="10800000" flipH="1" flipV="1">
                <a:off x="7727091" y="374138"/>
                <a:ext cx="65903" cy="433172"/>
              </a:xfrm>
              <a:prstGeom prst="curvedConnector4">
                <a:avLst>
                  <a:gd name="adj1" fmla="val -346873"/>
                  <a:gd name="adj2" fmla="val 7131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/>
            <p:cNvGrpSpPr/>
            <p:nvPr/>
          </p:nvGrpSpPr>
          <p:grpSpPr>
            <a:xfrm>
              <a:off x="6910172" y="1285105"/>
              <a:ext cx="562976" cy="617838"/>
              <a:chOff x="7727091" y="123568"/>
              <a:chExt cx="562976" cy="61783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7727092" y="123568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B050"/>
                    </a:solidFill>
                  </a:rPr>
                  <a:t>Bias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6" name="구부러진 연결선 55"/>
              <p:cNvCxnSpPr>
                <a:stCxn id="55" idx="1"/>
              </p:cNvCxnSpPr>
              <p:nvPr/>
            </p:nvCxnSpPr>
            <p:spPr>
              <a:xfrm rot="10800000" flipH="1" flipV="1">
                <a:off x="7727091" y="308234"/>
                <a:ext cx="65903" cy="433172"/>
              </a:xfrm>
              <a:prstGeom prst="curvedConnector4">
                <a:avLst>
                  <a:gd name="adj1" fmla="val -346873"/>
                  <a:gd name="adj2" fmla="val 7131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" name="직선 연결선 7"/>
          <p:cNvCxnSpPr/>
          <p:nvPr/>
        </p:nvCxnSpPr>
        <p:spPr>
          <a:xfrm flipV="1">
            <a:off x="337751" y="1340768"/>
            <a:ext cx="11230857" cy="2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1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68" y="457200"/>
            <a:ext cx="897925" cy="5239265"/>
          </a:xfrm>
        </p:spPr>
        <p:txBody>
          <a:bodyPr vert="eaVert">
            <a:normAutofit/>
          </a:bodyPr>
          <a:lstStyle/>
          <a:p>
            <a:r>
              <a:rPr lang="ko-KR" altLang="en-US" sz="4400" dirty="0" smtClean="0">
                <a:latin typeface="아리따-돋움(TTF)-Bold" pitchFamily="18" charset="-127"/>
                <a:ea typeface="아리따-돋움(TTF)-Bold" pitchFamily="18" charset="-127"/>
              </a:rPr>
              <a:t>전체적인</a:t>
            </a:r>
            <a:r>
              <a:rPr lang="en-US" altLang="ko-KR" sz="4400" dirty="0">
                <a:latin typeface="아리따-돋움(TTF)-Bold" pitchFamily="18" charset="-127"/>
                <a:ea typeface="아리따-돋움(TTF)-Bold" pitchFamily="18" charset="-127"/>
              </a:rPr>
              <a:t> </a:t>
            </a:r>
            <a:r>
              <a:rPr lang="ko-KR" altLang="en-US" sz="4400" dirty="0" smtClean="0">
                <a:latin typeface="아리따-돋움(TTF)-Bold" pitchFamily="18" charset="-127"/>
                <a:ea typeface="아리따-돋움(TTF)-Bold" pitchFamily="18" charset="-127"/>
              </a:rPr>
              <a:t>알고리즘</a:t>
            </a:r>
            <a:endParaRPr lang="ko-KR" altLang="en-US" sz="4400" dirty="0" smtClean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xmlns="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224" y="6042853"/>
            <a:ext cx="2686050" cy="7905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400432" y="123568"/>
            <a:ext cx="0" cy="642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9"/>
              <p:cNvSpPr txBox="1"/>
              <p:nvPr/>
            </p:nvSpPr>
            <p:spPr>
              <a:xfrm>
                <a:off x="7862888" y="13142913"/>
                <a:ext cx="561975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lang="en-US" altLang="ko-KR" sz="1100" b="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ko-KR" altLang="ko-KR" sz="1100">
                  <a:effectLst/>
                </a:endParaRPr>
              </a:p>
            </p:txBody>
          </p:sp>
        </mc:Choice>
        <mc:Fallback xmlns="">
          <p:sp>
            <p:nvSpPr>
              <p:cNvPr id="14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888" y="13142913"/>
                <a:ext cx="561975" cy="171450"/>
              </a:xfrm>
              <a:prstGeom prst="rect">
                <a:avLst/>
              </a:prstGeom>
              <a:blipFill rotWithShape="1">
                <a:blip r:embed="rId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7"/>
              <p:cNvSpPr txBox="1"/>
              <p:nvPr/>
            </p:nvSpPr>
            <p:spPr>
              <a:xfrm>
                <a:off x="9463088" y="13138150"/>
                <a:ext cx="112712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5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088" y="13138150"/>
                <a:ext cx="112712" cy="171450"/>
              </a:xfrm>
              <a:prstGeom prst="rect">
                <a:avLst/>
              </a:prstGeom>
              <a:blipFill rotWithShape="1">
                <a:blip r:embed="rId8"/>
                <a:stretch>
                  <a:fillRect l="-26316" t="-14286" r="-78947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8"/>
              <p:cNvSpPr txBox="1"/>
              <p:nvPr/>
            </p:nvSpPr>
            <p:spPr>
              <a:xfrm>
                <a:off x="8491538" y="13142913"/>
                <a:ext cx="771525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effectLst/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m:rPr>
                                  <m:nor/>
                                </m:rPr>
                                <a:rPr lang="ko-KR" altLang="en-US">
                                  <a:effectLst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ko-KR" sz="1100" b="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ko-KR" sz="1100">
                  <a:effectLst/>
                </a:endParaRPr>
              </a:p>
            </p:txBody>
          </p:sp>
        </mc:Choice>
        <mc:Fallback xmlns="">
          <p:sp>
            <p:nvSpPr>
              <p:cNvPr id="16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538" y="13142913"/>
                <a:ext cx="771525" cy="174625"/>
              </a:xfrm>
              <a:prstGeom prst="rect">
                <a:avLst/>
              </a:prstGeom>
              <a:blipFill rotWithShape="1">
                <a:blip r:embed="rId9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0"/>
              <p:cNvSpPr txBox="1"/>
              <p:nvPr/>
            </p:nvSpPr>
            <p:spPr>
              <a:xfrm>
                <a:off x="10015538" y="13147675"/>
                <a:ext cx="425450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1100" b="0" i="1">
                          <a:latin typeface="Cambria Math" panose="02040503050406030204" pitchFamily="18" charset="0"/>
                        </a:rPr>
                        <m:t>− </m:t>
                      </m:r>
                      <m:bar>
                        <m:barPr>
                          <m:pos m:val="top"/>
                          <m:ctrlPr>
                            <a:rPr lang="en-US" altLang="ko-KR" sz="1100" b="0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538" y="13147675"/>
                <a:ext cx="425450" cy="171450"/>
              </a:xfrm>
              <a:prstGeom prst="rect">
                <a:avLst/>
              </a:prstGeom>
              <a:blipFill rotWithShape="1">
                <a:blip r:embed="rId10"/>
                <a:stretch>
                  <a:fillRect l="-8571" t="-17857" r="-7143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1"/>
              <p:cNvSpPr txBox="1"/>
              <p:nvPr/>
            </p:nvSpPr>
            <p:spPr>
              <a:xfrm>
                <a:off x="10587038" y="13123863"/>
                <a:ext cx="601662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8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038" y="13123863"/>
                <a:ext cx="601662" cy="174625"/>
              </a:xfrm>
              <a:prstGeom prst="rect">
                <a:avLst/>
              </a:prstGeom>
              <a:blipFill rotWithShape="1">
                <a:blip r:embed="rId11"/>
                <a:stretch>
                  <a:fillRect t="-17241" r="-4082"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1845276" y="228600"/>
            <a:ext cx="5354594" cy="62095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845276" y="572532"/>
            <a:ext cx="535459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85971" y="230658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학습횟수 만큼 반복 </a:t>
            </a:r>
            <a:r>
              <a:rPr lang="en-US" altLang="ko-KR" dirty="0" smtClean="0"/>
              <a:t>(epoch = </a:t>
            </a:r>
            <a:r>
              <a:rPr lang="en-US" altLang="ko-KR" dirty="0" smtClean="0"/>
              <a:t>100000)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911178" y="741406"/>
            <a:ext cx="5181600" cy="41436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911178" y="1128588"/>
            <a:ext cx="51816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81990" y="795183"/>
            <a:ext cx="2207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Input Data </a:t>
            </a:r>
            <a:r>
              <a:rPr lang="ko-KR" altLang="en-US" sz="1400" dirty="0" smtClean="0"/>
              <a:t>개수만큼 반복 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72497" y="1309817"/>
            <a:ext cx="4226011" cy="47779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단순합</a:t>
            </a:r>
            <a:r>
              <a:rPr lang="ko-KR" altLang="en-US" sz="1400" dirty="0" smtClean="0">
                <a:solidFill>
                  <a:schemeClr val="tx1"/>
                </a:solidFill>
              </a:rPr>
              <a:t> 공식을 통해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HiddenLayer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Activation </a:t>
            </a:r>
            <a:r>
              <a:rPr lang="ko-KR" altLang="en-US" sz="1400" dirty="0" smtClean="0">
                <a:solidFill>
                  <a:schemeClr val="tx1"/>
                </a:solidFill>
              </a:rPr>
              <a:t>을 구함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endCxn id="23" idx="0"/>
          </p:cNvCxnSpPr>
          <p:nvPr/>
        </p:nvCxnSpPr>
        <p:spPr>
          <a:xfrm>
            <a:off x="4485502" y="1128588"/>
            <a:ext cx="1" cy="181229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47103" y="4382026"/>
            <a:ext cx="405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200" dirty="0" err="1" smtClean="0">
                <a:latin typeface="아리따-돋움(TTF)-Medium" pitchFamily="18" charset="-127"/>
                <a:ea typeface="아리따-돋움(TTF)-Medium" pitchFamily="18" charset="-127"/>
              </a:rPr>
              <a:t>단순합</a:t>
            </a:r>
            <a:r>
              <a:rPr lang="ko-KR" altLang="en-US" sz="1200" dirty="0" smtClean="0">
                <a:latin typeface="아리따-돋움(TTF)-Medium" pitchFamily="18" charset="-127"/>
                <a:ea typeface="아리따-돋움(TTF)-Medium" pitchFamily="18" charset="-127"/>
              </a:rPr>
              <a:t> 공식 </a:t>
            </a:r>
            <a:r>
              <a:rPr lang="en-US" altLang="ko-KR" sz="1200" dirty="0" smtClean="0">
                <a:latin typeface="아리따-돋움(TTF)-Medium" pitchFamily="18" charset="-127"/>
                <a:ea typeface="아리따-돋움(TTF)-Medium" pitchFamily="18" charset="-127"/>
              </a:rPr>
              <a:t>: </a:t>
            </a:r>
            <a:r>
              <a:rPr lang="en-US" altLang="ko-KR" sz="1200" dirty="0">
                <a:latin typeface="아리따-돋움(TTF)-Medium" pitchFamily="18" charset="-127"/>
                <a:ea typeface="아리따-돋움(TTF)-Medium" pitchFamily="18" charset="-127"/>
              </a:rPr>
              <a:t>(bias * </a:t>
            </a:r>
            <a:r>
              <a:rPr lang="en-US" altLang="ko-KR" sz="1200" dirty="0" smtClean="0">
                <a:latin typeface="아리따-돋움(TTF)-Medium" pitchFamily="18" charset="-127"/>
                <a:ea typeface="아리따-돋움(TTF)-Medium" pitchFamily="18" charset="-127"/>
              </a:rPr>
              <a:t>w1) </a:t>
            </a:r>
            <a:r>
              <a:rPr lang="en-US" altLang="ko-KR" sz="1200" dirty="0">
                <a:latin typeface="아리따-돋움(TTF)-Medium" pitchFamily="18" charset="-127"/>
                <a:ea typeface="아리따-돋움(TTF)-Medium" pitchFamily="18" charset="-127"/>
              </a:rPr>
              <a:t>+ (x1 * </a:t>
            </a:r>
            <a:r>
              <a:rPr lang="en-US" altLang="ko-KR" sz="1200" dirty="0" smtClean="0">
                <a:latin typeface="아리따-돋움(TTF)-Medium" pitchFamily="18" charset="-127"/>
                <a:ea typeface="아리따-돋움(TTF)-Medium" pitchFamily="18" charset="-127"/>
              </a:rPr>
              <a:t>w2) </a:t>
            </a:r>
            <a:r>
              <a:rPr lang="en-US" altLang="ko-KR" sz="1200" dirty="0">
                <a:latin typeface="아리따-돋움(TTF)-Medium" pitchFamily="18" charset="-127"/>
                <a:ea typeface="아리따-돋움(TTF)-Medium" pitchFamily="18" charset="-127"/>
              </a:rPr>
              <a:t>+ (x2 * </a:t>
            </a:r>
            <a:r>
              <a:rPr lang="en-US" altLang="ko-KR" sz="1200" dirty="0" smtClean="0">
                <a:latin typeface="아리따-돋움(TTF)-Medium" pitchFamily="18" charset="-127"/>
                <a:ea typeface="아리따-돋움(TTF)-Medium" pitchFamily="18" charset="-127"/>
              </a:rPr>
              <a:t>w3</a:t>
            </a:r>
            <a:r>
              <a:rPr lang="en-US" altLang="ko-KR" sz="1200" dirty="0">
                <a:latin typeface="아리따-돋움(TTF)-Medium" pitchFamily="18" charset="-127"/>
                <a:ea typeface="아리따-돋움(TTF)-Medium" pitchFamily="18" charset="-127"/>
              </a:rPr>
              <a:t>)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2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200" dirty="0" smtClean="0">
                <a:latin typeface="아리따-돋움(TTF)-Medium" pitchFamily="18" charset="-127"/>
                <a:ea typeface="아리따-돋움(TTF)-Medium" pitchFamily="18" charset="-127"/>
              </a:rPr>
              <a:t>Weight </a:t>
            </a:r>
            <a:r>
              <a:rPr lang="ko-KR" altLang="en-US" sz="1200" dirty="0" smtClean="0">
                <a:latin typeface="아리따-돋움(TTF)-Medium" pitchFamily="18" charset="-127"/>
                <a:ea typeface="아리따-돋움(TTF)-Medium" pitchFamily="18" charset="-127"/>
              </a:rPr>
              <a:t>갱신 공식 </a:t>
            </a:r>
            <a:r>
              <a:rPr lang="en-US" altLang="ko-KR" sz="1200" dirty="0" smtClean="0">
                <a:latin typeface="아리따-돋움(TTF)-Medium" pitchFamily="18" charset="-127"/>
                <a:ea typeface="아리따-돋움(TTF)-Medium" pitchFamily="18" charset="-127"/>
              </a:rPr>
              <a:t>: </a:t>
            </a:r>
            <a:r>
              <a:rPr lang="en-US" altLang="ko-KR" sz="1200" dirty="0" smtClean="0">
                <a:latin typeface="아리따-돋움(TTF)-Medium" pitchFamily="18" charset="-127"/>
                <a:ea typeface="아리따-돋움(TTF)-Medium" pitchFamily="18" charset="-127"/>
              </a:rPr>
              <a:t>w = w + n * x * error</a:t>
            </a:r>
            <a:endParaRPr lang="ko-KR" altLang="en-US" sz="1200" dirty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4485501" y="1779376"/>
            <a:ext cx="1" cy="1812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372495" y="1972276"/>
            <a:ext cx="4226011" cy="67344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새로 구한 </a:t>
            </a:r>
            <a:r>
              <a:rPr lang="en-US" altLang="ko-KR" sz="1600" dirty="0" smtClean="0">
                <a:solidFill>
                  <a:schemeClr val="tx1"/>
                </a:solidFill>
              </a:rPr>
              <a:t>Activation </a:t>
            </a:r>
            <a:r>
              <a:rPr lang="ko-KR" altLang="en-US" sz="1600" dirty="0" smtClean="0">
                <a:solidFill>
                  <a:schemeClr val="tx1"/>
                </a:solidFill>
              </a:rPr>
              <a:t>을 이용하여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단순합</a:t>
            </a:r>
            <a:r>
              <a:rPr lang="ko-KR" altLang="en-US" sz="1600" dirty="0" smtClean="0">
                <a:solidFill>
                  <a:schemeClr val="tx1"/>
                </a:solidFill>
              </a:rPr>
              <a:t> 공식을 통해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타겟값</a:t>
            </a:r>
            <a:r>
              <a:rPr lang="ko-KR" altLang="en-US" sz="1600" dirty="0" smtClean="0">
                <a:solidFill>
                  <a:schemeClr val="tx1"/>
                </a:solidFill>
              </a:rPr>
              <a:t> 출력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501978" y="2630125"/>
            <a:ext cx="1" cy="1812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모서리가 둥근 직사각형 49"/>
              <p:cNvSpPr/>
              <p:nvPr/>
            </p:nvSpPr>
            <p:spPr>
              <a:xfrm>
                <a:off x="2372491" y="2811355"/>
                <a:ext cx="4226011" cy="1257721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error[i]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target[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]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–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output[i]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Delta[i] = error[i] * y[i] * (1 – y[i])</a:t>
                </a:r>
              </a:p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d_sum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</a:rPr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p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𝐷𝑒𝑙𝑡𝑎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error[i] =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d_sum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[i] * a[i] * (1 – a[i])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모서리가 둥근 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491" y="2811355"/>
                <a:ext cx="4226011" cy="1257721"/>
              </a:xfrm>
              <a:prstGeom prst="roundRect">
                <a:avLst/>
              </a:prstGeom>
              <a:blipFill rotWithShape="1">
                <a:blip r:embed="rId12"/>
                <a:stretch>
                  <a:fillRect b="-1057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/>
          <p:cNvCxnSpPr/>
          <p:nvPr/>
        </p:nvCxnSpPr>
        <p:spPr>
          <a:xfrm>
            <a:off x="4485499" y="4085449"/>
            <a:ext cx="1" cy="1812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2372493" y="4268009"/>
            <a:ext cx="4226011" cy="43579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새롭게 구한 </a:t>
            </a:r>
            <a:r>
              <a:rPr lang="en-US" altLang="ko-KR" sz="1400" dirty="0" smtClean="0">
                <a:solidFill>
                  <a:schemeClr val="tx1"/>
                </a:solidFill>
              </a:rPr>
              <a:t>error </a:t>
            </a:r>
            <a:r>
              <a:rPr lang="ko-KR" altLang="en-US" sz="1400" dirty="0" smtClean="0">
                <a:solidFill>
                  <a:schemeClr val="tx1"/>
                </a:solidFill>
              </a:rPr>
              <a:t>들을 이용하여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weight </a:t>
            </a:r>
            <a:r>
              <a:rPr lang="ko-KR" altLang="en-US" sz="1400" dirty="0" smtClean="0">
                <a:solidFill>
                  <a:schemeClr val="tx1"/>
                </a:solidFill>
              </a:rPr>
              <a:t>갱신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4485497" y="4703805"/>
            <a:ext cx="1" cy="1812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493735" y="4885035"/>
            <a:ext cx="1" cy="1812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2800858" y="5099892"/>
            <a:ext cx="3369276" cy="38717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임의의 </a:t>
            </a:r>
            <a:r>
              <a:rPr lang="ko-KR" altLang="en-US" dirty="0" smtClean="0">
                <a:solidFill>
                  <a:schemeClr val="tx1"/>
                </a:solidFill>
              </a:rPr>
              <a:t>문제를 </a:t>
            </a:r>
            <a:r>
              <a:rPr lang="ko-KR" altLang="en-US" dirty="0" smtClean="0">
                <a:solidFill>
                  <a:schemeClr val="tx1"/>
                </a:solidFill>
              </a:rPr>
              <a:t>통해 평가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7228345" y="-52581"/>
            <a:ext cx="4981575" cy="4326226"/>
            <a:chOff x="4641207" y="1276867"/>
            <a:chExt cx="4981575" cy="4326226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29205"/>
            <a:stretch/>
          </p:blipFill>
          <p:spPr bwMode="auto">
            <a:xfrm>
              <a:off x="4641207" y="1340769"/>
              <a:ext cx="4981575" cy="26298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0184" y="4310742"/>
              <a:ext cx="447675" cy="46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타원 64"/>
            <p:cNvSpPr/>
            <p:nvPr/>
          </p:nvSpPr>
          <p:spPr>
            <a:xfrm>
              <a:off x="5395783" y="3929450"/>
              <a:ext cx="65903" cy="457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399899" y="4065374"/>
              <a:ext cx="65903" cy="457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5399899" y="4180706"/>
              <a:ext cx="65903" cy="457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4819006" y="3901027"/>
              <a:ext cx="1408799" cy="1232499"/>
              <a:chOff x="4819006" y="3901027"/>
              <a:chExt cx="1408799" cy="1232499"/>
            </a:xfrm>
          </p:grpSpPr>
          <p:pic>
            <p:nvPicPr>
              <p:cNvPr id="103" name="Picture 5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9006" y="3926521"/>
                <a:ext cx="295275" cy="97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4" name="Picture 6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4859809" y="4828726"/>
                <a:ext cx="1367996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5" name="Picture 5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5833" y="3901027"/>
                <a:ext cx="295275" cy="97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75" name="Picture 8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3481" y="4304855"/>
              <a:ext cx="415882" cy="4648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6" name="그룹 75"/>
            <p:cNvGrpSpPr/>
            <p:nvPr/>
          </p:nvGrpSpPr>
          <p:grpSpPr>
            <a:xfrm>
              <a:off x="6532609" y="3907256"/>
              <a:ext cx="1408799" cy="1232499"/>
              <a:chOff x="4819006" y="3901027"/>
              <a:chExt cx="1408799" cy="1232499"/>
            </a:xfrm>
          </p:grpSpPr>
          <p:pic>
            <p:nvPicPr>
              <p:cNvPr id="100" name="Picture 5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9006" y="3926521"/>
                <a:ext cx="295275" cy="97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1" name="Picture 6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4859809" y="4828726"/>
                <a:ext cx="1367996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" name="Picture 5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5833" y="3901027"/>
                <a:ext cx="295275" cy="97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7" name="타원 76"/>
            <p:cNvSpPr/>
            <p:nvPr/>
          </p:nvSpPr>
          <p:spPr>
            <a:xfrm>
              <a:off x="7154593" y="3908852"/>
              <a:ext cx="65903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7158709" y="4044776"/>
              <a:ext cx="65903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7158709" y="4160108"/>
              <a:ext cx="65903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4359" y="2589452"/>
              <a:ext cx="429913" cy="469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1" name="그룹 80"/>
            <p:cNvGrpSpPr/>
            <p:nvPr/>
          </p:nvGrpSpPr>
          <p:grpSpPr>
            <a:xfrm>
              <a:off x="8093808" y="3919767"/>
              <a:ext cx="1408799" cy="1232499"/>
              <a:chOff x="4819006" y="3901027"/>
              <a:chExt cx="1408799" cy="1232499"/>
            </a:xfrm>
          </p:grpSpPr>
          <p:pic>
            <p:nvPicPr>
              <p:cNvPr id="97" name="Picture 5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9006" y="3926521"/>
                <a:ext cx="295275" cy="97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8" name="Picture 6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4859809" y="4828726"/>
                <a:ext cx="1367996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9" name="Picture 5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5833" y="3901027"/>
                <a:ext cx="295275" cy="97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82" name="타원 81"/>
            <p:cNvSpPr/>
            <p:nvPr/>
          </p:nvSpPr>
          <p:spPr>
            <a:xfrm>
              <a:off x="8681649" y="3130977"/>
              <a:ext cx="65903" cy="457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8678722" y="3638376"/>
              <a:ext cx="65903" cy="457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8702668" y="4160108"/>
              <a:ext cx="65903" cy="457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0135" y="4324760"/>
              <a:ext cx="388980" cy="424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6" name="TextBox 85"/>
            <p:cNvSpPr txBox="1"/>
            <p:nvPr/>
          </p:nvSpPr>
          <p:spPr>
            <a:xfrm>
              <a:off x="4691293" y="5033176"/>
              <a:ext cx="1425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InputLayer</a:t>
              </a:r>
              <a:r>
                <a:rPr lang="en-US" altLang="ko-KR" sz="1200" dirty="0" smtClean="0"/>
                <a:t>[10][224]</a:t>
              </a:r>
              <a:endParaRPr lang="ko-KR" alt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98999" y="5047076"/>
              <a:ext cx="1294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HiddenLayer</a:t>
              </a:r>
              <a:r>
                <a:rPr lang="en-US" altLang="ko-KR" sz="1200" dirty="0" smtClean="0"/>
                <a:t>[100]</a:t>
              </a:r>
              <a:endParaRPr lang="ko-KR" alt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69419" y="5033176"/>
              <a:ext cx="1212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OutputLayer</a:t>
              </a:r>
              <a:r>
                <a:rPr lang="en-US" altLang="ko-KR" sz="1200" dirty="0" smtClean="0"/>
                <a:t>[10]</a:t>
              </a:r>
              <a:endParaRPr lang="ko-KR" alt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89910" y="5320459"/>
              <a:ext cx="12868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Weight[225][</a:t>
              </a:r>
              <a:r>
                <a:rPr lang="en-US" altLang="ko-KR" sz="1200" dirty="0" smtClean="0"/>
                <a:t>100</a:t>
              </a:r>
              <a:r>
                <a:rPr lang="en-US" altLang="ko-KR" sz="1200" dirty="0" smtClean="0"/>
                <a:t>]</a:t>
              </a:r>
              <a:endParaRPr lang="ko-KR" alt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301298" y="5326094"/>
              <a:ext cx="1208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Weight[101][10]</a:t>
              </a:r>
              <a:endParaRPr lang="ko-KR" altLang="en-US" sz="1200" dirty="0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5167315" y="1276867"/>
              <a:ext cx="562976" cy="617838"/>
              <a:chOff x="7727091" y="189472"/>
              <a:chExt cx="562976" cy="617838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7727092" y="189472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B050"/>
                    </a:solidFill>
                  </a:rPr>
                  <a:t>Bias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6" name="구부러진 연결선 95"/>
              <p:cNvCxnSpPr>
                <a:stCxn id="95" idx="1"/>
              </p:cNvCxnSpPr>
              <p:nvPr/>
            </p:nvCxnSpPr>
            <p:spPr>
              <a:xfrm rot="10800000" flipH="1" flipV="1">
                <a:off x="7727091" y="374138"/>
                <a:ext cx="65903" cy="433172"/>
              </a:xfrm>
              <a:prstGeom prst="curvedConnector4">
                <a:avLst>
                  <a:gd name="adj1" fmla="val -346873"/>
                  <a:gd name="adj2" fmla="val 7131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그룹 91"/>
            <p:cNvGrpSpPr/>
            <p:nvPr/>
          </p:nvGrpSpPr>
          <p:grpSpPr>
            <a:xfrm>
              <a:off x="6910172" y="1285105"/>
              <a:ext cx="562976" cy="617838"/>
              <a:chOff x="7727091" y="123568"/>
              <a:chExt cx="562976" cy="617838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7727092" y="123568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B050"/>
                    </a:solidFill>
                  </a:rPr>
                  <a:t>Bias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4" name="구부러진 연결선 93"/>
              <p:cNvCxnSpPr>
                <a:stCxn id="93" idx="1"/>
              </p:cNvCxnSpPr>
              <p:nvPr/>
            </p:nvCxnSpPr>
            <p:spPr>
              <a:xfrm rot="10800000" flipH="1" flipV="1">
                <a:off x="7727091" y="308234"/>
                <a:ext cx="65903" cy="433172"/>
              </a:xfrm>
              <a:prstGeom prst="curvedConnector4">
                <a:avLst>
                  <a:gd name="adj1" fmla="val -346873"/>
                  <a:gd name="adj2" fmla="val 7131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직선 화살표 연결선 105"/>
          <p:cNvCxnSpPr/>
          <p:nvPr/>
        </p:nvCxnSpPr>
        <p:spPr>
          <a:xfrm flipH="1">
            <a:off x="4485496" y="5487740"/>
            <a:ext cx="7" cy="9504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5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42" y="82378"/>
            <a:ext cx="11228431" cy="1661297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latin typeface="아리따-돋움(TTF)-Bold" pitchFamily="18" charset="-127"/>
                <a:ea typeface="아리따-돋움(TTF)-Bold" pitchFamily="18" charset="-127"/>
              </a:rPr>
              <a:t>숫자 인식</a:t>
            </a:r>
            <a:endParaRPr lang="en-US" sz="44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xmlns="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224" y="6042853"/>
            <a:ext cx="2686050" cy="7905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9"/>
              <p:cNvSpPr txBox="1"/>
              <p:nvPr/>
            </p:nvSpPr>
            <p:spPr>
              <a:xfrm>
                <a:off x="7862888" y="13142913"/>
                <a:ext cx="561975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lang="en-US" altLang="ko-KR" sz="1100" b="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ko-KR" altLang="ko-KR" sz="1100">
                  <a:effectLst/>
                </a:endParaRPr>
              </a:p>
            </p:txBody>
          </p:sp>
        </mc:Choice>
        <mc:Fallback xmlns="">
          <p:sp>
            <p:nvSpPr>
              <p:cNvPr id="14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888" y="13142913"/>
                <a:ext cx="561975" cy="171450"/>
              </a:xfrm>
              <a:prstGeom prst="rect">
                <a:avLst/>
              </a:prstGeom>
              <a:blipFill rotWithShape="1">
                <a:blip r:embed="rId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7"/>
              <p:cNvSpPr txBox="1"/>
              <p:nvPr/>
            </p:nvSpPr>
            <p:spPr>
              <a:xfrm>
                <a:off x="9463088" y="13138150"/>
                <a:ext cx="112712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5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088" y="13138150"/>
                <a:ext cx="112712" cy="171450"/>
              </a:xfrm>
              <a:prstGeom prst="rect">
                <a:avLst/>
              </a:prstGeom>
              <a:blipFill rotWithShape="1">
                <a:blip r:embed="rId8"/>
                <a:stretch>
                  <a:fillRect l="-26316" t="-14286" r="-78947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8"/>
              <p:cNvSpPr txBox="1"/>
              <p:nvPr/>
            </p:nvSpPr>
            <p:spPr>
              <a:xfrm>
                <a:off x="8491538" y="13142913"/>
                <a:ext cx="771525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effectLst/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m:rPr>
                                  <m:nor/>
                                </m:rPr>
                                <a:rPr lang="ko-KR" altLang="en-US">
                                  <a:effectLst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ko-KR" sz="1100" b="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ko-KR" sz="1100">
                  <a:effectLst/>
                </a:endParaRPr>
              </a:p>
            </p:txBody>
          </p:sp>
        </mc:Choice>
        <mc:Fallback xmlns="">
          <p:sp>
            <p:nvSpPr>
              <p:cNvPr id="16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538" y="13142913"/>
                <a:ext cx="771525" cy="174625"/>
              </a:xfrm>
              <a:prstGeom prst="rect">
                <a:avLst/>
              </a:prstGeom>
              <a:blipFill rotWithShape="1">
                <a:blip r:embed="rId9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0"/>
              <p:cNvSpPr txBox="1"/>
              <p:nvPr/>
            </p:nvSpPr>
            <p:spPr>
              <a:xfrm>
                <a:off x="10015538" y="13147675"/>
                <a:ext cx="425450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1100" b="0" i="1">
                          <a:latin typeface="Cambria Math" panose="02040503050406030204" pitchFamily="18" charset="0"/>
                        </a:rPr>
                        <m:t>− </m:t>
                      </m:r>
                      <m:bar>
                        <m:barPr>
                          <m:pos m:val="top"/>
                          <m:ctrlPr>
                            <a:rPr lang="en-US" altLang="ko-KR" sz="1100" b="0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538" y="13147675"/>
                <a:ext cx="425450" cy="171450"/>
              </a:xfrm>
              <a:prstGeom prst="rect">
                <a:avLst/>
              </a:prstGeom>
              <a:blipFill rotWithShape="1">
                <a:blip r:embed="rId10"/>
                <a:stretch>
                  <a:fillRect l="-8571" t="-17857" r="-7143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1"/>
              <p:cNvSpPr txBox="1"/>
              <p:nvPr/>
            </p:nvSpPr>
            <p:spPr>
              <a:xfrm>
                <a:off x="10587038" y="13123863"/>
                <a:ext cx="601662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8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038" y="13123863"/>
                <a:ext cx="601662" cy="174625"/>
              </a:xfrm>
              <a:prstGeom prst="rect">
                <a:avLst/>
              </a:prstGeom>
              <a:blipFill rotWithShape="1">
                <a:blip r:embed="rId11"/>
                <a:stretch>
                  <a:fillRect t="-17241" r="-4082"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2" r="50000" b="24969"/>
          <a:stretch/>
        </p:blipFill>
        <p:spPr bwMode="auto">
          <a:xfrm>
            <a:off x="10355263" y="5324476"/>
            <a:ext cx="85725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7170223" y="1367481"/>
            <a:ext cx="4981575" cy="4326226"/>
            <a:chOff x="4641207" y="1276867"/>
            <a:chExt cx="4981575" cy="4326226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29205"/>
            <a:stretch/>
          </p:blipFill>
          <p:spPr bwMode="auto">
            <a:xfrm>
              <a:off x="4641207" y="1340769"/>
              <a:ext cx="4981575" cy="26298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0184" y="4310742"/>
              <a:ext cx="447675" cy="46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타원 1"/>
            <p:cNvSpPr/>
            <p:nvPr/>
          </p:nvSpPr>
          <p:spPr>
            <a:xfrm>
              <a:off x="5395783" y="3929450"/>
              <a:ext cx="65903" cy="457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399899" y="4065374"/>
              <a:ext cx="65903" cy="457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99899" y="4180706"/>
              <a:ext cx="65903" cy="457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4819006" y="3901027"/>
              <a:ext cx="1408799" cy="1232499"/>
              <a:chOff x="4819006" y="3901027"/>
              <a:chExt cx="1408799" cy="1232499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9006" y="3926521"/>
                <a:ext cx="295275" cy="97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4859809" y="4828726"/>
                <a:ext cx="1367996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5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5833" y="3901027"/>
                <a:ext cx="295275" cy="97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3481" y="4304855"/>
              <a:ext cx="415882" cy="4648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9" name="그룹 28"/>
            <p:cNvGrpSpPr/>
            <p:nvPr/>
          </p:nvGrpSpPr>
          <p:grpSpPr>
            <a:xfrm>
              <a:off x="6532609" y="3907256"/>
              <a:ext cx="1408799" cy="1232499"/>
              <a:chOff x="4819006" y="3901027"/>
              <a:chExt cx="1408799" cy="1232499"/>
            </a:xfrm>
          </p:grpSpPr>
          <p:pic>
            <p:nvPicPr>
              <p:cNvPr id="30" name="Picture 5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9006" y="3926521"/>
                <a:ext cx="295275" cy="97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6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4859809" y="4828726"/>
                <a:ext cx="1367996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" name="Picture 5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5833" y="3901027"/>
                <a:ext cx="295275" cy="97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3" name="타원 32"/>
            <p:cNvSpPr/>
            <p:nvPr/>
          </p:nvSpPr>
          <p:spPr>
            <a:xfrm>
              <a:off x="7154593" y="3908852"/>
              <a:ext cx="65903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7158709" y="4044776"/>
              <a:ext cx="65903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7158709" y="4160108"/>
              <a:ext cx="65903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4359" y="2589452"/>
              <a:ext cx="429913" cy="469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8" name="그룹 37"/>
            <p:cNvGrpSpPr/>
            <p:nvPr/>
          </p:nvGrpSpPr>
          <p:grpSpPr>
            <a:xfrm>
              <a:off x="8093808" y="3919767"/>
              <a:ext cx="1408799" cy="1232499"/>
              <a:chOff x="4819006" y="3901027"/>
              <a:chExt cx="1408799" cy="1232499"/>
            </a:xfrm>
          </p:grpSpPr>
          <p:pic>
            <p:nvPicPr>
              <p:cNvPr id="39" name="Picture 5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9006" y="3926521"/>
                <a:ext cx="295275" cy="97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6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4859809" y="4828726"/>
                <a:ext cx="1367996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5833" y="3901027"/>
                <a:ext cx="295275" cy="97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2" name="타원 41"/>
            <p:cNvSpPr/>
            <p:nvPr/>
          </p:nvSpPr>
          <p:spPr>
            <a:xfrm>
              <a:off x="8681649" y="3130977"/>
              <a:ext cx="65903" cy="457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8678722" y="3638376"/>
              <a:ext cx="65903" cy="457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8702668" y="4160108"/>
              <a:ext cx="65903" cy="457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0135" y="4324760"/>
              <a:ext cx="388980" cy="424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4691293" y="5033176"/>
              <a:ext cx="1425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InputLayer</a:t>
              </a:r>
              <a:r>
                <a:rPr lang="en-US" altLang="ko-KR" sz="1200" dirty="0" smtClean="0"/>
                <a:t>[10][224]</a:t>
              </a:r>
              <a:endParaRPr lang="ko-KR" alt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98999" y="5047076"/>
              <a:ext cx="1294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HiddenLayer</a:t>
              </a:r>
              <a:r>
                <a:rPr lang="en-US" altLang="ko-KR" sz="1200" dirty="0" smtClean="0"/>
                <a:t>[100]</a:t>
              </a:r>
              <a:endParaRPr lang="ko-KR" alt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69419" y="5033176"/>
              <a:ext cx="1212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OutputLayer</a:t>
              </a:r>
              <a:r>
                <a:rPr lang="en-US" altLang="ko-KR" sz="1200" dirty="0" smtClean="0"/>
                <a:t>[10]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89910" y="5320459"/>
              <a:ext cx="12868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Weight[225][</a:t>
              </a:r>
              <a:r>
                <a:rPr lang="en-US" altLang="ko-KR" sz="1200" dirty="0" smtClean="0"/>
                <a:t>100</a:t>
              </a:r>
              <a:r>
                <a:rPr lang="en-US" altLang="ko-KR" sz="1200" dirty="0" smtClean="0"/>
                <a:t>]</a:t>
              </a:r>
              <a:endParaRPr lang="ko-KR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01298" y="5326094"/>
              <a:ext cx="1208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Weight[101][10]</a:t>
              </a:r>
              <a:endParaRPr lang="ko-KR" altLang="en-US" sz="1200" dirty="0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5167315" y="1276867"/>
              <a:ext cx="562976" cy="617838"/>
              <a:chOff x="7727091" y="189472"/>
              <a:chExt cx="562976" cy="617838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7727092" y="189472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B050"/>
                    </a:solidFill>
                  </a:rPr>
                  <a:t>Bias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3" name="구부러진 연결선 52"/>
              <p:cNvCxnSpPr>
                <a:stCxn id="52" idx="1"/>
              </p:cNvCxnSpPr>
              <p:nvPr/>
            </p:nvCxnSpPr>
            <p:spPr>
              <a:xfrm rot="10800000" flipH="1" flipV="1">
                <a:off x="7727091" y="374138"/>
                <a:ext cx="65903" cy="433172"/>
              </a:xfrm>
              <a:prstGeom prst="curvedConnector4">
                <a:avLst>
                  <a:gd name="adj1" fmla="val -346873"/>
                  <a:gd name="adj2" fmla="val 7131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/>
            <p:cNvGrpSpPr/>
            <p:nvPr/>
          </p:nvGrpSpPr>
          <p:grpSpPr>
            <a:xfrm>
              <a:off x="6910172" y="1285105"/>
              <a:ext cx="562976" cy="617838"/>
              <a:chOff x="7727091" y="123568"/>
              <a:chExt cx="562976" cy="61783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7727092" y="123568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B050"/>
                    </a:solidFill>
                  </a:rPr>
                  <a:t>Bias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6" name="구부러진 연결선 55"/>
              <p:cNvCxnSpPr>
                <a:stCxn id="55" idx="1"/>
              </p:cNvCxnSpPr>
              <p:nvPr/>
            </p:nvCxnSpPr>
            <p:spPr>
              <a:xfrm rot="10800000" flipH="1" flipV="1">
                <a:off x="7727091" y="308234"/>
                <a:ext cx="65903" cy="433172"/>
              </a:xfrm>
              <a:prstGeom prst="curvedConnector4">
                <a:avLst>
                  <a:gd name="adj1" fmla="val -346873"/>
                  <a:gd name="adj2" fmla="val 7131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" name="직선 연결선 7"/>
          <p:cNvCxnSpPr/>
          <p:nvPr/>
        </p:nvCxnSpPr>
        <p:spPr>
          <a:xfrm flipV="1">
            <a:off x="337751" y="1340768"/>
            <a:ext cx="11230857" cy="2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15522"/>
              </p:ext>
            </p:extLst>
          </p:nvPr>
        </p:nvGraphicFramePr>
        <p:xfrm>
          <a:off x="238891" y="1745051"/>
          <a:ext cx="7149934" cy="3029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9994"/>
                <a:gridCol w="649994"/>
                <a:gridCol w="649994"/>
                <a:gridCol w="649994"/>
                <a:gridCol w="649994"/>
                <a:gridCol w="649994"/>
                <a:gridCol w="649994"/>
                <a:gridCol w="649994"/>
                <a:gridCol w="649994"/>
                <a:gridCol w="649994"/>
                <a:gridCol w="649994"/>
              </a:tblGrid>
              <a:tr h="54904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LearnData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패턴수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PredictData </a:t>
                      </a:r>
                      <a:r>
                        <a:rPr lang="ko-KR" altLang="en-US" sz="1100" u="none" strike="noStrike">
                          <a:effectLst/>
                        </a:rPr>
                        <a:t>패턴수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학습횟수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학습률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층수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weight </a:t>
                      </a:r>
                      <a:r>
                        <a:rPr lang="ko-KR" altLang="en-US" sz="1100" u="none" strike="noStrike">
                          <a:effectLst/>
                        </a:rPr>
                        <a:t>기준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노드수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타겟값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평가결과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6418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진혁 기훈 채원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채원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224, 100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6418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224, 100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6418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224, 100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6418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224, 100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6418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641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진혁 채원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</a:rPr>
                        <a:t>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224, 100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7164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224, 100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6418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224, 100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6418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224, 100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70.00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6418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6418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진혁 기훈 채원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진혁 기훈 채원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224, 100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100.00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6418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224, 100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96.67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6418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224, 100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96.67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6418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224, 100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96.67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337751" y="4919340"/>
            <a:ext cx="5428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진혁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: </a:t>
            </a:r>
            <a:r>
              <a:rPr lang="ko-KR" altLang="en-US" sz="1400" dirty="0" err="1" smtClean="0">
                <a:latin typeface="아리따-돋움(TTF)-Medium" pitchFamily="18" charset="-127"/>
                <a:ea typeface="아리따-돋움(TTF)-Medium" pitchFamily="18" charset="-127"/>
              </a:rPr>
              <a:t>양재본목각체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M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기훈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: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휴먼고딕체</a:t>
            </a: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채원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: </a:t>
            </a:r>
            <a:r>
              <a:rPr lang="ko-KR" altLang="en-US" sz="1400" dirty="0" err="1" smtClean="0">
                <a:latin typeface="아리따-돋움(TTF)-Medium" pitchFamily="18" charset="-127"/>
                <a:ea typeface="아리따-돋움(TTF)-Medium" pitchFamily="18" charset="-127"/>
              </a:rPr>
              <a:t>함초롱바탕체</a:t>
            </a: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6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42" y="82378"/>
            <a:ext cx="11228431" cy="1661297"/>
          </a:xfrm>
        </p:spPr>
        <p:txBody>
          <a:bodyPr>
            <a:normAutofit/>
          </a:bodyPr>
          <a:lstStyle/>
          <a:p>
            <a:r>
              <a:rPr lang="en-US" altLang="ko-KR" sz="4400" dirty="0" smtClean="0">
                <a:latin typeface="아리따-돋움(TTF)-Bold" pitchFamily="18" charset="-127"/>
                <a:ea typeface="아리따-돋움(TTF)-Bold" pitchFamily="18" charset="-127"/>
              </a:rPr>
              <a:t>MLP</a:t>
            </a:r>
            <a:r>
              <a:rPr lang="ko-KR" altLang="en-US" sz="4400" dirty="0" smtClean="0">
                <a:latin typeface="아리따-돋움(TTF)-Bold" pitchFamily="18" charset="-127"/>
                <a:ea typeface="아리따-돋움(TTF)-Bold" pitchFamily="18" charset="-127"/>
              </a:rPr>
              <a:t>를 사용하는 이유</a:t>
            </a:r>
            <a:endParaRPr lang="en-US" sz="44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xmlns="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224" y="6042853"/>
            <a:ext cx="2686050" cy="7905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37751" y="1340768"/>
            <a:ext cx="11230857" cy="2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72856" y="1751647"/>
            <a:ext cx="5428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err="1" smtClean="0">
                <a:latin typeface="아리따-돋움(TTF)-Medium" pitchFamily="18" charset="-127"/>
                <a:ea typeface="아리따-돋움(TTF)-Medium" pitchFamily="18" charset="-127"/>
              </a:rPr>
              <a:t>단층퍼셉트론으로는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AND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와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OR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연산을 할 수 있지만</a:t>
            </a: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    XOR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연산은 할 수가 없었다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그러나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XOR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연산은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AND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와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OR, NOT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연산의 조합으로 만들 수 있다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다시 말하면 여러 개의 </a:t>
            </a:r>
            <a:r>
              <a:rPr lang="ko-KR" altLang="en-US" sz="1400" dirty="0" err="1" smtClean="0">
                <a:latin typeface="아리따-돋움(TTF)-Medium" pitchFamily="18" charset="-127"/>
                <a:ea typeface="아리따-돋움(TTF)-Medium" pitchFamily="18" charset="-127"/>
              </a:rPr>
              <a:t>퍼셉트론을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 조합하면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XOR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를 할 수 있다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. </a:t>
            </a:r>
            <a:endParaRPr lang="ko-KR" altLang="en-US" sz="1400" dirty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9"/>
              <p:cNvSpPr txBox="1"/>
              <p:nvPr/>
            </p:nvSpPr>
            <p:spPr>
              <a:xfrm>
                <a:off x="7862888" y="13142913"/>
                <a:ext cx="561975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lang="en-US" altLang="ko-KR" sz="1100" b="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ko-KR" altLang="ko-KR" sz="1100">
                  <a:effectLst/>
                </a:endParaRPr>
              </a:p>
            </p:txBody>
          </p:sp>
        </mc:Choice>
        <mc:Fallback xmlns="">
          <p:sp>
            <p:nvSpPr>
              <p:cNvPr id="14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888" y="13142913"/>
                <a:ext cx="561975" cy="171450"/>
              </a:xfrm>
              <a:prstGeom prst="rect">
                <a:avLst/>
              </a:prstGeom>
              <a:blipFill rotWithShape="1">
                <a:blip r:embed="rId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7"/>
              <p:cNvSpPr txBox="1"/>
              <p:nvPr/>
            </p:nvSpPr>
            <p:spPr>
              <a:xfrm>
                <a:off x="9463088" y="13138150"/>
                <a:ext cx="112712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5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088" y="13138150"/>
                <a:ext cx="112712" cy="171450"/>
              </a:xfrm>
              <a:prstGeom prst="rect">
                <a:avLst/>
              </a:prstGeom>
              <a:blipFill rotWithShape="1">
                <a:blip r:embed="rId8"/>
                <a:stretch>
                  <a:fillRect l="-26316" t="-14286" r="-78947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8"/>
              <p:cNvSpPr txBox="1"/>
              <p:nvPr/>
            </p:nvSpPr>
            <p:spPr>
              <a:xfrm>
                <a:off x="8491538" y="13142913"/>
                <a:ext cx="771525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effectLst/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m:rPr>
                                  <m:nor/>
                                </m:rPr>
                                <a:rPr lang="ko-KR" altLang="en-US">
                                  <a:effectLst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ko-KR" sz="1100" b="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ko-KR" sz="1100">
                  <a:effectLst/>
                </a:endParaRPr>
              </a:p>
            </p:txBody>
          </p:sp>
        </mc:Choice>
        <mc:Fallback xmlns="">
          <p:sp>
            <p:nvSpPr>
              <p:cNvPr id="16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538" y="13142913"/>
                <a:ext cx="771525" cy="174625"/>
              </a:xfrm>
              <a:prstGeom prst="rect">
                <a:avLst/>
              </a:prstGeom>
              <a:blipFill rotWithShape="1">
                <a:blip r:embed="rId9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0"/>
              <p:cNvSpPr txBox="1"/>
              <p:nvPr/>
            </p:nvSpPr>
            <p:spPr>
              <a:xfrm>
                <a:off x="10015538" y="13147675"/>
                <a:ext cx="425450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1100" b="0" i="1">
                          <a:latin typeface="Cambria Math" panose="02040503050406030204" pitchFamily="18" charset="0"/>
                        </a:rPr>
                        <m:t>− </m:t>
                      </m:r>
                      <m:bar>
                        <m:barPr>
                          <m:pos m:val="top"/>
                          <m:ctrlPr>
                            <a:rPr lang="en-US" altLang="ko-KR" sz="1100" b="0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538" y="13147675"/>
                <a:ext cx="425450" cy="171450"/>
              </a:xfrm>
              <a:prstGeom prst="rect">
                <a:avLst/>
              </a:prstGeom>
              <a:blipFill rotWithShape="1">
                <a:blip r:embed="rId10"/>
                <a:stretch>
                  <a:fillRect l="-8571" t="-17857" r="-7143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1"/>
              <p:cNvSpPr txBox="1"/>
              <p:nvPr/>
            </p:nvSpPr>
            <p:spPr>
              <a:xfrm>
                <a:off x="10587038" y="13123863"/>
                <a:ext cx="601662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8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038" y="13123863"/>
                <a:ext cx="601662" cy="174625"/>
              </a:xfrm>
              <a:prstGeom prst="rect">
                <a:avLst/>
              </a:prstGeom>
              <a:blipFill rotWithShape="1">
                <a:blip r:embed="rId11"/>
                <a:stretch>
                  <a:fillRect t="-17241" r="-4082"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47" y="1488032"/>
            <a:ext cx="54578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89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42" y="82378"/>
            <a:ext cx="11228431" cy="1661297"/>
          </a:xfrm>
        </p:spPr>
        <p:txBody>
          <a:bodyPr>
            <a:normAutofit/>
          </a:bodyPr>
          <a:lstStyle/>
          <a:p>
            <a:r>
              <a:rPr lang="en-US" altLang="ko-KR" sz="4400" dirty="0" smtClean="0">
                <a:latin typeface="아리따-돋움(TTF)-Bold" pitchFamily="18" charset="-127"/>
                <a:ea typeface="아리따-돋움(TTF)-Bold" pitchFamily="18" charset="-127"/>
              </a:rPr>
              <a:t>MLP</a:t>
            </a:r>
            <a:r>
              <a:rPr lang="ko-KR" altLang="en-US" sz="4400" dirty="0" smtClean="0">
                <a:latin typeface="아리따-돋움(TTF)-Bold" pitchFamily="18" charset="-127"/>
                <a:ea typeface="아리따-돋움(TTF)-Bold" pitchFamily="18" charset="-127"/>
              </a:rPr>
              <a:t>를 사용하는 이유</a:t>
            </a:r>
            <a:endParaRPr lang="en-US" sz="44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xmlns="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224" y="6042853"/>
            <a:ext cx="2686050" cy="7905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37751" y="1340768"/>
            <a:ext cx="11230857" cy="2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0640" y="5482837"/>
            <a:ext cx="9798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Input Layer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에서 바로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Output Layer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로 가는 것이 아니라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Hidden Layer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를 한번 거쳐서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Output Layer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로 간다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왼쪽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Hidden Layer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의 두 </a:t>
            </a:r>
            <a:r>
              <a:rPr lang="ko-KR" altLang="en-US" sz="1400" dirty="0" err="1" smtClean="0">
                <a:latin typeface="아리따-돋움(TTF)-Medium" pitchFamily="18" charset="-127"/>
                <a:ea typeface="아리따-돋움(TTF)-Medium" pitchFamily="18" charset="-127"/>
              </a:rPr>
              <a:t>노드는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 오른쪽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Hidden Layer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의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NAND Gate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와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OR Gate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의 역할을 한다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.</a:t>
            </a:r>
            <a:endParaRPr lang="ko-KR" altLang="en-US" sz="1400" dirty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9"/>
              <p:cNvSpPr txBox="1"/>
              <p:nvPr/>
            </p:nvSpPr>
            <p:spPr>
              <a:xfrm>
                <a:off x="7862888" y="13142913"/>
                <a:ext cx="561975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lang="en-US" altLang="ko-KR" sz="1100" b="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ko-KR" altLang="ko-KR" sz="1100">
                  <a:effectLst/>
                </a:endParaRPr>
              </a:p>
            </p:txBody>
          </p:sp>
        </mc:Choice>
        <mc:Fallback xmlns="">
          <p:sp>
            <p:nvSpPr>
              <p:cNvPr id="14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888" y="13142913"/>
                <a:ext cx="561975" cy="171450"/>
              </a:xfrm>
              <a:prstGeom prst="rect">
                <a:avLst/>
              </a:prstGeom>
              <a:blipFill rotWithShape="1">
                <a:blip r:embed="rId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7"/>
              <p:cNvSpPr txBox="1"/>
              <p:nvPr/>
            </p:nvSpPr>
            <p:spPr>
              <a:xfrm>
                <a:off x="9463088" y="13138150"/>
                <a:ext cx="112712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5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088" y="13138150"/>
                <a:ext cx="112712" cy="171450"/>
              </a:xfrm>
              <a:prstGeom prst="rect">
                <a:avLst/>
              </a:prstGeom>
              <a:blipFill rotWithShape="1">
                <a:blip r:embed="rId8"/>
                <a:stretch>
                  <a:fillRect l="-26316" t="-14286" r="-78947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8"/>
              <p:cNvSpPr txBox="1"/>
              <p:nvPr/>
            </p:nvSpPr>
            <p:spPr>
              <a:xfrm>
                <a:off x="8491538" y="13142913"/>
                <a:ext cx="771525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effectLst/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m:rPr>
                                  <m:nor/>
                                </m:rPr>
                                <a:rPr lang="ko-KR" altLang="en-US">
                                  <a:effectLst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ko-KR" sz="1100" b="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ko-KR" sz="1100">
                  <a:effectLst/>
                </a:endParaRPr>
              </a:p>
            </p:txBody>
          </p:sp>
        </mc:Choice>
        <mc:Fallback xmlns="">
          <p:sp>
            <p:nvSpPr>
              <p:cNvPr id="16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538" y="13142913"/>
                <a:ext cx="771525" cy="174625"/>
              </a:xfrm>
              <a:prstGeom prst="rect">
                <a:avLst/>
              </a:prstGeom>
              <a:blipFill rotWithShape="1">
                <a:blip r:embed="rId9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0"/>
              <p:cNvSpPr txBox="1"/>
              <p:nvPr/>
            </p:nvSpPr>
            <p:spPr>
              <a:xfrm>
                <a:off x="10015538" y="13147675"/>
                <a:ext cx="425450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1100" b="0" i="1">
                          <a:latin typeface="Cambria Math" panose="02040503050406030204" pitchFamily="18" charset="0"/>
                        </a:rPr>
                        <m:t>− </m:t>
                      </m:r>
                      <m:bar>
                        <m:barPr>
                          <m:pos m:val="top"/>
                          <m:ctrlPr>
                            <a:rPr lang="en-US" altLang="ko-KR" sz="1100" b="0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538" y="13147675"/>
                <a:ext cx="425450" cy="171450"/>
              </a:xfrm>
              <a:prstGeom prst="rect">
                <a:avLst/>
              </a:prstGeom>
              <a:blipFill rotWithShape="1">
                <a:blip r:embed="rId10"/>
                <a:stretch>
                  <a:fillRect l="-8571" t="-17857" r="-7143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1"/>
              <p:cNvSpPr txBox="1"/>
              <p:nvPr/>
            </p:nvSpPr>
            <p:spPr>
              <a:xfrm>
                <a:off x="10587038" y="13123863"/>
                <a:ext cx="601662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8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038" y="13123863"/>
                <a:ext cx="601662" cy="174625"/>
              </a:xfrm>
              <a:prstGeom prst="rect">
                <a:avLst/>
              </a:prstGeom>
              <a:blipFill rotWithShape="1">
                <a:blip r:embed="rId11"/>
                <a:stretch>
                  <a:fillRect t="-17241" r="-4082"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60" y="1751647"/>
            <a:ext cx="49815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991" y="1784599"/>
            <a:ext cx="484822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/>
          <p:cNvSpPr/>
          <p:nvPr/>
        </p:nvSpPr>
        <p:spPr>
          <a:xfrm>
            <a:off x="8143875" y="2173941"/>
            <a:ext cx="798041" cy="799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079259" y="3537303"/>
            <a:ext cx="798041" cy="799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916967" y="2809103"/>
            <a:ext cx="798041" cy="799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928810" y="3609022"/>
            <a:ext cx="798041" cy="799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6"/>
          <p:cNvCxnSpPr>
            <a:stCxn id="21" idx="7"/>
            <a:endCxn id="19" idx="1"/>
          </p:cNvCxnSpPr>
          <p:nvPr/>
        </p:nvCxnSpPr>
        <p:spPr>
          <a:xfrm rot="5400000" flipH="1" flipV="1">
            <a:off x="5611860" y="277364"/>
            <a:ext cx="635162" cy="4662607"/>
          </a:xfrm>
          <a:prstGeom prst="curvedConnector3">
            <a:avLst>
              <a:gd name="adj1" fmla="val 1544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>
            <a:stCxn id="22" idx="5"/>
            <a:endCxn id="20" idx="4"/>
          </p:cNvCxnSpPr>
          <p:nvPr/>
        </p:nvCxnSpPr>
        <p:spPr>
          <a:xfrm rot="16200000" flipH="1">
            <a:off x="6021417" y="1880359"/>
            <a:ext cx="45426" cy="4868299"/>
          </a:xfrm>
          <a:prstGeom prst="curvedConnector3">
            <a:avLst>
              <a:gd name="adj1" fmla="val 7611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0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42" y="82378"/>
            <a:ext cx="11228431" cy="1661297"/>
          </a:xfrm>
        </p:spPr>
        <p:txBody>
          <a:bodyPr>
            <a:normAutofit/>
          </a:bodyPr>
          <a:lstStyle/>
          <a:p>
            <a:r>
              <a:rPr lang="en-US" altLang="ko-KR" sz="4400" dirty="0" smtClean="0">
                <a:latin typeface="아리따-돋움(TTF)-Bold" pitchFamily="18" charset="-127"/>
                <a:ea typeface="아리따-돋움(TTF)-Bold" pitchFamily="18" charset="-127"/>
              </a:rPr>
              <a:t>MLP</a:t>
            </a:r>
            <a:r>
              <a:rPr lang="ko-KR" altLang="en-US" sz="4400" dirty="0" smtClean="0">
                <a:latin typeface="아리따-돋움(TTF)-Bold" pitchFamily="18" charset="-127"/>
                <a:ea typeface="아리따-돋움(TTF)-Bold" pitchFamily="18" charset="-127"/>
              </a:rPr>
              <a:t> </a:t>
            </a:r>
            <a:r>
              <a:rPr lang="ko-KR" altLang="en-US" sz="4400" dirty="0" smtClean="0">
                <a:latin typeface="아리따-돋움(TTF)-Bold" pitchFamily="18" charset="-127"/>
                <a:ea typeface="아리따-돋움(TTF)-Bold" pitchFamily="18" charset="-127"/>
              </a:rPr>
              <a:t>학습과</a:t>
            </a:r>
            <a:r>
              <a:rPr lang="ko-KR" altLang="en-US" sz="4400" dirty="0" smtClean="0">
                <a:latin typeface="아리따-돋움(TTF)-Bold" pitchFamily="18" charset="-127"/>
                <a:ea typeface="아리따-돋움(TTF)-Bold" pitchFamily="18" charset="-127"/>
              </a:rPr>
              <a:t>정 </a:t>
            </a:r>
            <a:r>
              <a:rPr lang="en-US" altLang="ko-KR" sz="4400" dirty="0" smtClean="0">
                <a:latin typeface="아리따-돋움(TTF)-Bold" pitchFamily="18" charset="-127"/>
                <a:ea typeface="아리따-돋움(TTF)-Bold" pitchFamily="18" charset="-127"/>
              </a:rPr>
              <a:t>- XOR</a:t>
            </a:r>
            <a:endParaRPr lang="en-US" sz="44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xmlns="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224" y="6042853"/>
            <a:ext cx="2686050" cy="7905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37751" y="1340768"/>
            <a:ext cx="11230857" cy="2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9"/>
              <p:cNvSpPr txBox="1"/>
              <p:nvPr/>
            </p:nvSpPr>
            <p:spPr>
              <a:xfrm>
                <a:off x="7862888" y="13142913"/>
                <a:ext cx="561975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lang="en-US" altLang="ko-KR" sz="1100" b="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ko-KR" altLang="ko-KR" sz="1100">
                  <a:effectLst/>
                </a:endParaRPr>
              </a:p>
            </p:txBody>
          </p:sp>
        </mc:Choice>
        <mc:Fallback xmlns="">
          <p:sp>
            <p:nvSpPr>
              <p:cNvPr id="14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888" y="13142913"/>
                <a:ext cx="561975" cy="171450"/>
              </a:xfrm>
              <a:prstGeom prst="rect">
                <a:avLst/>
              </a:prstGeom>
              <a:blipFill rotWithShape="1">
                <a:blip r:embed="rId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7"/>
              <p:cNvSpPr txBox="1"/>
              <p:nvPr/>
            </p:nvSpPr>
            <p:spPr>
              <a:xfrm>
                <a:off x="9463088" y="13138150"/>
                <a:ext cx="112712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5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088" y="13138150"/>
                <a:ext cx="112712" cy="171450"/>
              </a:xfrm>
              <a:prstGeom prst="rect">
                <a:avLst/>
              </a:prstGeom>
              <a:blipFill rotWithShape="1">
                <a:blip r:embed="rId8"/>
                <a:stretch>
                  <a:fillRect l="-26316" t="-14286" r="-78947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8"/>
              <p:cNvSpPr txBox="1"/>
              <p:nvPr/>
            </p:nvSpPr>
            <p:spPr>
              <a:xfrm>
                <a:off x="8491538" y="13142913"/>
                <a:ext cx="771525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effectLst/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m:rPr>
                                  <m:nor/>
                                </m:rPr>
                                <a:rPr lang="ko-KR" altLang="en-US">
                                  <a:effectLst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ko-KR" sz="1100" b="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ko-KR" sz="1100">
                  <a:effectLst/>
                </a:endParaRPr>
              </a:p>
            </p:txBody>
          </p:sp>
        </mc:Choice>
        <mc:Fallback xmlns="">
          <p:sp>
            <p:nvSpPr>
              <p:cNvPr id="16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538" y="13142913"/>
                <a:ext cx="771525" cy="174625"/>
              </a:xfrm>
              <a:prstGeom prst="rect">
                <a:avLst/>
              </a:prstGeom>
              <a:blipFill rotWithShape="1">
                <a:blip r:embed="rId9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0"/>
              <p:cNvSpPr txBox="1"/>
              <p:nvPr/>
            </p:nvSpPr>
            <p:spPr>
              <a:xfrm>
                <a:off x="10015538" y="13147675"/>
                <a:ext cx="425450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1100" b="0" i="1">
                          <a:latin typeface="Cambria Math" panose="02040503050406030204" pitchFamily="18" charset="0"/>
                        </a:rPr>
                        <m:t>− </m:t>
                      </m:r>
                      <m:bar>
                        <m:barPr>
                          <m:pos m:val="top"/>
                          <m:ctrlPr>
                            <a:rPr lang="en-US" altLang="ko-KR" sz="1100" b="0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538" y="13147675"/>
                <a:ext cx="425450" cy="171450"/>
              </a:xfrm>
              <a:prstGeom prst="rect">
                <a:avLst/>
              </a:prstGeom>
              <a:blipFill rotWithShape="1">
                <a:blip r:embed="rId10"/>
                <a:stretch>
                  <a:fillRect l="-8571" t="-17857" r="-7143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1"/>
              <p:cNvSpPr txBox="1"/>
              <p:nvPr/>
            </p:nvSpPr>
            <p:spPr>
              <a:xfrm>
                <a:off x="10587038" y="13123863"/>
                <a:ext cx="601662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8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038" y="13123863"/>
                <a:ext cx="601662" cy="174625"/>
              </a:xfrm>
              <a:prstGeom prst="rect">
                <a:avLst/>
              </a:prstGeom>
              <a:blipFill rotWithShape="1">
                <a:blip r:embed="rId11"/>
                <a:stretch>
                  <a:fillRect t="-17241" r="-4082"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60" y="1751647"/>
            <a:ext cx="49815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272856" y="1751647"/>
            <a:ext cx="5428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Hidden Layer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안에 있는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a1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과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a2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의 값을 구한다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.</a:t>
            </a:r>
          </a:p>
          <a:p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     a1 = (bias * w11) + (x1 * w12) + (x2 * w13)</a:t>
            </a:r>
          </a:p>
          <a:p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     a2 </a:t>
            </a:r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= (bias *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w14) </a:t>
            </a:r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+ (x1 *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w15) </a:t>
            </a:r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+ (x2 *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w16)</a:t>
            </a:r>
            <a:endParaRPr lang="ko-KR" altLang="en-US" sz="1400" dirty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746421" y="2444144"/>
            <a:ext cx="1367482" cy="77685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46421" y="3220995"/>
            <a:ext cx="130981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746421" y="3220995"/>
            <a:ext cx="1367482" cy="78259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804086" y="2490311"/>
            <a:ext cx="1309817" cy="151327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804086" y="3220995"/>
            <a:ext cx="1309817" cy="78259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46421" y="4003589"/>
            <a:ext cx="136748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1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42" y="82378"/>
            <a:ext cx="11228431" cy="1661297"/>
          </a:xfrm>
        </p:spPr>
        <p:txBody>
          <a:bodyPr>
            <a:normAutofit/>
          </a:bodyPr>
          <a:lstStyle/>
          <a:p>
            <a:r>
              <a:rPr lang="en-US" altLang="ko-KR" sz="4400" dirty="0" smtClean="0">
                <a:latin typeface="아리따-돋움(TTF)-Bold" pitchFamily="18" charset="-127"/>
                <a:ea typeface="아리따-돋움(TTF)-Bold" pitchFamily="18" charset="-127"/>
              </a:rPr>
              <a:t>MLP</a:t>
            </a:r>
            <a:r>
              <a:rPr lang="ko-KR" altLang="en-US" sz="4400" dirty="0" smtClean="0">
                <a:latin typeface="아리따-돋움(TTF)-Bold" pitchFamily="18" charset="-127"/>
                <a:ea typeface="아리따-돋움(TTF)-Bold" pitchFamily="18" charset="-127"/>
              </a:rPr>
              <a:t> </a:t>
            </a:r>
            <a:r>
              <a:rPr lang="ko-KR" altLang="en-US" sz="4400" dirty="0" smtClean="0">
                <a:latin typeface="아리따-돋움(TTF)-Bold" pitchFamily="18" charset="-127"/>
                <a:ea typeface="아리따-돋움(TTF)-Bold" pitchFamily="18" charset="-127"/>
              </a:rPr>
              <a:t>학습과정 </a:t>
            </a:r>
            <a:r>
              <a:rPr lang="en-US" altLang="ko-KR" sz="4400" dirty="0" smtClean="0">
                <a:latin typeface="아리따-돋움(TTF)-Bold" pitchFamily="18" charset="-127"/>
                <a:ea typeface="아리따-돋움(TTF)-Bold" pitchFamily="18" charset="-127"/>
              </a:rPr>
              <a:t>- XOR</a:t>
            </a:r>
            <a:endParaRPr lang="en-US" sz="44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xmlns="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224" y="6042853"/>
            <a:ext cx="2686050" cy="7905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37751" y="1340768"/>
            <a:ext cx="11230857" cy="2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9"/>
              <p:cNvSpPr txBox="1"/>
              <p:nvPr/>
            </p:nvSpPr>
            <p:spPr>
              <a:xfrm>
                <a:off x="7862888" y="13142913"/>
                <a:ext cx="561975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lang="en-US" altLang="ko-KR" sz="1100" b="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ko-KR" altLang="ko-KR" sz="1100">
                  <a:effectLst/>
                </a:endParaRPr>
              </a:p>
            </p:txBody>
          </p:sp>
        </mc:Choice>
        <mc:Fallback xmlns="">
          <p:sp>
            <p:nvSpPr>
              <p:cNvPr id="14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888" y="13142913"/>
                <a:ext cx="561975" cy="171450"/>
              </a:xfrm>
              <a:prstGeom prst="rect">
                <a:avLst/>
              </a:prstGeom>
              <a:blipFill rotWithShape="1">
                <a:blip r:embed="rId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7"/>
              <p:cNvSpPr txBox="1"/>
              <p:nvPr/>
            </p:nvSpPr>
            <p:spPr>
              <a:xfrm>
                <a:off x="9463088" y="13138150"/>
                <a:ext cx="112712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5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088" y="13138150"/>
                <a:ext cx="112712" cy="171450"/>
              </a:xfrm>
              <a:prstGeom prst="rect">
                <a:avLst/>
              </a:prstGeom>
              <a:blipFill rotWithShape="1">
                <a:blip r:embed="rId8"/>
                <a:stretch>
                  <a:fillRect l="-26316" t="-14286" r="-78947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8"/>
              <p:cNvSpPr txBox="1"/>
              <p:nvPr/>
            </p:nvSpPr>
            <p:spPr>
              <a:xfrm>
                <a:off x="8491538" y="13142913"/>
                <a:ext cx="771525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effectLst/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m:rPr>
                                  <m:nor/>
                                </m:rPr>
                                <a:rPr lang="ko-KR" altLang="en-US">
                                  <a:effectLst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ko-KR" sz="1100" b="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ko-KR" sz="1100">
                  <a:effectLst/>
                </a:endParaRPr>
              </a:p>
            </p:txBody>
          </p:sp>
        </mc:Choice>
        <mc:Fallback xmlns="">
          <p:sp>
            <p:nvSpPr>
              <p:cNvPr id="16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538" y="13142913"/>
                <a:ext cx="771525" cy="174625"/>
              </a:xfrm>
              <a:prstGeom prst="rect">
                <a:avLst/>
              </a:prstGeom>
              <a:blipFill rotWithShape="1">
                <a:blip r:embed="rId9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0"/>
              <p:cNvSpPr txBox="1"/>
              <p:nvPr/>
            </p:nvSpPr>
            <p:spPr>
              <a:xfrm>
                <a:off x="10015538" y="13147675"/>
                <a:ext cx="425450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1100" b="0" i="1">
                          <a:latin typeface="Cambria Math" panose="02040503050406030204" pitchFamily="18" charset="0"/>
                        </a:rPr>
                        <m:t>− </m:t>
                      </m:r>
                      <m:bar>
                        <m:barPr>
                          <m:pos m:val="top"/>
                          <m:ctrlPr>
                            <a:rPr lang="en-US" altLang="ko-KR" sz="1100" b="0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538" y="13147675"/>
                <a:ext cx="425450" cy="171450"/>
              </a:xfrm>
              <a:prstGeom prst="rect">
                <a:avLst/>
              </a:prstGeom>
              <a:blipFill rotWithShape="1">
                <a:blip r:embed="rId10"/>
                <a:stretch>
                  <a:fillRect l="-8571" t="-17857" r="-7143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1"/>
              <p:cNvSpPr txBox="1"/>
              <p:nvPr/>
            </p:nvSpPr>
            <p:spPr>
              <a:xfrm>
                <a:off x="10587038" y="13123863"/>
                <a:ext cx="601662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8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038" y="13123863"/>
                <a:ext cx="601662" cy="174625"/>
              </a:xfrm>
              <a:prstGeom prst="rect">
                <a:avLst/>
              </a:prstGeom>
              <a:blipFill rotWithShape="1">
                <a:blip r:embed="rId11"/>
                <a:stretch>
                  <a:fillRect t="-17241" r="-4082"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60" y="1751647"/>
            <a:ext cx="49815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272856" y="1751647"/>
            <a:ext cx="5428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Hidden Layer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안에 있는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a1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과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a2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의 값을 구한다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.</a:t>
            </a:r>
          </a:p>
          <a:p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     a1 = (bias * w11) + (x1 * w12) + (x2 * w13)</a:t>
            </a:r>
          </a:p>
          <a:p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     a2 </a:t>
            </a:r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= (bias *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w14) </a:t>
            </a:r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+ (x1 *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w15) </a:t>
            </a:r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+ (x2 *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w16)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새로 구한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a1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과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a2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의 값을 통해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y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의 값을 구한다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.</a:t>
            </a:r>
          </a:p>
          <a:p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     y = (bias * w21) + (a1 * w22) + (a2 * w23)</a:t>
            </a:r>
            <a:endParaRPr lang="ko-KR" altLang="en-US" sz="1400" dirty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484604" y="2421924"/>
            <a:ext cx="1161537" cy="79907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3484604" y="3217725"/>
            <a:ext cx="1161537" cy="78259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484604" y="3220995"/>
            <a:ext cx="116153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00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42" y="82378"/>
            <a:ext cx="11228431" cy="1661297"/>
          </a:xfrm>
        </p:spPr>
        <p:txBody>
          <a:bodyPr>
            <a:normAutofit/>
          </a:bodyPr>
          <a:lstStyle/>
          <a:p>
            <a:r>
              <a:rPr lang="en-US" altLang="ko-KR" sz="4400" dirty="0" smtClean="0">
                <a:latin typeface="아리따-돋움(TTF)-Bold" pitchFamily="18" charset="-127"/>
                <a:ea typeface="아리따-돋움(TTF)-Bold" pitchFamily="18" charset="-127"/>
              </a:rPr>
              <a:t>MLP</a:t>
            </a:r>
            <a:r>
              <a:rPr lang="ko-KR" altLang="en-US" sz="4400" dirty="0" smtClean="0">
                <a:latin typeface="아리따-돋움(TTF)-Bold" pitchFamily="18" charset="-127"/>
                <a:ea typeface="아리따-돋움(TTF)-Bold" pitchFamily="18" charset="-127"/>
              </a:rPr>
              <a:t> </a:t>
            </a:r>
            <a:r>
              <a:rPr lang="ko-KR" altLang="en-US" sz="4400" dirty="0" smtClean="0">
                <a:latin typeface="아리따-돋움(TTF)-Bold" pitchFamily="18" charset="-127"/>
                <a:ea typeface="아리따-돋움(TTF)-Bold" pitchFamily="18" charset="-127"/>
              </a:rPr>
              <a:t>학습과정 </a:t>
            </a:r>
            <a:r>
              <a:rPr lang="en-US" altLang="ko-KR" sz="4400" dirty="0" smtClean="0">
                <a:latin typeface="아리따-돋움(TTF)-Bold" pitchFamily="18" charset="-127"/>
                <a:ea typeface="아리따-돋움(TTF)-Bold" pitchFamily="18" charset="-127"/>
              </a:rPr>
              <a:t>- XOR</a:t>
            </a:r>
            <a:endParaRPr lang="en-US" sz="44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xmlns="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224" y="6042853"/>
            <a:ext cx="2686050" cy="7905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37751" y="1340768"/>
            <a:ext cx="11230857" cy="2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9"/>
              <p:cNvSpPr txBox="1"/>
              <p:nvPr/>
            </p:nvSpPr>
            <p:spPr>
              <a:xfrm>
                <a:off x="7862888" y="13142913"/>
                <a:ext cx="561975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lang="en-US" altLang="ko-KR" sz="1100" b="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ko-KR" altLang="ko-KR" sz="1100">
                  <a:effectLst/>
                </a:endParaRPr>
              </a:p>
            </p:txBody>
          </p:sp>
        </mc:Choice>
        <mc:Fallback xmlns="">
          <p:sp>
            <p:nvSpPr>
              <p:cNvPr id="14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888" y="13142913"/>
                <a:ext cx="561975" cy="171450"/>
              </a:xfrm>
              <a:prstGeom prst="rect">
                <a:avLst/>
              </a:prstGeom>
              <a:blipFill rotWithShape="1">
                <a:blip r:embed="rId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7"/>
              <p:cNvSpPr txBox="1"/>
              <p:nvPr/>
            </p:nvSpPr>
            <p:spPr>
              <a:xfrm>
                <a:off x="9463088" y="13138150"/>
                <a:ext cx="112712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5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088" y="13138150"/>
                <a:ext cx="112712" cy="171450"/>
              </a:xfrm>
              <a:prstGeom prst="rect">
                <a:avLst/>
              </a:prstGeom>
              <a:blipFill rotWithShape="1">
                <a:blip r:embed="rId8"/>
                <a:stretch>
                  <a:fillRect l="-26316" t="-14286" r="-78947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8"/>
              <p:cNvSpPr txBox="1"/>
              <p:nvPr/>
            </p:nvSpPr>
            <p:spPr>
              <a:xfrm>
                <a:off x="8491538" y="13142913"/>
                <a:ext cx="771525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effectLst/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m:rPr>
                                  <m:nor/>
                                </m:rPr>
                                <a:rPr lang="ko-KR" altLang="en-US">
                                  <a:effectLst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ko-KR" sz="1100" b="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ko-KR" sz="1100">
                  <a:effectLst/>
                </a:endParaRPr>
              </a:p>
            </p:txBody>
          </p:sp>
        </mc:Choice>
        <mc:Fallback xmlns="">
          <p:sp>
            <p:nvSpPr>
              <p:cNvPr id="16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538" y="13142913"/>
                <a:ext cx="771525" cy="174625"/>
              </a:xfrm>
              <a:prstGeom prst="rect">
                <a:avLst/>
              </a:prstGeom>
              <a:blipFill rotWithShape="1">
                <a:blip r:embed="rId9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0"/>
              <p:cNvSpPr txBox="1"/>
              <p:nvPr/>
            </p:nvSpPr>
            <p:spPr>
              <a:xfrm>
                <a:off x="10015538" y="13147675"/>
                <a:ext cx="425450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1100" b="0" i="1">
                          <a:latin typeface="Cambria Math" panose="02040503050406030204" pitchFamily="18" charset="0"/>
                        </a:rPr>
                        <m:t>− </m:t>
                      </m:r>
                      <m:bar>
                        <m:barPr>
                          <m:pos m:val="top"/>
                          <m:ctrlPr>
                            <a:rPr lang="en-US" altLang="ko-KR" sz="1100" b="0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538" y="13147675"/>
                <a:ext cx="425450" cy="171450"/>
              </a:xfrm>
              <a:prstGeom prst="rect">
                <a:avLst/>
              </a:prstGeom>
              <a:blipFill rotWithShape="1">
                <a:blip r:embed="rId10"/>
                <a:stretch>
                  <a:fillRect l="-8571" t="-17857" r="-7143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1"/>
              <p:cNvSpPr txBox="1"/>
              <p:nvPr/>
            </p:nvSpPr>
            <p:spPr>
              <a:xfrm>
                <a:off x="10587038" y="13123863"/>
                <a:ext cx="601662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8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038" y="13123863"/>
                <a:ext cx="601662" cy="174625"/>
              </a:xfrm>
              <a:prstGeom prst="rect">
                <a:avLst/>
              </a:prstGeom>
              <a:blipFill rotWithShape="1">
                <a:blip r:embed="rId11"/>
                <a:stretch>
                  <a:fillRect t="-17241" r="-4082"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60" y="1751647"/>
            <a:ext cx="49815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272856" y="1751647"/>
            <a:ext cx="54287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Hidden Layer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안에 있는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a1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과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a2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의 값을 구한다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.</a:t>
            </a:r>
          </a:p>
          <a:p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     a1 = (bias * w11) + (x1 * w12) + (x2 * w13)</a:t>
            </a:r>
          </a:p>
          <a:p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     a2 </a:t>
            </a:r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= (bias *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w14) </a:t>
            </a:r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+ (x1 *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w15) </a:t>
            </a:r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+ (x2 *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w16)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새로 구한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a1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과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a2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의 값을 통해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y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의 값을 구한다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.</a:t>
            </a:r>
          </a:p>
          <a:p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     y = (bias * w21) + (a1 * w22) + (a2 * w23)</a:t>
            </a:r>
          </a:p>
          <a:p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이를 토대로 구한 </a:t>
            </a:r>
            <a:r>
              <a:rPr lang="ko-KR" altLang="en-US" sz="1400" dirty="0" err="1" smtClean="0">
                <a:latin typeface="아리따-돋움(TTF)-Medium" pitchFamily="18" charset="-127"/>
                <a:ea typeface="아리따-돋움(TTF)-Medium" pitchFamily="18" charset="-127"/>
              </a:rPr>
              <a:t>예측값과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ko-KR" altLang="en-US" sz="1400" dirty="0" err="1" smtClean="0">
                <a:latin typeface="아리따-돋움(TTF)-Medium" pitchFamily="18" charset="-127"/>
                <a:ea typeface="아리따-돋움(TTF)-Medium" pitchFamily="18" charset="-127"/>
              </a:rPr>
              <a:t>타겟값을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 비교하여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error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값을 구한다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.</a:t>
            </a:r>
          </a:p>
          <a:p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   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그러나 여기서 문제는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w21, w22, w23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는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error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값을 알기 때문에</a:t>
            </a: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    weight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를 갱신할 수 있지만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w11, w12, w13, w14, w15, w16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은</a:t>
            </a: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   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갱신할 수 없다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.</a:t>
            </a:r>
            <a:endParaRPr lang="ko-KR" altLang="en-US" sz="1400" dirty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853514" y="2397211"/>
            <a:ext cx="897924" cy="18782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690551" y="2215978"/>
            <a:ext cx="675503" cy="1672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5222" y="170179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갱신 가능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56442" y="19441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21932" y="2705754"/>
            <a:ext cx="805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Error : 1.0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09589" y="2719654"/>
            <a:ext cx="680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Error : ?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9588" y="3470522"/>
            <a:ext cx="680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Error : ?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6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42" y="82378"/>
            <a:ext cx="11228431" cy="1661297"/>
          </a:xfrm>
        </p:spPr>
        <p:txBody>
          <a:bodyPr>
            <a:normAutofit/>
          </a:bodyPr>
          <a:lstStyle/>
          <a:p>
            <a:r>
              <a:rPr lang="ko-KR" altLang="en-US" sz="4400" dirty="0" err="1" smtClean="0">
                <a:latin typeface="아리따-돋움(TTF)-Bold" pitchFamily="18" charset="-127"/>
                <a:ea typeface="아리따-돋움(TTF)-Bold" pitchFamily="18" charset="-127"/>
              </a:rPr>
              <a:t>경사하강법</a:t>
            </a:r>
            <a:endParaRPr lang="en-US" sz="44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xmlns="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224" y="6042853"/>
            <a:ext cx="2686050" cy="7905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37751" y="1340768"/>
            <a:ext cx="11230857" cy="2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72856" y="1751647"/>
            <a:ext cx="54287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err="1" smtClean="0">
                <a:latin typeface="아리따-돋움(TTF)-Medium" pitchFamily="18" charset="-127"/>
                <a:ea typeface="아리따-돋움(TTF)-Medium" pitchFamily="18" charset="-127"/>
              </a:rPr>
              <a:t>역전파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 방법은 결과 값을 통해서 다시 역으로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Input Layer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방향으로 오차를 다시 보내며 가중치를 재 업데이트 </a:t>
            </a:r>
            <a:r>
              <a:rPr lang="ko-KR" altLang="en-US" sz="1400" dirty="0" err="1" smtClean="0">
                <a:latin typeface="아리따-돋움(TTF)-Medium" pitchFamily="18" charset="-127"/>
                <a:ea typeface="아리따-돋움(TTF)-Medium" pitchFamily="18" charset="-127"/>
              </a:rPr>
              <a:t>하는것</a:t>
            </a: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최상층의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Delta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를 먼저 구함</a:t>
            </a:r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     Delta = Error * output * (1 – output)</a:t>
            </a:r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 err="1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Hidden Layer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에 있는 각각의 </a:t>
            </a:r>
            <a:r>
              <a:rPr lang="ko-KR" altLang="en-US" sz="1400" dirty="0" err="1" smtClean="0">
                <a:latin typeface="아리따-돋움(TTF)-Medium" pitchFamily="18" charset="-127"/>
                <a:ea typeface="아리따-돋움(TTF)-Medium" pitchFamily="18" charset="-127"/>
              </a:rPr>
              <a:t>노드들의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en-US" altLang="ko-KR" sz="1400" dirty="0" err="1" smtClean="0">
                <a:latin typeface="아리따-돋움(TTF)-Medium" pitchFamily="18" charset="-127"/>
                <a:ea typeface="아리따-돋움(TTF)-Medium" pitchFamily="18" charset="-127"/>
              </a:rPr>
              <a:t>DeltaSum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을 구함</a:t>
            </a: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    d_sum1 = d_sum1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+ Delta * w22</a:t>
            </a:r>
          </a:p>
          <a:p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    d_sum2 = d_sum2 + Delta * w23</a:t>
            </a:r>
          </a:p>
          <a:p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구한 </a:t>
            </a:r>
            <a:r>
              <a:rPr lang="en-US" altLang="ko-KR" sz="1400" dirty="0" err="1" smtClean="0">
                <a:latin typeface="아리따-돋움(TTF)-Medium" pitchFamily="18" charset="-127"/>
                <a:ea typeface="아리따-돋움(TTF)-Medium" pitchFamily="18" charset="-127"/>
              </a:rPr>
              <a:t>DeltaSum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을 이용해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Hidden Layer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에 있는 각각의 </a:t>
            </a:r>
            <a:r>
              <a:rPr lang="ko-KR" altLang="en-US" sz="1400" dirty="0" err="1" smtClean="0">
                <a:latin typeface="아리따-돋움(TTF)-Medium" pitchFamily="18" charset="-127"/>
                <a:ea typeface="아리따-돋움(TTF)-Medium" pitchFamily="18" charset="-127"/>
              </a:rPr>
              <a:t>노드들의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Error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를 구함</a:t>
            </a: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     Error1 = d_sum1 * a1 * (1 – a1)</a:t>
            </a:r>
          </a:p>
          <a:p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    Error2 = d_sum2 * a2 * (1 – a2)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9"/>
              <p:cNvSpPr txBox="1"/>
              <p:nvPr/>
            </p:nvSpPr>
            <p:spPr>
              <a:xfrm>
                <a:off x="7862888" y="13142913"/>
                <a:ext cx="561975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lang="en-US" altLang="ko-KR" sz="1100" b="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ko-KR" altLang="ko-KR" sz="1100">
                  <a:effectLst/>
                </a:endParaRPr>
              </a:p>
            </p:txBody>
          </p:sp>
        </mc:Choice>
        <mc:Fallback xmlns="">
          <p:sp>
            <p:nvSpPr>
              <p:cNvPr id="14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888" y="13142913"/>
                <a:ext cx="561975" cy="171450"/>
              </a:xfrm>
              <a:prstGeom prst="rect">
                <a:avLst/>
              </a:prstGeom>
              <a:blipFill rotWithShape="1">
                <a:blip r:embed="rId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7"/>
              <p:cNvSpPr txBox="1"/>
              <p:nvPr/>
            </p:nvSpPr>
            <p:spPr>
              <a:xfrm>
                <a:off x="9463088" y="13138150"/>
                <a:ext cx="112712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5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088" y="13138150"/>
                <a:ext cx="112712" cy="171450"/>
              </a:xfrm>
              <a:prstGeom prst="rect">
                <a:avLst/>
              </a:prstGeom>
              <a:blipFill rotWithShape="1">
                <a:blip r:embed="rId8"/>
                <a:stretch>
                  <a:fillRect l="-26316" t="-14286" r="-78947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8"/>
              <p:cNvSpPr txBox="1"/>
              <p:nvPr/>
            </p:nvSpPr>
            <p:spPr>
              <a:xfrm>
                <a:off x="8491538" y="13142913"/>
                <a:ext cx="771525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effectLst/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m:rPr>
                                  <m:nor/>
                                </m:rPr>
                                <a:rPr lang="ko-KR" altLang="en-US">
                                  <a:effectLst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ko-KR" sz="1100" b="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ko-KR" sz="1100">
                  <a:effectLst/>
                </a:endParaRPr>
              </a:p>
            </p:txBody>
          </p:sp>
        </mc:Choice>
        <mc:Fallback xmlns="">
          <p:sp>
            <p:nvSpPr>
              <p:cNvPr id="16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538" y="13142913"/>
                <a:ext cx="771525" cy="174625"/>
              </a:xfrm>
              <a:prstGeom prst="rect">
                <a:avLst/>
              </a:prstGeom>
              <a:blipFill rotWithShape="1">
                <a:blip r:embed="rId9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0"/>
              <p:cNvSpPr txBox="1"/>
              <p:nvPr/>
            </p:nvSpPr>
            <p:spPr>
              <a:xfrm>
                <a:off x="10015538" y="13147675"/>
                <a:ext cx="425450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1100" b="0" i="1">
                          <a:latin typeface="Cambria Math" panose="02040503050406030204" pitchFamily="18" charset="0"/>
                        </a:rPr>
                        <m:t>− </m:t>
                      </m:r>
                      <m:bar>
                        <m:barPr>
                          <m:pos m:val="top"/>
                          <m:ctrlPr>
                            <a:rPr lang="en-US" altLang="ko-KR" sz="1100" b="0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538" y="13147675"/>
                <a:ext cx="425450" cy="171450"/>
              </a:xfrm>
              <a:prstGeom prst="rect">
                <a:avLst/>
              </a:prstGeom>
              <a:blipFill rotWithShape="1">
                <a:blip r:embed="rId10"/>
                <a:stretch>
                  <a:fillRect l="-8571" t="-17857" r="-7143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1"/>
              <p:cNvSpPr txBox="1"/>
              <p:nvPr/>
            </p:nvSpPr>
            <p:spPr>
              <a:xfrm>
                <a:off x="10587038" y="13123863"/>
                <a:ext cx="601662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8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038" y="13123863"/>
                <a:ext cx="601662" cy="174625"/>
              </a:xfrm>
              <a:prstGeom prst="rect">
                <a:avLst/>
              </a:prstGeom>
              <a:blipFill rotWithShape="1">
                <a:blip r:embed="rId11"/>
                <a:stretch>
                  <a:fillRect t="-17241" r="-4082"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60" y="1751647"/>
            <a:ext cx="49815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2257168" y="1639330"/>
            <a:ext cx="2667630" cy="1066424"/>
            <a:chOff x="2257168" y="1639330"/>
            <a:chExt cx="2603156" cy="1219200"/>
          </a:xfrm>
        </p:grpSpPr>
        <p:cxnSp>
          <p:nvCxnSpPr>
            <p:cNvPr id="22" name="직선 연결선 21"/>
            <p:cNvCxnSpPr/>
            <p:nvPr/>
          </p:nvCxnSpPr>
          <p:spPr>
            <a:xfrm flipH="1" flipV="1">
              <a:off x="4852086" y="1639330"/>
              <a:ext cx="8238" cy="1219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2257168" y="1639330"/>
              <a:ext cx="259491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2257168" y="1639330"/>
              <a:ext cx="0" cy="7002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587835" y="2705754"/>
            <a:ext cx="805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Error : 1.0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58823" y="2720030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Error1 </a:t>
            </a:r>
            <a:r>
              <a:rPr lang="en-US" altLang="ko-KR" sz="1050" dirty="0" smtClean="0">
                <a:solidFill>
                  <a:srgbClr val="FF0000"/>
                </a:solidFill>
              </a:rPr>
              <a:t>: 1.0 * w22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9542" y="3470522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Error2 </a:t>
            </a:r>
            <a:r>
              <a:rPr lang="en-US" altLang="ko-KR" sz="1050" dirty="0" smtClean="0">
                <a:solidFill>
                  <a:srgbClr val="FF0000"/>
                </a:solidFill>
              </a:rPr>
              <a:t>: 1.0 * w23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3484604" y="3217725"/>
            <a:ext cx="1161537" cy="78259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484604" y="3220995"/>
            <a:ext cx="116153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원호 27"/>
          <p:cNvSpPr/>
          <p:nvPr/>
        </p:nvSpPr>
        <p:spPr>
          <a:xfrm flipH="1" flipV="1">
            <a:off x="3742205" y="2559484"/>
            <a:ext cx="968204" cy="1323022"/>
          </a:xfrm>
          <a:prstGeom prst="arc">
            <a:avLst>
              <a:gd name="adj1" fmla="val 699085"/>
              <a:gd name="adj2" fmla="val 797016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42206" y="2154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곱셈</a:t>
            </a:r>
            <a:endParaRPr lang="ko-KR" altLang="en-US"/>
          </a:p>
        </p:txBody>
      </p:sp>
      <p:sp>
        <p:nvSpPr>
          <p:cNvPr id="37" name="원호 36"/>
          <p:cNvSpPr/>
          <p:nvPr/>
        </p:nvSpPr>
        <p:spPr>
          <a:xfrm rot="10800000" flipH="1" flipV="1">
            <a:off x="3712230" y="2809011"/>
            <a:ext cx="1155783" cy="1323022"/>
          </a:xfrm>
          <a:prstGeom prst="arc">
            <a:avLst>
              <a:gd name="adj1" fmla="val 699085"/>
              <a:gd name="adj2" fmla="val 797016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42" y="82378"/>
            <a:ext cx="11228431" cy="1661297"/>
          </a:xfrm>
        </p:spPr>
        <p:txBody>
          <a:bodyPr>
            <a:normAutofit/>
          </a:bodyPr>
          <a:lstStyle/>
          <a:p>
            <a:r>
              <a:rPr lang="ko-KR" altLang="en-US" sz="4400" dirty="0" err="1" smtClean="0">
                <a:latin typeface="아리따-돋움(TTF)-Bold" pitchFamily="18" charset="-127"/>
                <a:ea typeface="아리따-돋움(TTF)-Bold" pitchFamily="18" charset="-127"/>
              </a:rPr>
              <a:t>경사하강법</a:t>
            </a:r>
            <a:endParaRPr lang="en-US" sz="44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xmlns="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224" y="6042853"/>
            <a:ext cx="2686050" cy="7905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37751" y="1340768"/>
            <a:ext cx="11230857" cy="2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9"/>
              <p:cNvSpPr txBox="1"/>
              <p:nvPr/>
            </p:nvSpPr>
            <p:spPr>
              <a:xfrm>
                <a:off x="7862888" y="13142913"/>
                <a:ext cx="561975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lang="en-US" altLang="ko-KR" sz="1100" b="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ko-KR" altLang="ko-KR" sz="1100">
                  <a:effectLst/>
                </a:endParaRPr>
              </a:p>
            </p:txBody>
          </p:sp>
        </mc:Choice>
        <mc:Fallback xmlns="">
          <p:sp>
            <p:nvSpPr>
              <p:cNvPr id="14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888" y="13142913"/>
                <a:ext cx="561975" cy="171450"/>
              </a:xfrm>
              <a:prstGeom prst="rect">
                <a:avLst/>
              </a:prstGeom>
              <a:blipFill rotWithShape="1">
                <a:blip r:embed="rId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7"/>
              <p:cNvSpPr txBox="1"/>
              <p:nvPr/>
            </p:nvSpPr>
            <p:spPr>
              <a:xfrm>
                <a:off x="9463088" y="13138150"/>
                <a:ext cx="112712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5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088" y="13138150"/>
                <a:ext cx="112712" cy="171450"/>
              </a:xfrm>
              <a:prstGeom prst="rect">
                <a:avLst/>
              </a:prstGeom>
              <a:blipFill rotWithShape="1">
                <a:blip r:embed="rId8"/>
                <a:stretch>
                  <a:fillRect l="-26316" t="-14286" r="-78947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8"/>
              <p:cNvSpPr txBox="1"/>
              <p:nvPr/>
            </p:nvSpPr>
            <p:spPr>
              <a:xfrm>
                <a:off x="8491538" y="13142913"/>
                <a:ext cx="771525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effectLst/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m:rPr>
                                  <m:nor/>
                                </m:rPr>
                                <a:rPr lang="ko-KR" altLang="en-US">
                                  <a:effectLst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ko-KR" sz="1100" b="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ko-KR" sz="1100">
                  <a:effectLst/>
                </a:endParaRPr>
              </a:p>
            </p:txBody>
          </p:sp>
        </mc:Choice>
        <mc:Fallback xmlns="">
          <p:sp>
            <p:nvSpPr>
              <p:cNvPr id="16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538" y="13142913"/>
                <a:ext cx="771525" cy="174625"/>
              </a:xfrm>
              <a:prstGeom prst="rect">
                <a:avLst/>
              </a:prstGeom>
              <a:blipFill rotWithShape="1">
                <a:blip r:embed="rId9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0"/>
              <p:cNvSpPr txBox="1"/>
              <p:nvPr/>
            </p:nvSpPr>
            <p:spPr>
              <a:xfrm>
                <a:off x="10015538" y="13147675"/>
                <a:ext cx="425450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1100" b="0" i="1">
                          <a:latin typeface="Cambria Math" panose="02040503050406030204" pitchFamily="18" charset="0"/>
                        </a:rPr>
                        <m:t>− </m:t>
                      </m:r>
                      <m:bar>
                        <m:barPr>
                          <m:pos m:val="top"/>
                          <m:ctrlPr>
                            <a:rPr lang="en-US" altLang="ko-KR" sz="1100" b="0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538" y="13147675"/>
                <a:ext cx="425450" cy="171450"/>
              </a:xfrm>
              <a:prstGeom prst="rect">
                <a:avLst/>
              </a:prstGeom>
              <a:blipFill rotWithShape="1">
                <a:blip r:embed="rId10"/>
                <a:stretch>
                  <a:fillRect l="-8571" t="-17857" r="-7143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1"/>
              <p:cNvSpPr txBox="1"/>
              <p:nvPr/>
            </p:nvSpPr>
            <p:spPr>
              <a:xfrm>
                <a:off x="10587038" y="13123863"/>
                <a:ext cx="601662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8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038" y="13123863"/>
                <a:ext cx="601662" cy="174625"/>
              </a:xfrm>
              <a:prstGeom prst="rect">
                <a:avLst/>
              </a:prstGeom>
              <a:blipFill rotWithShape="1">
                <a:blip r:embed="rId11"/>
                <a:stretch>
                  <a:fillRect t="-17241" r="-4082"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60" y="1751647"/>
            <a:ext cx="49815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2257168" y="1639330"/>
            <a:ext cx="2659188" cy="1080700"/>
            <a:chOff x="2257168" y="1639330"/>
            <a:chExt cx="2594918" cy="2151261"/>
          </a:xfrm>
        </p:grpSpPr>
        <p:cxnSp>
          <p:nvCxnSpPr>
            <p:cNvPr id="22" name="직선 연결선 21"/>
            <p:cNvCxnSpPr/>
            <p:nvPr/>
          </p:nvCxnSpPr>
          <p:spPr>
            <a:xfrm flipV="1">
              <a:off x="4852086" y="1639332"/>
              <a:ext cx="0" cy="21512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2257168" y="1639330"/>
              <a:ext cx="259491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2257168" y="1639330"/>
              <a:ext cx="0" cy="7002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587835" y="2705754"/>
            <a:ext cx="805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Error : 1.0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58823" y="2720030"/>
            <a:ext cx="10903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Error : 1.0 * w22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9542" y="3470522"/>
            <a:ext cx="10903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Error : 1.0 * w23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853514" y="2397211"/>
            <a:ext cx="897924" cy="18782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676720" y="202787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갱신 가능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72856" y="1751647"/>
            <a:ext cx="54287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err="1" smtClean="0">
                <a:latin typeface="아리따-돋움(TTF)-Medium" pitchFamily="18" charset="-127"/>
                <a:ea typeface="아리따-돋움(TTF)-Medium" pitchFamily="18" charset="-127"/>
              </a:rPr>
              <a:t>역전파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 방법은 결과 값을 통해서 다시 역으로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Input Layer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방향으로 오차를 다시 보내며 가중치를 재 업데이트 </a:t>
            </a:r>
            <a:r>
              <a:rPr lang="ko-KR" altLang="en-US" sz="1400" dirty="0" err="1" smtClean="0">
                <a:latin typeface="아리따-돋움(TTF)-Medium" pitchFamily="18" charset="-127"/>
                <a:ea typeface="아리따-돋움(TTF)-Medium" pitchFamily="18" charset="-127"/>
              </a:rPr>
              <a:t>하는것</a:t>
            </a: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최상층의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Delta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를 먼저 구함</a:t>
            </a:r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     Delta = Error * output * (1 – output)</a:t>
            </a:r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 err="1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Hidden Layer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에 있는 각각의 </a:t>
            </a:r>
            <a:r>
              <a:rPr lang="ko-KR" altLang="en-US" sz="1400" dirty="0" err="1" smtClean="0">
                <a:latin typeface="아리따-돋움(TTF)-Medium" pitchFamily="18" charset="-127"/>
                <a:ea typeface="아리따-돋움(TTF)-Medium" pitchFamily="18" charset="-127"/>
              </a:rPr>
              <a:t>노드들의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en-US" altLang="ko-KR" sz="1400" dirty="0" err="1" smtClean="0">
                <a:latin typeface="아리따-돋움(TTF)-Medium" pitchFamily="18" charset="-127"/>
                <a:ea typeface="아리따-돋움(TTF)-Medium" pitchFamily="18" charset="-127"/>
              </a:rPr>
              <a:t>DeltaSum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을 구함</a:t>
            </a: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    d_sum1 = d_sum1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+ Delta * w22</a:t>
            </a:r>
          </a:p>
          <a:p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    d_sum2 = d_sum2 + Delta * w23</a:t>
            </a:r>
          </a:p>
          <a:p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구한 </a:t>
            </a:r>
            <a:r>
              <a:rPr lang="en-US" altLang="ko-KR" sz="1400" dirty="0" err="1" smtClean="0">
                <a:latin typeface="아리따-돋움(TTF)-Medium" pitchFamily="18" charset="-127"/>
                <a:ea typeface="아리따-돋움(TTF)-Medium" pitchFamily="18" charset="-127"/>
              </a:rPr>
              <a:t>DeltaSum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을 이용해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Hidden Layer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에 있는 각각의 </a:t>
            </a:r>
            <a:r>
              <a:rPr lang="ko-KR" altLang="en-US" sz="1400" dirty="0" err="1" smtClean="0">
                <a:latin typeface="아리따-돋움(TTF)-Medium" pitchFamily="18" charset="-127"/>
                <a:ea typeface="아리따-돋움(TTF)-Medium" pitchFamily="18" charset="-127"/>
              </a:rPr>
              <a:t>노드들의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Error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를 구함</a:t>
            </a: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     Error1 = d_sum1 * a1 * (1 – a1)</a:t>
            </a:r>
          </a:p>
          <a:p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    Error2 = d_sum2 * a2 * (1 – a2)</a:t>
            </a:r>
          </a:p>
          <a:p>
            <a:endParaRPr lang="en-US" altLang="ko-KR" sz="1400" dirty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새롭게 구한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Error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를 통해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1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층의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Weight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를 갱신할 수 있음</a:t>
            </a: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0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68" y="457200"/>
            <a:ext cx="897925" cy="5239265"/>
          </a:xfrm>
        </p:spPr>
        <p:txBody>
          <a:bodyPr vert="eaVert">
            <a:normAutofit/>
          </a:bodyPr>
          <a:lstStyle/>
          <a:p>
            <a:r>
              <a:rPr lang="ko-KR" altLang="en-US" sz="4400" dirty="0" smtClean="0">
                <a:latin typeface="아리따-돋움(TTF)-Bold" pitchFamily="18" charset="-127"/>
                <a:ea typeface="아리따-돋움(TTF)-Bold" pitchFamily="18" charset="-127"/>
              </a:rPr>
              <a:t>전체적인</a:t>
            </a:r>
            <a:r>
              <a:rPr lang="en-US" altLang="ko-KR" sz="4400" dirty="0">
                <a:latin typeface="아리따-돋움(TTF)-Bold" pitchFamily="18" charset="-127"/>
                <a:ea typeface="아리따-돋움(TTF)-Bold" pitchFamily="18" charset="-127"/>
              </a:rPr>
              <a:t> </a:t>
            </a:r>
            <a:r>
              <a:rPr lang="ko-KR" altLang="en-US" sz="4400" dirty="0" smtClean="0">
                <a:latin typeface="아리따-돋움(TTF)-Bold" pitchFamily="18" charset="-127"/>
                <a:ea typeface="아리따-돋움(TTF)-Bold" pitchFamily="18" charset="-127"/>
              </a:rPr>
              <a:t>알고리즘</a:t>
            </a:r>
            <a:endParaRPr lang="ko-KR" altLang="en-US" sz="4400" dirty="0" smtClean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xmlns="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224" y="6042853"/>
            <a:ext cx="2686050" cy="7905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400432" y="123568"/>
            <a:ext cx="0" cy="642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9"/>
              <p:cNvSpPr txBox="1"/>
              <p:nvPr/>
            </p:nvSpPr>
            <p:spPr>
              <a:xfrm>
                <a:off x="7862888" y="13142913"/>
                <a:ext cx="561975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lang="en-US" altLang="ko-KR" sz="1100" b="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altLang="ko-KR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ko-KR" altLang="ko-KR" sz="1100">
                  <a:effectLst/>
                </a:endParaRPr>
              </a:p>
            </p:txBody>
          </p:sp>
        </mc:Choice>
        <mc:Fallback xmlns="">
          <p:sp>
            <p:nvSpPr>
              <p:cNvPr id="14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888" y="13142913"/>
                <a:ext cx="561975" cy="171450"/>
              </a:xfrm>
              <a:prstGeom prst="rect">
                <a:avLst/>
              </a:prstGeom>
              <a:blipFill rotWithShape="1">
                <a:blip r:embed="rId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7"/>
              <p:cNvSpPr txBox="1"/>
              <p:nvPr/>
            </p:nvSpPr>
            <p:spPr>
              <a:xfrm>
                <a:off x="9463088" y="13138150"/>
                <a:ext cx="112712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5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088" y="13138150"/>
                <a:ext cx="112712" cy="171450"/>
              </a:xfrm>
              <a:prstGeom prst="rect">
                <a:avLst/>
              </a:prstGeom>
              <a:blipFill rotWithShape="1">
                <a:blip r:embed="rId8"/>
                <a:stretch>
                  <a:fillRect l="-26316" t="-14286" r="-78947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8"/>
              <p:cNvSpPr txBox="1"/>
              <p:nvPr/>
            </p:nvSpPr>
            <p:spPr>
              <a:xfrm>
                <a:off x="8491538" y="13142913"/>
                <a:ext cx="771525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effectLst/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m:rPr>
                                  <m:nor/>
                                </m:rPr>
                                <a:rPr lang="ko-KR" altLang="en-US">
                                  <a:effectLst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ko-KR" sz="1100" b="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ko-KR" sz="1100">
                  <a:effectLst/>
                </a:endParaRPr>
              </a:p>
            </p:txBody>
          </p:sp>
        </mc:Choice>
        <mc:Fallback xmlns="">
          <p:sp>
            <p:nvSpPr>
              <p:cNvPr id="16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538" y="13142913"/>
                <a:ext cx="771525" cy="174625"/>
              </a:xfrm>
              <a:prstGeom prst="rect">
                <a:avLst/>
              </a:prstGeom>
              <a:blipFill rotWithShape="1">
                <a:blip r:embed="rId9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0"/>
              <p:cNvSpPr txBox="1"/>
              <p:nvPr/>
            </p:nvSpPr>
            <p:spPr>
              <a:xfrm>
                <a:off x="10015538" y="13147675"/>
                <a:ext cx="425450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1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1100" b="0" i="1">
                          <a:latin typeface="Cambria Math" panose="02040503050406030204" pitchFamily="18" charset="0"/>
                        </a:rPr>
                        <m:t>− </m:t>
                      </m:r>
                      <m:bar>
                        <m:barPr>
                          <m:pos m:val="top"/>
                          <m:ctrlPr>
                            <a:rPr lang="en-US" altLang="ko-KR" sz="1100" b="0" i="1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538" y="13147675"/>
                <a:ext cx="425450" cy="171450"/>
              </a:xfrm>
              <a:prstGeom prst="rect">
                <a:avLst/>
              </a:prstGeom>
              <a:blipFill rotWithShape="1">
                <a:blip r:embed="rId10"/>
                <a:stretch>
                  <a:fillRect l="-8571" t="-17857" r="-7143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1"/>
              <p:cNvSpPr txBox="1"/>
              <p:nvPr/>
            </p:nvSpPr>
            <p:spPr>
              <a:xfrm>
                <a:off x="10587038" y="13123863"/>
                <a:ext cx="601662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8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038" y="13123863"/>
                <a:ext cx="601662" cy="174625"/>
              </a:xfrm>
              <a:prstGeom prst="rect">
                <a:avLst/>
              </a:prstGeom>
              <a:blipFill rotWithShape="1">
                <a:blip r:embed="rId11"/>
                <a:stretch>
                  <a:fillRect t="-17241" r="-4082"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1845276" y="228600"/>
            <a:ext cx="5354594" cy="62095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845276" y="572532"/>
            <a:ext cx="535459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85971" y="230658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학습횟수 만큼 반복 </a:t>
            </a:r>
            <a:r>
              <a:rPr lang="en-US" altLang="ko-KR" dirty="0" smtClean="0"/>
              <a:t>(epoch = </a:t>
            </a:r>
            <a:r>
              <a:rPr lang="en-US" altLang="ko-KR" dirty="0" smtClean="0"/>
              <a:t>1000)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911178" y="741406"/>
            <a:ext cx="5181600" cy="41436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911178" y="1128588"/>
            <a:ext cx="51816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33087" y="795184"/>
            <a:ext cx="4649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Input Data </a:t>
            </a:r>
            <a:r>
              <a:rPr lang="ko-KR" altLang="en-US" sz="1400" dirty="0" smtClean="0"/>
              <a:t>개수만큼 반복 </a:t>
            </a:r>
            <a:r>
              <a:rPr lang="en-US" altLang="ko-KR" sz="1400" dirty="0" smtClean="0"/>
              <a:t>(input = {{0, 0}, {0, 1}, {1, 0}, {1, 1}}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72497" y="1309818"/>
            <a:ext cx="4226011" cy="38717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NET </a:t>
            </a:r>
            <a:r>
              <a:rPr lang="ko-KR" altLang="en-US" dirty="0" smtClean="0">
                <a:solidFill>
                  <a:schemeClr val="tx1"/>
                </a:solidFill>
              </a:rPr>
              <a:t>함수를 통해 </a:t>
            </a:r>
            <a:r>
              <a:rPr lang="en-US" altLang="ko-KR" dirty="0" smtClean="0">
                <a:solidFill>
                  <a:schemeClr val="tx1"/>
                </a:solidFill>
              </a:rPr>
              <a:t>a1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a2 </a:t>
            </a:r>
            <a:r>
              <a:rPr lang="ko-KR" altLang="en-US" dirty="0" smtClean="0">
                <a:solidFill>
                  <a:schemeClr val="tx1"/>
                </a:solidFill>
              </a:rPr>
              <a:t>를 구함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47"/>
          <a:stretch/>
        </p:blipFill>
        <p:spPr bwMode="auto">
          <a:xfrm>
            <a:off x="7210425" y="115330"/>
            <a:ext cx="4981575" cy="282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직선 화살표 연결선 27"/>
          <p:cNvCxnSpPr>
            <a:endCxn id="23" idx="0"/>
          </p:cNvCxnSpPr>
          <p:nvPr/>
        </p:nvCxnSpPr>
        <p:spPr>
          <a:xfrm>
            <a:off x="4485502" y="1128588"/>
            <a:ext cx="1" cy="1812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47103" y="3830080"/>
            <a:ext cx="40573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NET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함수 </a:t>
            </a:r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: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(bias *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w1) </a:t>
            </a:r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+ (x1 *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w2) </a:t>
            </a:r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+ (x2 *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w3</a:t>
            </a:r>
            <a:r>
              <a:rPr lang="en-US" altLang="ko-KR" sz="1400" dirty="0">
                <a:latin typeface="아리따-돋움(TTF)-Medium" pitchFamily="18" charset="-127"/>
                <a:ea typeface="아리따-돋움(TTF)-Medium" pitchFamily="18" charset="-127"/>
              </a:rPr>
              <a:t>)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 smtClean="0">
              <a:latin typeface="아리따-돋움(TTF)-Medium" pitchFamily="18" charset="-127"/>
              <a:ea typeface="아리따-돋움(TTF)-Medium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Weight </a:t>
            </a:r>
            <a:r>
              <a:rPr lang="ko-KR" altLang="en-US" sz="1400" dirty="0" smtClean="0">
                <a:latin typeface="아리따-돋움(TTF)-Medium" pitchFamily="18" charset="-127"/>
                <a:ea typeface="아리따-돋움(TTF)-Medium" pitchFamily="18" charset="-127"/>
              </a:rPr>
              <a:t>갱신 공식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: </a:t>
            </a:r>
            <a:r>
              <a:rPr lang="en-US" altLang="ko-KR" sz="1400" dirty="0" smtClean="0">
                <a:latin typeface="아리따-돋움(TTF)-Medium" pitchFamily="18" charset="-127"/>
                <a:ea typeface="아리따-돋움(TTF)-Medium" pitchFamily="18" charset="-127"/>
              </a:rPr>
              <a:t>w = w + n * x * error</a:t>
            </a:r>
            <a:endParaRPr lang="ko-KR" altLang="en-US" sz="1400" dirty="0"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4485501" y="1696996"/>
            <a:ext cx="1" cy="1812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372495" y="1878226"/>
            <a:ext cx="4226011" cy="38717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 = NET(a1, a2)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501978" y="2265404"/>
            <a:ext cx="1" cy="1812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35583" y="1034537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error1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91262" y="1787611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error2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014632" y="949074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error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388974" y="2446634"/>
            <a:ext cx="4226011" cy="138344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error = target – </a:t>
            </a:r>
            <a:r>
              <a:rPr lang="en-US" altLang="ko-KR" sz="1400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Delta = error * y * (1 – y)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ea typeface="아리따-돋움(TTF)-Medium" pitchFamily="18" charset="-127"/>
              </a:rPr>
              <a:t>d_sum1 </a:t>
            </a:r>
            <a:r>
              <a:rPr lang="en-US" altLang="ko-KR" sz="1400" dirty="0">
                <a:solidFill>
                  <a:schemeClr val="tx1"/>
                </a:solidFill>
                <a:ea typeface="아리따-돋움(TTF)-Medium" pitchFamily="18" charset="-127"/>
              </a:rPr>
              <a:t>= d_sum1 + Delta * </a:t>
            </a:r>
            <a:r>
              <a:rPr lang="en-US" altLang="ko-KR" sz="1400" dirty="0" smtClean="0">
                <a:solidFill>
                  <a:schemeClr val="tx1"/>
                </a:solidFill>
                <a:ea typeface="아리따-돋움(TTF)-Medium" pitchFamily="18" charset="-127"/>
              </a:rPr>
              <a:t>w22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ea typeface="아리따-돋움(TTF)-Medium" pitchFamily="18" charset="-127"/>
              </a:rPr>
              <a:t>d_sum2 </a:t>
            </a:r>
            <a:r>
              <a:rPr lang="en-US" altLang="ko-KR" sz="1400" dirty="0">
                <a:solidFill>
                  <a:schemeClr val="tx1"/>
                </a:solidFill>
                <a:ea typeface="아리따-돋움(TTF)-Medium" pitchFamily="18" charset="-127"/>
              </a:rPr>
              <a:t>= d_sum2 + Delta * w23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error1 </a:t>
            </a:r>
            <a:r>
              <a:rPr lang="en-US" altLang="ko-KR" sz="1400" dirty="0" smtClean="0">
                <a:solidFill>
                  <a:schemeClr val="tx1"/>
                </a:solidFill>
              </a:rPr>
              <a:t>= </a:t>
            </a:r>
            <a:r>
              <a:rPr lang="en-US" altLang="ko-KR" sz="1400" dirty="0">
                <a:solidFill>
                  <a:schemeClr val="tx1"/>
                </a:solidFill>
                <a:ea typeface="아리따-돋움(TTF)-Medium" pitchFamily="18" charset="-127"/>
              </a:rPr>
              <a:t>d_sum1 * a1 * (1 – a1)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error2 = </a:t>
            </a:r>
            <a:r>
              <a:rPr lang="en-US" altLang="ko-KR" sz="1400" dirty="0" smtClean="0">
                <a:solidFill>
                  <a:schemeClr val="tx1"/>
                </a:solidFill>
                <a:ea typeface="아리따-돋움(TTF)-Medium" pitchFamily="18" charset="-127"/>
              </a:rPr>
              <a:t>d_sum2 </a:t>
            </a:r>
            <a:r>
              <a:rPr lang="en-US" altLang="ko-KR" sz="1400" dirty="0">
                <a:solidFill>
                  <a:schemeClr val="tx1"/>
                </a:solidFill>
                <a:ea typeface="아리따-돋움(TTF)-Medium" pitchFamily="18" charset="-127"/>
              </a:rPr>
              <a:t>* </a:t>
            </a:r>
            <a:r>
              <a:rPr lang="en-US" altLang="ko-KR" sz="1400" dirty="0" smtClean="0">
                <a:solidFill>
                  <a:schemeClr val="tx1"/>
                </a:solidFill>
                <a:ea typeface="아리따-돋움(TTF)-Medium" pitchFamily="18" charset="-127"/>
              </a:rPr>
              <a:t>a2 </a:t>
            </a:r>
            <a:r>
              <a:rPr lang="en-US" altLang="ko-KR" sz="1400" dirty="0">
                <a:solidFill>
                  <a:schemeClr val="tx1"/>
                </a:solidFill>
                <a:ea typeface="아리따-돋움(TTF)-Medium" pitchFamily="18" charset="-127"/>
              </a:rPr>
              <a:t>* (1 – </a:t>
            </a:r>
            <a:r>
              <a:rPr lang="en-US" altLang="ko-KR" sz="1400" dirty="0" smtClean="0">
                <a:solidFill>
                  <a:schemeClr val="tx1"/>
                </a:solidFill>
                <a:ea typeface="아리따-돋움(TTF)-Medium" pitchFamily="18" charset="-127"/>
              </a:rPr>
              <a:t>a2)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4485499" y="3854785"/>
            <a:ext cx="1" cy="1812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2372493" y="4036015"/>
            <a:ext cx="4226011" cy="66779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새롭게 구한 </a:t>
            </a:r>
            <a:r>
              <a:rPr lang="en-US" altLang="ko-KR" sz="1400" dirty="0" smtClean="0">
                <a:solidFill>
                  <a:schemeClr val="tx1"/>
                </a:solidFill>
              </a:rPr>
              <a:t>error </a:t>
            </a:r>
            <a:r>
              <a:rPr lang="ko-KR" altLang="en-US" sz="1400" dirty="0" smtClean="0">
                <a:solidFill>
                  <a:schemeClr val="tx1"/>
                </a:solidFill>
              </a:rPr>
              <a:t>들을 이용하여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weight </a:t>
            </a:r>
            <a:r>
              <a:rPr lang="ko-KR" altLang="en-US" sz="1400" dirty="0" smtClean="0">
                <a:solidFill>
                  <a:schemeClr val="tx1"/>
                </a:solidFill>
              </a:rPr>
              <a:t>갱신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4485497" y="4703805"/>
            <a:ext cx="1" cy="1812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493735" y="4885035"/>
            <a:ext cx="1" cy="1812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판단 45"/>
          <p:cNvSpPr/>
          <p:nvPr/>
        </p:nvSpPr>
        <p:spPr>
          <a:xfrm>
            <a:off x="1911179" y="5124604"/>
            <a:ext cx="5181600" cy="1111439"/>
          </a:xfrm>
          <a:prstGeom prst="flowChartDecisio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error </a:t>
            </a:r>
            <a:r>
              <a:rPr lang="ko-KR" altLang="en-US" dirty="0" smtClean="0">
                <a:solidFill>
                  <a:schemeClr val="tx1"/>
                </a:solidFill>
              </a:rPr>
              <a:t>들의 합이 </a:t>
            </a:r>
            <a:r>
              <a:rPr lang="en-US" altLang="ko-KR" dirty="0" smtClean="0">
                <a:solidFill>
                  <a:schemeClr val="tx1"/>
                </a:solidFill>
              </a:rPr>
              <a:t>0.1 </a:t>
            </a:r>
            <a:r>
              <a:rPr lang="ko-KR" altLang="en-US" dirty="0" smtClean="0">
                <a:solidFill>
                  <a:schemeClr val="tx1"/>
                </a:solidFill>
              </a:rPr>
              <a:t>보다 작은가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510212" y="6236043"/>
            <a:ext cx="1" cy="1812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6" idx="3"/>
          </p:cNvCxnSpPr>
          <p:nvPr/>
        </p:nvCxnSpPr>
        <p:spPr>
          <a:xfrm>
            <a:off x="7092779" y="5680324"/>
            <a:ext cx="634313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665957" y="618815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No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199870" y="539508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Yes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727093" y="5486735"/>
            <a:ext cx="3369276" cy="38717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임의의 </a:t>
            </a:r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r>
              <a:rPr lang="ko-KR" altLang="en-US" dirty="0" smtClean="0">
                <a:solidFill>
                  <a:schemeClr val="tx1"/>
                </a:solidFill>
              </a:rPr>
              <a:t>문제를 통해 평가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47103" y="2940891"/>
            <a:ext cx="1018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InputLayer</a:t>
            </a:r>
            <a:r>
              <a:rPr lang="en-US" altLang="ko-KR" sz="1200" dirty="0" smtClean="0"/>
              <a:t>[2]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9206679" y="2954791"/>
            <a:ext cx="1136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HiddenLayer</a:t>
            </a:r>
            <a:r>
              <a:rPr lang="en-US" altLang="ko-KR" sz="1200" dirty="0" smtClean="0"/>
              <a:t>[2]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777099" y="2940891"/>
            <a:ext cx="1133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OutputLayer</a:t>
            </a:r>
            <a:r>
              <a:rPr lang="en-US" altLang="ko-KR" sz="1200" dirty="0" smtClean="0"/>
              <a:t>[1]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8363494" y="3228174"/>
            <a:ext cx="972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Weight[3][2]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0041930" y="3250285"/>
            <a:ext cx="972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Weight[3][1]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441926" y="12356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Bias</a:t>
            </a:r>
            <a:endParaRPr lang="ko-KR" altLang="en-US" dirty="0">
              <a:solidFill>
                <a:srgbClr val="00B05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727091" y="123568"/>
            <a:ext cx="562976" cy="617838"/>
            <a:chOff x="7727091" y="123568"/>
            <a:chExt cx="562976" cy="617838"/>
          </a:xfrm>
        </p:grpSpPr>
        <p:sp>
          <p:nvSpPr>
            <p:cNvPr id="2080" name="TextBox 2079"/>
            <p:cNvSpPr txBox="1"/>
            <p:nvPr/>
          </p:nvSpPr>
          <p:spPr>
            <a:xfrm>
              <a:off x="7727092" y="123568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B050"/>
                  </a:solidFill>
                </a:rPr>
                <a:t>Bias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2082" name="구부러진 연결선 2081"/>
            <p:cNvCxnSpPr>
              <a:stCxn id="2080" idx="1"/>
            </p:cNvCxnSpPr>
            <p:nvPr/>
          </p:nvCxnSpPr>
          <p:spPr>
            <a:xfrm rot="10800000" flipH="1" flipV="1">
              <a:off x="7727091" y="308234"/>
              <a:ext cx="65903" cy="433172"/>
            </a:xfrm>
            <a:prstGeom prst="curvedConnector4">
              <a:avLst>
                <a:gd name="adj1" fmla="val -346873"/>
                <a:gd name="adj2" fmla="val 7131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구부러진 연결선 73"/>
          <p:cNvCxnSpPr/>
          <p:nvPr/>
        </p:nvCxnSpPr>
        <p:spPr>
          <a:xfrm rot="10800000" flipH="1" flipV="1">
            <a:off x="9463088" y="308234"/>
            <a:ext cx="65903" cy="433172"/>
          </a:xfrm>
          <a:prstGeom prst="curvedConnector4">
            <a:avLst>
              <a:gd name="adj1" fmla="val -346873"/>
              <a:gd name="adj2" fmla="val 713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8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chnical_Presentation_01_AS - v5" id="{E8D6DDC5-0F6D-45B7-B131-D0E18166558C}" vid="{A5BE99D8-16B2-4823-A7C9-A4C93BD888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3C5BC67-BC5F-49A0-B382-4FB47F800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264107-8248-43DA-8012-F707E0E46E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C9F62E-0773-4164-B986-3E326BE687C9}">
  <ds:schemaRefs>
    <ds:schemaRef ds:uri="http://schemas.microsoft.com/office/2006/documentManagement/types"/>
    <ds:schemaRef ds:uri="http://schemas.microsoft.com/sharepoint/v3"/>
    <ds:schemaRef ds:uri="http://purl.org/dc/terms/"/>
    <ds:schemaRef ds:uri="6dc4bcd6-49db-4c07-9060-8acfc67cef9f"/>
    <ds:schemaRef ds:uri="http://purl.org/dc/dcmitype/"/>
    <ds:schemaRef ds:uri="fb0879af-3eba-417a-a55a-ffe6dcd6ca77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1652</Words>
  <Application>Microsoft Office PowerPoint</Application>
  <PresentationFormat>사용자 지정</PresentationFormat>
  <Paragraphs>324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5" baseType="lpstr">
      <vt:lpstr>굴림</vt:lpstr>
      <vt:lpstr>Arial</vt:lpstr>
      <vt:lpstr>아리따-돋움(TTF)-Bold</vt:lpstr>
      <vt:lpstr>Calibri</vt:lpstr>
      <vt:lpstr>아리따-돋움(TTF)-Medium</vt:lpstr>
      <vt:lpstr>맑은 고딕</vt:lpstr>
      <vt:lpstr>Wingdings</vt:lpstr>
      <vt:lpstr>Cambria Math</vt:lpstr>
      <vt:lpstr>Agency FB</vt:lpstr>
      <vt:lpstr>Gill Sans</vt:lpstr>
      <vt:lpstr>Bebas</vt:lpstr>
      <vt:lpstr>Calibri Light</vt:lpstr>
      <vt:lpstr>Office Theme</vt:lpstr>
      <vt:lpstr>MultyLayer Perceptron</vt:lpstr>
      <vt:lpstr>MLP를 사용하는 이유</vt:lpstr>
      <vt:lpstr>MLP를 사용하는 이유</vt:lpstr>
      <vt:lpstr>MLP 학습과정 - XOR</vt:lpstr>
      <vt:lpstr>MLP 학습과정 - XOR</vt:lpstr>
      <vt:lpstr>MLP 학습과정 - XOR</vt:lpstr>
      <vt:lpstr>경사하강법</vt:lpstr>
      <vt:lpstr>경사하강법</vt:lpstr>
      <vt:lpstr>전체적인 알고리즘</vt:lpstr>
      <vt:lpstr>숫자 인식</vt:lpstr>
      <vt:lpstr>전체적인 알고리즘</vt:lpstr>
      <vt:lpstr>숫자 인식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2018-09-30T12:27:19Z</dcterms:created>
  <dcterms:modified xsi:type="dcterms:W3CDTF">2019-01-18T04:14:15Z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