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67" r:id="rId5"/>
  </p:sldMasterIdLst>
  <p:notesMasterIdLst>
    <p:notesMasterId r:id="rId8"/>
  </p:notesMasterIdLst>
  <p:sldIdLst>
    <p:sldId id="256" r:id="rId6"/>
    <p:sldId id="257" r:id="rId7"/>
  </p:sldIdLst>
  <p:sldSz cx="7772400" cy="10058400"/>
  <p:notesSz cx="6858000" cy="9144000"/>
  <p:defaultTextStyle>
    <a:defPPr>
      <a:defRPr lang="en-US"/>
    </a:defPPr>
    <a:lvl1pPr marL="0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49"/>
    <a:srgbClr val="FFA96D"/>
    <a:srgbClr val="243A5E"/>
    <a:srgbClr val="3347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259" y="12"/>
      </p:cViewPr>
      <p:guideLst>
        <p:guide orient="horz" pos="3168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Godfrey" userId="e06d6e28-5d55-4343-86dc-c6a4780c7cea" providerId="ADAL" clId="{F253FD48-A6C3-48F6-BAFC-24ECC1D0E910}"/>
    <pc:docChg chg="modSld">
      <pc:chgData name="Michael Godfrey" userId="e06d6e28-5d55-4343-86dc-c6a4780c7cea" providerId="ADAL" clId="{F253FD48-A6C3-48F6-BAFC-24ECC1D0E910}" dt="2021-10-01T17:09:08.324" v="125" actId="1076"/>
      <pc:docMkLst>
        <pc:docMk/>
      </pc:docMkLst>
      <pc:sldChg chg="modSp mod">
        <pc:chgData name="Michael Godfrey" userId="e06d6e28-5d55-4343-86dc-c6a4780c7cea" providerId="ADAL" clId="{F253FD48-A6C3-48F6-BAFC-24ECC1D0E910}" dt="2021-10-01T17:08:33.562" v="119" actId="20577"/>
        <pc:sldMkLst>
          <pc:docMk/>
          <pc:sldMk cId="1553396887" sldId="256"/>
        </pc:sldMkLst>
        <pc:spChg chg="mod">
          <ac:chgData name="Michael Godfrey" userId="e06d6e28-5d55-4343-86dc-c6a4780c7cea" providerId="ADAL" clId="{F253FD48-A6C3-48F6-BAFC-24ECC1D0E910}" dt="2021-10-01T17:07:31.899" v="8" actId="20577"/>
          <ac:spMkLst>
            <pc:docMk/>
            <pc:sldMk cId="1553396887" sldId="256"/>
            <ac:spMk id="4" creationId="{79B11899-5D4D-4A73-97CC-006009EC876E}"/>
          </ac:spMkLst>
        </pc:spChg>
        <pc:spChg chg="mod">
          <ac:chgData name="Michael Godfrey" userId="e06d6e28-5d55-4343-86dc-c6a4780c7cea" providerId="ADAL" clId="{F253FD48-A6C3-48F6-BAFC-24ECC1D0E910}" dt="2021-10-01T17:08:33.562" v="119" actId="20577"/>
          <ac:spMkLst>
            <pc:docMk/>
            <pc:sldMk cId="1553396887" sldId="256"/>
            <ac:spMk id="7" creationId="{A36F5A53-30C5-4A8A-99A1-58B4799A5A36}"/>
          </ac:spMkLst>
        </pc:spChg>
      </pc:sldChg>
      <pc:sldChg chg="modSp mod">
        <pc:chgData name="Michael Godfrey" userId="e06d6e28-5d55-4343-86dc-c6a4780c7cea" providerId="ADAL" clId="{F253FD48-A6C3-48F6-BAFC-24ECC1D0E910}" dt="2021-10-01T17:09:08.324" v="125" actId="1076"/>
        <pc:sldMkLst>
          <pc:docMk/>
          <pc:sldMk cId="3421787909" sldId="257"/>
        </pc:sldMkLst>
        <pc:spChg chg="mod">
          <ac:chgData name="Michael Godfrey" userId="e06d6e28-5d55-4343-86dc-c6a4780c7cea" providerId="ADAL" clId="{F253FD48-A6C3-48F6-BAFC-24ECC1D0E910}" dt="2021-10-01T17:09:08.324" v="125" actId="1076"/>
          <ac:spMkLst>
            <pc:docMk/>
            <pc:sldMk cId="3421787909" sldId="257"/>
            <ac:spMk id="6" creationId="{212E7C21-FD45-471B-8B01-C510FC85D249}"/>
          </ac:spMkLst>
        </pc:spChg>
        <pc:spChg chg="mod">
          <ac:chgData name="Michael Godfrey" userId="e06d6e28-5d55-4343-86dc-c6a4780c7cea" providerId="ADAL" clId="{F253FD48-A6C3-48F6-BAFC-24ECC1D0E910}" dt="2021-10-01T17:08:55.638" v="122"/>
          <ac:spMkLst>
            <pc:docMk/>
            <pc:sldMk cId="3421787909" sldId="257"/>
            <ac:spMk id="11" creationId="{CFFFED72-4773-404B-8C5F-7887F34D5AAF}"/>
          </ac:spMkLst>
        </pc:spChg>
        <pc:picChg chg="mod">
          <ac:chgData name="Michael Godfrey" userId="e06d6e28-5d55-4343-86dc-c6a4780c7cea" providerId="ADAL" clId="{F253FD48-A6C3-48F6-BAFC-24ECC1D0E910}" dt="2021-10-01T17:09:03.336" v="124" actId="1076"/>
          <ac:picMkLst>
            <pc:docMk/>
            <pc:sldMk cId="3421787909" sldId="257"/>
            <ac:picMk id="2" creationId="{68959F9C-2DFB-4D41-A0CD-A3FD728F64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D4FBD-359B-464A-83DC-F19BE73932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BF18F-8257-4920-BD92-8F5DDB24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Title of workshop: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Enter the product or service followed by the overall category of the workshop in the following format: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/>
              <a:t>“Office 365 SharePoint Online: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/>
              <a:t>Administration and Configuration”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Description: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Duration: The number of days the workshop runs, for example, </a:t>
            </a:r>
            <a:r>
              <a:rPr lang="en-US" b="1"/>
              <a:t>“3 days”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Focus Area: The main areas that the workshop covers. These should relate directly to the learning objectives, for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/>
              <a:t>Upgrade, Migration and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Difficulty levels: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100 - Basic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200 - Intermediate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300 – Advanced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400 - Expert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Overview: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short one or two sentence summary of the workshop.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Objectives: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list of the learning objectives to be addressed during the workshop. This list should relate directly to the agenda.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Key Takeaways: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bulleted summary of the key points the students should understand upon completion of the workshop.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Agenda: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title-only list of the workshop modules for each day.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Course details:</a:t>
            </a:r>
            <a:br>
              <a:rPr lang="en-US"/>
            </a:br>
            <a:r>
              <a:rPr lang="en-US"/>
              <a:t>List the modules in continuous order, divided as equally as possible between two columns.  Do not break a list of module topics - always start the second column with a new </a:t>
            </a:r>
            <a:r>
              <a:rPr lang="en-US" b="1"/>
              <a:t>Module #: &lt;Title&gt;</a:t>
            </a:r>
          </a:p>
          <a:p>
            <a:endParaRPr lang="en-US" b="1"/>
          </a:p>
          <a:p>
            <a:r>
              <a:rPr lang="en-US" b="1"/>
              <a:t>Recommended Qualifications:</a:t>
            </a:r>
          </a:p>
          <a:p>
            <a:r>
              <a:rPr lang="en-US"/>
              <a:t>Expected experience and qualifications for workshop attendees. These can be general knowledge as well as specific certifications. </a:t>
            </a:r>
          </a:p>
          <a:p>
            <a:endParaRPr lang="en-US"/>
          </a:p>
          <a:p>
            <a:r>
              <a:rPr lang="en-US" b="1"/>
              <a:t>Hardware Requirements:</a:t>
            </a:r>
          </a:p>
          <a:p>
            <a:r>
              <a:rPr lang="en-US"/>
              <a:t>Any hardware or software required to complete the tasks of the workshop.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7291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8878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6D9A2-A2B3-413C-9036-276BB147B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7772400" cy="22372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5A4030-6746-4B9C-90B1-487E3F608413}"/>
              </a:ext>
            </a:extLst>
          </p:cNvPr>
          <p:cNvSpPr/>
          <p:nvPr userDrawn="1"/>
        </p:nvSpPr>
        <p:spPr>
          <a:xfrm>
            <a:off x="0" y="0"/>
            <a:ext cx="7772400" cy="2374900"/>
          </a:xfrm>
          <a:prstGeom prst="rect">
            <a:avLst/>
          </a:prstGeom>
          <a:solidFill>
            <a:schemeClr val="tx1"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1E30AA-77D6-406D-8D66-2BDC49A0146D}"/>
              </a:ext>
            </a:extLst>
          </p:cNvPr>
          <p:cNvGrpSpPr/>
          <p:nvPr userDrawn="1"/>
        </p:nvGrpSpPr>
        <p:grpSpPr>
          <a:xfrm>
            <a:off x="0" y="9347399"/>
            <a:ext cx="7772400" cy="823599"/>
            <a:chOff x="0" y="9347399"/>
            <a:chExt cx="7772400" cy="8235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55E590-2FE7-4418-AAED-0807DADEE75E}"/>
                </a:ext>
              </a:extLst>
            </p:cNvPr>
            <p:cNvSpPr/>
            <p:nvPr userDrawn="1"/>
          </p:nvSpPr>
          <p:spPr>
            <a:xfrm>
              <a:off x="0" y="9418320"/>
              <a:ext cx="7772400" cy="640080"/>
            </a:xfrm>
            <a:prstGeom prst="rect">
              <a:avLst/>
            </a:prstGeom>
            <a:solidFill>
              <a:srgbClr val="FF9349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93C2C5-5BF5-4A91-93E0-5D1BEE064AE5}"/>
                </a:ext>
              </a:extLst>
            </p:cNvPr>
            <p:cNvSpPr txBox="1"/>
            <p:nvPr userDrawn="1"/>
          </p:nvSpPr>
          <p:spPr>
            <a:xfrm>
              <a:off x="0" y="9445580"/>
              <a:ext cx="503808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© Microsoft Corporation. All rights reserved.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This data sheet is for informational purposes only.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MICROSOFT MAKES NO WARRANTIES, EXPRESS OR IMPLIED, IN THIS SUMMARY</a:t>
              </a:r>
            </a:p>
          </p:txBody>
        </p: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017AAC28-128A-4442-985B-0A0DD46E6F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933914" y="9347399"/>
              <a:ext cx="1838486" cy="823599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06583DD-2258-4DE2-A12C-8CA4412F3C63}"/>
              </a:ext>
            </a:extLst>
          </p:cNvPr>
          <p:cNvSpPr/>
          <p:nvPr userDrawn="1"/>
        </p:nvSpPr>
        <p:spPr>
          <a:xfrm>
            <a:off x="0" y="2204067"/>
            <a:ext cx="7772400" cy="735122"/>
          </a:xfrm>
          <a:prstGeom prst="rect">
            <a:avLst/>
          </a:prstGeom>
          <a:solidFill>
            <a:srgbClr val="FFA96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E95DB1-9AE4-4EAF-922B-1EAA2F0B2AE2}"/>
              </a:ext>
            </a:extLst>
          </p:cNvPr>
          <p:cNvSpPr txBox="1"/>
          <p:nvPr userDrawn="1"/>
        </p:nvSpPr>
        <p:spPr>
          <a:xfrm>
            <a:off x="0" y="9429237"/>
            <a:ext cx="5038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Microsoft Corporation. All rights reserved.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MAKES NO WARRANTIES, EXPRESS OR IMPLIED, IN THIS SUMMARY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9676D0-1871-446A-AC93-3CCFF16CF357}"/>
              </a:ext>
            </a:extLst>
          </p:cNvPr>
          <p:cNvGrpSpPr/>
          <p:nvPr userDrawn="1"/>
        </p:nvGrpSpPr>
        <p:grpSpPr>
          <a:xfrm>
            <a:off x="0" y="9329727"/>
            <a:ext cx="7772400" cy="823599"/>
            <a:chOff x="0" y="9347399"/>
            <a:chExt cx="7772400" cy="8235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6749BC-C9D1-4CA5-B445-59EE9E7EE2F1}"/>
                </a:ext>
              </a:extLst>
            </p:cNvPr>
            <p:cNvSpPr/>
            <p:nvPr userDrawn="1"/>
          </p:nvSpPr>
          <p:spPr>
            <a:xfrm>
              <a:off x="0" y="9418320"/>
              <a:ext cx="7772400" cy="640080"/>
            </a:xfrm>
            <a:prstGeom prst="rect">
              <a:avLst/>
            </a:prstGeom>
            <a:solidFill>
              <a:srgbClr val="FF9349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E7EF1F-6F6F-4D61-8E9E-9376633FE61E}"/>
                </a:ext>
              </a:extLst>
            </p:cNvPr>
            <p:cNvSpPr txBox="1"/>
            <p:nvPr userDrawn="1"/>
          </p:nvSpPr>
          <p:spPr>
            <a:xfrm>
              <a:off x="0" y="9445580"/>
              <a:ext cx="503808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© Microsoft Corporation. All rights reserved.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This data sheet is for informational purposes only.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MICROSOFT MAKES NO WARRANTIES, EXPRESS OR IMPLIED, IN THIS SUMMARY</a:t>
              </a:r>
            </a:p>
          </p:txBody>
        </p:sp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23E666D5-A137-4FE6-BD1C-3BAC9B2B2F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33914" y="9347399"/>
              <a:ext cx="1838486" cy="82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1004" y="769151"/>
            <a:ext cx="7317433" cy="1384995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2800" cap="non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Stack HCI; Essentials with SDN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7437B-5741-4A7B-8C0B-00E3E4F77268}"/>
              </a:ext>
            </a:extLst>
          </p:cNvPr>
          <p:cNvSpPr txBox="1"/>
          <p:nvPr/>
        </p:nvSpPr>
        <p:spPr>
          <a:xfrm>
            <a:off x="3707027" y="-21394"/>
            <a:ext cx="417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Community Workshop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13DC-154B-4A92-B95F-93F219491D3A}"/>
              </a:ext>
            </a:extLst>
          </p:cNvPr>
          <p:cNvSpPr txBox="1"/>
          <p:nvPr/>
        </p:nvSpPr>
        <p:spPr>
          <a:xfrm>
            <a:off x="421685" y="2410860"/>
            <a:ext cx="6976072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Duration: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days	|	</a:t>
            </a: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Area: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Operations and Monitoring		|	</a:t>
            </a: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Difficulty: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F5A53-30C5-4A8A-99A1-58B4799A5A36}"/>
              </a:ext>
            </a:extLst>
          </p:cNvPr>
          <p:cNvSpPr txBox="1"/>
          <p:nvPr/>
        </p:nvSpPr>
        <p:spPr>
          <a:xfrm>
            <a:off x="224841" y="3005747"/>
            <a:ext cx="7317432" cy="6092694"/>
          </a:xfrm>
          <a:prstGeom prst="rect">
            <a:avLst/>
          </a:prstGeom>
          <a:noFill/>
        </p:spPr>
        <p:txBody>
          <a:bodyPr wrap="square" rIns="137160" numCol="2" spcCol="36576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Intended Audience</a:t>
            </a:r>
          </a:p>
          <a:p>
            <a:pPr>
              <a:lnSpc>
                <a:spcPts val="1575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Primary Audience: 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Engineers</a:t>
            </a:r>
          </a:p>
          <a:p>
            <a:pPr>
              <a:lnSpc>
                <a:spcPts val="1575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Secondary Audience: 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Operations Staff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The Microsoft Azure Stack HCI Essentials Workshop provides students with a comprehensive introduction to the foundations of Azure Stack HCI, including a look at Management, Software Defined Compute, Storage and Networking, as well as understanding the Hybrid Features of Azure, to connect On-Premises Workloads with Azure Features. 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After completing this training, you will be able to: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Key knowledge of Deployment of ASHCI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Software Defined Datacenter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Operating a Hybrid Cloud Deployment</a:t>
            </a: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takeaways</a:t>
            </a:r>
          </a:p>
          <a:p>
            <a:pPr>
              <a:lnSpc>
                <a:spcPts val="2100"/>
              </a:lnSpc>
            </a:pPr>
            <a:r>
              <a:rPr lang="en-US" sz="140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Gain a deeper understanding on Software Defined Datacenter, including Compute, Storage and Networking. </a:t>
            </a:r>
            <a:endParaRPr lang="en-US" sz="1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1</a:t>
            </a:r>
          </a:p>
          <a:p>
            <a:pPr marL="17145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Azure Stack HCI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Management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Core Networking</a:t>
            </a:r>
            <a:endParaRPr lang="en-US" sz="1050" dirty="0"/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2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Software Defined Networking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Storage</a:t>
            </a: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3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Compute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Hybrid Features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Security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Monitoring and Troubleshooting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>
              <a:lnSpc>
                <a:spcPct val="150000"/>
              </a:lnSpc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16A96-BD53-4A42-96CA-1D363D268E8E}"/>
              </a:ext>
            </a:extLst>
          </p:cNvPr>
          <p:cNvSpPr txBox="1"/>
          <p:nvPr/>
        </p:nvSpPr>
        <p:spPr>
          <a:xfrm>
            <a:off x="0" y="8708936"/>
            <a:ext cx="5038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Microsoft Corporation. All rights reserved.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MICROSOFT MAKES NO WARRANTIES, EXPRESS OR IMPLIED, IN THIS SUMMARY</a:t>
            </a:r>
          </a:p>
        </p:txBody>
      </p:sp>
    </p:spTree>
    <p:extLst>
      <p:ext uri="{BB962C8B-B14F-4D97-AF65-F5344CB8AC3E}">
        <p14:creationId xmlns:p14="http://schemas.microsoft.com/office/powerpoint/2010/main" val="155339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532" y="144940"/>
            <a:ext cx="938784" cy="257397"/>
          </a:xfrm>
          <a:prstGeom prst="rect">
            <a:avLst/>
          </a:prstGeom>
        </p:spPr>
        <p:txBody>
          <a:bodyPr/>
          <a:lstStyle/>
          <a:p>
            <a:r>
              <a:rPr lang="en-US" sz="880">
                <a:latin typeface="Segoe UI" panose="020B0502040204020203" pitchFamily="34" charset="0"/>
                <a:cs typeface="Segoe UI" panose="020B0502040204020203" pitchFamily="34" charset="0"/>
              </a:rPr>
              <a:t>Page two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89AFA-9F12-442B-893E-4E44EEA02309}"/>
              </a:ext>
            </a:extLst>
          </p:cNvPr>
          <p:cNvSpPr txBox="1"/>
          <p:nvPr/>
        </p:nvSpPr>
        <p:spPr>
          <a:xfrm>
            <a:off x="236667" y="332801"/>
            <a:ext cx="7300994" cy="40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details</a:t>
            </a:r>
            <a:endParaRPr lang="en-US" sz="110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FED72-4773-404B-8C5F-7887F34D5AAF}"/>
              </a:ext>
            </a:extLst>
          </p:cNvPr>
          <p:cNvSpPr txBox="1"/>
          <p:nvPr/>
        </p:nvSpPr>
        <p:spPr>
          <a:xfrm>
            <a:off x="236668" y="780757"/>
            <a:ext cx="3660394" cy="7481151"/>
          </a:xfrm>
          <a:prstGeom prst="rect">
            <a:avLst/>
          </a:prstGeom>
          <a:noFill/>
          <a:ln>
            <a:noFill/>
          </a:ln>
        </p:spPr>
        <p:txBody>
          <a:bodyPr wrap="square" rIns="137160" rtlCol="0">
            <a:spAutoFit/>
          </a:bodyPr>
          <a:lstStyle/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Introduction to Azure Stack HCI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Stack HCI Deployment Methods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Stack HCI Use Cases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Management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Stack HCI Management Tools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Deployment Methods of Azure Stack HCI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Managing Azure Stack HCI with Windows Admin Center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Managing Azure Stack HCI with Virtual Machine Manager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 Core Networking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Simplifying the Network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Network Deployment options for HCI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the Virtual Switch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Network Acceleration Technologies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Virtual Network Adapters</a:t>
            </a: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20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Software Defined Networking</a:t>
            </a:r>
            <a:endParaRPr lang="en-US" sz="16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20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Software Defined Networking</a:t>
            </a:r>
            <a:endParaRPr lang="en-US" sz="16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20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Deployment options for SDN</a:t>
            </a:r>
            <a:endParaRPr lang="en-US" sz="16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20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Network Controllers</a:t>
            </a:r>
            <a:endParaRPr lang="en-US" sz="16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20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Software Load Balancers</a:t>
            </a:r>
            <a:endParaRPr lang="en-US" sz="16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20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Gateway Servers</a:t>
            </a:r>
            <a:endParaRPr lang="en-US" sz="16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20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Managing and Operating a SDN Environment</a:t>
            </a:r>
            <a:endParaRPr lang="en-US" sz="16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R="0" lvl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Storage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Storage Spaces Direct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Storage Spaces Direct Components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Deployment Methods of Storage Spaces Direct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Storage Spaces Direct Operations and Monitoring Tools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42DC9-87A2-4107-B012-63360B22E1E6}"/>
              </a:ext>
            </a:extLst>
          </p:cNvPr>
          <p:cNvSpPr txBox="1"/>
          <p:nvPr/>
        </p:nvSpPr>
        <p:spPr>
          <a:xfrm>
            <a:off x="3890464" y="780757"/>
            <a:ext cx="3645268" cy="5600123"/>
          </a:xfrm>
          <a:prstGeom prst="rect">
            <a:avLst/>
          </a:prstGeom>
          <a:noFill/>
          <a:ln>
            <a:noFill/>
          </a:ln>
        </p:spPr>
        <p:txBody>
          <a:bodyPr wrap="square" lIns="137160" rIns="45720" rtlCol="0">
            <a:spAutoFit/>
          </a:bodyPr>
          <a:lstStyle/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Compute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Hyper-V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Virtual Machine Components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Failover Clustering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Virtual Machine High Availability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Hybrid Features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Hybrid Features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Registering and Connecting to Azure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Site Recovery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Backup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Monitoring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Arc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File Sync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Security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Core Principals for HCI Security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Evolution of Attacks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HCI Security Postures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Zero Trust Architecture 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Monitoring and Troubleshooting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Stack HCI Monitoring Toolset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Troubleshooting Virtual Machines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Troubleshooting Failover Clustering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Troubleshooting Storage Spaces Direct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Troubleshooting Software Defined Networking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7C21-FD45-471B-8B01-C510FC85D249}"/>
              </a:ext>
            </a:extLst>
          </p:cNvPr>
          <p:cNvSpPr txBox="1"/>
          <p:nvPr/>
        </p:nvSpPr>
        <p:spPr>
          <a:xfrm>
            <a:off x="4118605" y="6705000"/>
            <a:ext cx="3653795" cy="1173847"/>
          </a:xfrm>
          <a:prstGeom prst="rect">
            <a:avLst/>
          </a:prstGeom>
          <a:noFill/>
        </p:spPr>
        <p:txBody>
          <a:bodyPr wrap="square" lIns="91440" tIns="45720" rIns="137160" bIns="4572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/>
                <a:cs typeface="Segoe UI"/>
              </a:rPr>
              <a:t>Pre-requisites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335"/>
              </a:spcAft>
              <a:tabLst>
                <a:tab pos="1636395" algn="ctr"/>
                <a:tab pos="3510915" algn="ctr"/>
                <a:tab pos="6833870" algn="r"/>
              </a:tabLst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Solid Windows Server Core Skillset, with a focus on Virtualization</a:t>
            </a:r>
          </a:p>
          <a:p>
            <a:pPr>
              <a:lnSpc>
                <a:spcPts val="1575"/>
              </a:lnSpc>
              <a:spcBef>
                <a:spcPts val="200"/>
              </a:spcBef>
              <a:spcAft>
                <a:spcPts val="200"/>
              </a:spcAft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9F836-940A-4E1F-8923-73C786A38471}"/>
              </a:ext>
            </a:extLst>
          </p:cNvPr>
          <p:cNvSpPr txBox="1"/>
          <p:nvPr/>
        </p:nvSpPr>
        <p:spPr>
          <a:xfrm>
            <a:off x="251409" y="7944433"/>
            <a:ext cx="5200086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information</a:t>
            </a:r>
          </a:p>
          <a:p>
            <a:pPr>
              <a:lnSpc>
                <a:spcPts val="1575"/>
              </a:lnSpc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Contact your Microsoft Account Representative for further details. 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959F9C-2DFB-4D41-A0CD-A3FD728F6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49" y="7482348"/>
            <a:ext cx="2320698" cy="12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87909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133FD4C3-0EAA-4F7E-8874-8AD91979BB0B}"/>
    </a:ext>
  </a:extLst>
</a:theme>
</file>

<file path=ppt/theme/theme2.xml><?xml version="1.0" encoding="utf-8"?>
<a:theme xmlns:a="http://schemas.openxmlformats.org/drawingml/2006/main" name="1_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31D86001-6C3D-449D-B9C7-CD9C5BB43D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1553cab-1b77-4efd-98ab-23381744c6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98B4ABB379E54585622C2A5E99C033" ma:contentTypeVersion="5" ma:contentTypeDescription="Create a new document." ma:contentTypeScope="" ma:versionID="ee812824349b1a80a0606d4c40fa19e1">
  <xsd:schema xmlns:xsd="http://www.w3.org/2001/XMLSchema" xmlns:xs="http://www.w3.org/2001/XMLSchema" xmlns:p="http://schemas.microsoft.com/office/2006/metadata/properties" xmlns:ns2="21553cab-1b77-4efd-98ab-23381744c673" targetNamespace="http://schemas.microsoft.com/office/2006/metadata/properties" ma:root="true" ma:fieldsID="596cc7562c375b367480b483a7faeb0c" ns2:_="">
    <xsd:import namespace="21553cab-1b77-4efd-98ab-23381744c6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53cab-1b77-4efd-98ab-23381744c6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935D91-320D-4D86-8962-A81304767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47B7EC-3044-4B11-9E8E-09337737FF4A}">
  <ds:schemaRefs>
    <ds:schemaRef ds:uri="023053a5-5d4f-41b4-8e97-2761b294e231"/>
    <ds:schemaRef ds:uri="a7234a4c-4877-4930-a637-900410b38e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7A3628-9CFB-4143-A14D-6547C5DA299A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Datasheet</Template>
  <TotalTime>10</TotalTime>
  <Words>735</Words>
  <Application>Microsoft Office PowerPoint</Application>
  <PresentationFormat>Custom</PresentationFormat>
  <Paragraphs>133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Microsoft Sans Serif</vt:lpstr>
      <vt:lpstr>Segoe UI</vt:lpstr>
      <vt:lpstr>Symbol</vt:lpstr>
      <vt:lpstr>Small Business Flyer 8.5 x 11</vt:lpstr>
      <vt:lpstr>1_Small Business Flyer 8.5 x 11</vt:lpstr>
      <vt:lpstr>Azure Stack HCI; Essentials with SDN</vt:lpstr>
      <vt:lpstr>Page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&lt;Technology&gt;: &lt;CIP Focus&gt;</dc:title>
  <dc:creator>Uttam Kumar Parui</dc:creator>
  <cp:lastModifiedBy>Michael Godfrey</cp:lastModifiedBy>
  <cp:revision>3</cp:revision>
  <dcterms:created xsi:type="dcterms:W3CDTF">2021-09-24T21:37:53Z</dcterms:created>
  <dcterms:modified xsi:type="dcterms:W3CDTF">2021-10-01T17:09:16Z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0x0101005198B4ABB379E54585622C2A5E99C033</vt:lpwstr>
  </property>
  <property fmtid="{D5CDD505-2E9C-101B-9397-08002B2CF9AE}" pid="3" name="_dlc_DocIdItemGuid">
    <vt:lpwstr>3144a10b-845e-437c-ab4b-e7ad9e40b82e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etDate">
    <vt:lpwstr>2020-05-20T14:03:05Z</vt:lpwstr>
  </property>
  <property fmtid="{D5CDD505-2E9C-101B-9397-08002B2CF9AE}" pid="6" name="MSIP_Label_f42aa342-8706-4288-bd11-ebb85995028c_Method">
    <vt:lpwstr>Standard</vt:lpwstr>
  </property>
  <property fmtid="{D5CDD505-2E9C-101B-9397-08002B2CF9AE}" pid="7" name="MSIP_Label_f42aa342-8706-4288-bd11-ebb85995028c_Name">
    <vt:lpwstr>Internal</vt:lpwstr>
  </property>
  <property fmtid="{D5CDD505-2E9C-101B-9397-08002B2CF9AE}" pid="8" name="MSIP_Label_f42aa342-8706-4288-bd11-ebb85995028c_SiteId">
    <vt:lpwstr>72f988bf-86f1-41af-91ab-2d7cd011db47</vt:lpwstr>
  </property>
  <property fmtid="{D5CDD505-2E9C-101B-9397-08002B2CF9AE}" pid="9" name="MSIP_Label_f42aa342-8706-4288-bd11-ebb85995028c_ActionId">
    <vt:lpwstr>dd0d3fec-14ee-4da0-b963-fbdb1445df00</vt:lpwstr>
  </property>
  <property fmtid="{D5CDD505-2E9C-101B-9397-08002B2CF9AE}" pid="10" name="MSIP_Label_f42aa342-8706-4288-bd11-ebb85995028c_ContentBits">
    <vt:lpwstr>0</vt:lpwstr>
  </property>
</Properties>
</file>