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71" r:id="rId5"/>
    <p:sldId id="272" r:id="rId6"/>
    <p:sldId id="273"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CA80A-405E-42CD-A665-4CBB1F728964}" v="1" dt="2022-02-04T16:09:53.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9"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Godfrey" userId="e06d6e28-5d55-4343-86dc-c6a4780c7cea" providerId="ADAL" clId="{56ACA80A-405E-42CD-A665-4CBB1F728964}"/>
    <pc:docChg chg="custSel addSld modSld">
      <pc:chgData name="Michael Godfrey" userId="e06d6e28-5d55-4343-86dc-c6a4780c7cea" providerId="ADAL" clId="{56ACA80A-405E-42CD-A665-4CBB1F728964}" dt="2022-02-04T16:10:25.693" v="47" actId="1076"/>
      <pc:docMkLst>
        <pc:docMk/>
      </pc:docMkLst>
      <pc:sldChg chg="addSp delSp modSp new mod setBg chgLayout">
        <pc:chgData name="Michael Godfrey" userId="e06d6e28-5d55-4343-86dc-c6a4780c7cea" providerId="ADAL" clId="{56ACA80A-405E-42CD-A665-4CBB1F728964}" dt="2022-02-04T16:10:25.693" v="47" actId="1076"/>
        <pc:sldMkLst>
          <pc:docMk/>
          <pc:sldMk cId="3844361323" sldId="274"/>
        </pc:sldMkLst>
        <pc:spChg chg="del mod ord">
          <ac:chgData name="Michael Godfrey" userId="e06d6e28-5d55-4343-86dc-c6a4780c7cea" providerId="ADAL" clId="{56ACA80A-405E-42CD-A665-4CBB1F728964}" dt="2022-02-04T16:07:33.025" v="1" actId="700"/>
          <ac:spMkLst>
            <pc:docMk/>
            <pc:sldMk cId="3844361323" sldId="274"/>
            <ac:spMk id="2" creationId="{72712E89-6742-4B33-B747-310722186631}"/>
          </ac:spMkLst>
        </pc:spChg>
        <pc:spChg chg="del mod ord">
          <ac:chgData name="Michael Godfrey" userId="e06d6e28-5d55-4343-86dc-c6a4780c7cea" providerId="ADAL" clId="{56ACA80A-405E-42CD-A665-4CBB1F728964}" dt="2022-02-04T16:07:33.025" v="1" actId="700"/>
          <ac:spMkLst>
            <pc:docMk/>
            <pc:sldMk cId="3844361323" sldId="274"/>
            <ac:spMk id="3" creationId="{97A1C33B-3993-4ABF-AC09-49A28E244865}"/>
          </ac:spMkLst>
        </pc:spChg>
        <pc:spChg chg="add mod ord">
          <ac:chgData name="Michael Godfrey" userId="e06d6e28-5d55-4343-86dc-c6a4780c7cea" providerId="ADAL" clId="{56ACA80A-405E-42CD-A665-4CBB1F728964}" dt="2022-02-04T16:10:20.123" v="45" actId="26606"/>
          <ac:spMkLst>
            <pc:docMk/>
            <pc:sldMk cId="3844361323" sldId="274"/>
            <ac:spMk id="4" creationId="{4A2B91EF-39D1-423D-9665-EE48BC01848E}"/>
          </ac:spMkLst>
        </pc:spChg>
        <pc:spChg chg="add del mod ord">
          <ac:chgData name="Michael Godfrey" userId="e06d6e28-5d55-4343-86dc-c6a4780c7cea" providerId="ADAL" clId="{56ACA80A-405E-42CD-A665-4CBB1F728964}" dt="2022-02-04T16:07:39.882" v="3" actId="478"/>
          <ac:spMkLst>
            <pc:docMk/>
            <pc:sldMk cId="3844361323" sldId="274"/>
            <ac:spMk id="5" creationId="{25B12879-5806-4544-BAB3-CAE8205E8A37}"/>
          </ac:spMkLst>
        </pc:spChg>
        <pc:spChg chg="add del mod ord">
          <ac:chgData name="Michael Godfrey" userId="e06d6e28-5d55-4343-86dc-c6a4780c7cea" providerId="ADAL" clId="{56ACA80A-405E-42CD-A665-4CBB1F728964}" dt="2022-02-04T16:07:41.173" v="4" actId="478"/>
          <ac:spMkLst>
            <pc:docMk/>
            <pc:sldMk cId="3844361323" sldId="274"/>
            <ac:spMk id="6" creationId="{97A2469A-4772-4509-8802-BFD4642E9D84}"/>
          </ac:spMkLst>
        </pc:spChg>
        <pc:spChg chg="add del">
          <ac:chgData name="Michael Godfrey" userId="e06d6e28-5d55-4343-86dc-c6a4780c7cea" providerId="ADAL" clId="{56ACA80A-405E-42CD-A665-4CBB1F728964}" dt="2022-02-04T16:10:20.123" v="45" actId="26606"/>
          <ac:spMkLst>
            <pc:docMk/>
            <pc:sldMk cId="3844361323" sldId="274"/>
            <ac:spMk id="13" creationId="{D4771268-CB57-404A-9271-370EB28F6090}"/>
          </ac:spMkLst>
        </pc:spChg>
        <pc:spChg chg="add">
          <ac:chgData name="Michael Godfrey" userId="e06d6e28-5d55-4343-86dc-c6a4780c7cea" providerId="ADAL" clId="{56ACA80A-405E-42CD-A665-4CBB1F728964}" dt="2022-02-04T16:10:20.123" v="45" actId="26606"/>
          <ac:spMkLst>
            <pc:docMk/>
            <pc:sldMk cId="3844361323" sldId="274"/>
            <ac:spMk id="18" creationId="{3C54F4CE-85F0-46ED-80DA-9518C9251AD1}"/>
          </ac:spMkLst>
        </pc:spChg>
        <pc:spChg chg="add">
          <ac:chgData name="Michael Godfrey" userId="e06d6e28-5d55-4343-86dc-c6a4780c7cea" providerId="ADAL" clId="{56ACA80A-405E-42CD-A665-4CBB1F728964}" dt="2022-02-04T16:10:20.123" v="45" actId="26606"/>
          <ac:spMkLst>
            <pc:docMk/>
            <pc:sldMk cId="3844361323" sldId="274"/>
            <ac:spMk id="20" creationId="{DADD1FCA-8ACB-4958-81DD-4CDD6D3E1921}"/>
          </ac:spMkLst>
        </pc:spChg>
        <pc:picChg chg="add mod">
          <ac:chgData name="Michael Godfrey" userId="e06d6e28-5d55-4343-86dc-c6a4780c7cea" providerId="ADAL" clId="{56ACA80A-405E-42CD-A665-4CBB1F728964}" dt="2022-02-04T16:10:25.693" v="47" actId="1076"/>
          <ac:picMkLst>
            <pc:docMk/>
            <pc:sldMk cId="3844361323" sldId="274"/>
            <ac:picMk id="8" creationId="{28356306-494A-422D-BBCC-29E6368E41C4}"/>
          </ac:picMkLst>
        </pc:picChg>
      </pc:sldChg>
    </pc:docChg>
  </pc:docChgLst>
  <pc:docChgLst>
    <pc:chgData name="Michael Godfrey" userId="e06d6e28-5d55-4343-86dc-c6a4780c7cea" providerId="ADAL" clId="{68D28F12-E1E3-453C-8F4A-A0408B892436}"/>
    <pc:docChg chg="addSld delSld modSld">
      <pc:chgData name="Michael Godfrey" userId="e06d6e28-5d55-4343-86dc-c6a4780c7cea" providerId="ADAL" clId="{68D28F12-E1E3-453C-8F4A-A0408B892436}" dt="2020-11-20T13:46:57.504" v="97" actId="20577"/>
      <pc:docMkLst>
        <pc:docMk/>
      </pc:docMkLst>
      <pc:sldChg chg="del">
        <pc:chgData name="Michael Godfrey" userId="e06d6e28-5d55-4343-86dc-c6a4780c7cea" providerId="ADAL" clId="{68D28F12-E1E3-453C-8F4A-A0408B892436}" dt="2020-11-20T13:46:20.143" v="61" actId="47"/>
        <pc:sldMkLst>
          <pc:docMk/>
          <pc:sldMk cId="109857222" sldId="256"/>
        </pc:sldMkLst>
      </pc:sldChg>
      <pc:sldChg chg="add">
        <pc:chgData name="Michael Godfrey" userId="e06d6e28-5d55-4343-86dc-c6a4780c7cea" providerId="ADAL" clId="{68D28F12-E1E3-453C-8F4A-A0408B892436}" dt="2020-11-20T13:45:20.103" v="0" actId="22"/>
        <pc:sldMkLst>
          <pc:docMk/>
          <pc:sldMk cId="378403573" sldId="257"/>
        </pc:sldMkLst>
      </pc:sldChg>
      <pc:sldChg chg="add">
        <pc:chgData name="Michael Godfrey" userId="e06d6e28-5d55-4343-86dc-c6a4780c7cea" providerId="ADAL" clId="{68D28F12-E1E3-453C-8F4A-A0408B892436}" dt="2020-11-20T13:45:20.103" v="0" actId="22"/>
        <pc:sldMkLst>
          <pc:docMk/>
          <pc:sldMk cId="1999119977" sldId="258"/>
        </pc:sldMkLst>
      </pc:sldChg>
      <pc:sldChg chg="add">
        <pc:chgData name="Michael Godfrey" userId="e06d6e28-5d55-4343-86dc-c6a4780c7cea" providerId="ADAL" clId="{68D28F12-E1E3-453C-8F4A-A0408B892436}" dt="2020-11-20T13:45:20.103" v="0" actId="22"/>
        <pc:sldMkLst>
          <pc:docMk/>
          <pc:sldMk cId="24414864" sldId="259"/>
        </pc:sldMkLst>
      </pc:sldChg>
      <pc:sldChg chg="add">
        <pc:chgData name="Michael Godfrey" userId="e06d6e28-5d55-4343-86dc-c6a4780c7cea" providerId="ADAL" clId="{68D28F12-E1E3-453C-8F4A-A0408B892436}" dt="2020-11-20T13:45:20.103" v="0" actId="22"/>
        <pc:sldMkLst>
          <pc:docMk/>
          <pc:sldMk cId="1471705805" sldId="260"/>
        </pc:sldMkLst>
      </pc:sldChg>
      <pc:sldChg chg="add">
        <pc:chgData name="Michael Godfrey" userId="e06d6e28-5d55-4343-86dc-c6a4780c7cea" providerId="ADAL" clId="{68D28F12-E1E3-453C-8F4A-A0408B892436}" dt="2020-11-20T13:45:20.103" v="0" actId="22"/>
        <pc:sldMkLst>
          <pc:docMk/>
          <pc:sldMk cId="2034481000" sldId="261"/>
        </pc:sldMkLst>
      </pc:sldChg>
      <pc:sldChg chg="add">
        <pc:chgData name="Michael Godfrey" userId="e06d6e28-5d55-4343-86dc-c6a4780c7cea" providerId="ADAL" clId="{68D28F12-E1E3-453C-8F4A-A0408B892436}" dt="2020-11-20T13:45:20.103" v="0" actId="22"/>
        <pc:sldMkLst>
          <pc:docMk/>
          <pc:sldMk cId="1518821836" sldId="262"/>
        </pc:sldMkLst>
      </pc:sldChg>
      <pc:sldChg chg="add">
        <pc:chgData name="Michael Godfrey" userId="e06d6e28-5d55-4343-86dc-c6a4780c7cea" providerId="ADAL" clId="{68D28F12-E1E3-453C-8F4A-A0408B892436}" dt="2020-11-20T13:45:20.103" v="0" actId="22"/>
        <pc:sldMkLst>
          <pc:docMk/>
          <pc:sldMk cId="3381053836" sldId="263"/>
        </pc:sldMkLst>
      </pc:sldChg>
      <pc:sldChg chg="add">
        <pc:chgData name="Michael Godfrey" userId="e06d6e28-5d55-4343-86dc-c6a4780c7cea" providerId="ADAL" clId="{68D28F12-E1E3-453C-8F4A-A0408B892436}" dt="2020-11-20T13:45:20.103" v="0" actId="22"/>
        <pc:sldMkLst>
          <pc:docMk/>
          <pc:sldMk cId="1795995259" sldId="264"/>
        </pc:sldMkLst>
      </pc:sldChg>
      <pc:sldChg chg="add">
        <pc:chgData name="Michael Godfrey" userId="e06d6e28-5d55-4343-86dc-c6a4780c7cea" providerId="ADAL" clId="{68D28F12-E1E3-453C-8F4A-A0408B892436}" dt="2020-11-20T13:45:20.103" v="0" actId="22"/>
        <pc:sldMkLst>
          <pc:docMk/>
          <pc:sldMk cId="328466890" sldId="265"/>
        </pc:sldMkLst>
      </pc:sldChg>
      <pc:sldChg chg="add">
        <pc:chgData name="Michael Godfrey" userId="e06d6e28-5d55-4343-86dc-c6a4780c7cea" providerId="ADAL" clId="{68D28F12-E1E3-453C-8F4A-A0408B892436}" dt="2020-11-20T13:45:20.103" v="0" actId="22"/>
        <pc:sldMkLst>
          <pc:docMk/>
          <pc:sldMk cId="995807186" sldId="266"/>
        </pc:sldMkLst>
      </pc:sldChg>
      <pc:sldChg chg="add">
        <pc:chgData name="Michael Godfrey" userId="e06d6e28-5d55-4343-86dc-c6a4780c7cea" providerId="ADAL" clId="{68D28F12-E1E3-453C-8F4A-A0408B892436}" dt="2020-11-20T13:45:20.103" v="0" actId="22"/>
        <pc:sldMkLst>
          <pc:docMk/>
          <pc:sldMk cId="1368439808" sldId="267"/>
        </pc:sldMkLst>
      </pc:sldChg>
      <pc:sldChg chg="add">
        <pc:chgData name="Michael Godfrey" userId="e06d6e28-5d55-4343-86dc-c6a4780c7cea" providerId="ADAL" clId="{68D28F12-E1E3-453C-8F4A-A0408B892436}" dt="2020-11-20T13:45:20.103" v="0" actId="22"/>
        <pc:sldMkLst>
          <pc:docMk/>
          <pc:sldMk cId="3887362617" sldId="268"/>
        </pc:sldMkLst>
      </pc:sldChg>
      <pc:sldChg chg="add">
        <pc:chgData name="Michael Godfrey" userId="e06d6e28-5d55-4343-86dc-c6a4780c7cea" providerId="ADAL" clId="{68D28F12-E1E3-453C-8F4A-A0408B892436}" dt="2020-11-20T13:45:20.103" v="0" actId="22"/>
        <pc:sldMkLst>
          <pc:docMk/>
          <pc:sldMk cId="1003169632" sldId="269"/>
        </pc:sldMkLst>
      </pc:sldChg>
      <pc:sldChg chg="add">
        <pc:chgData name="Michael Godfrey" userId="e06d6e28-5d55-4343-86dc-c6a4780c7cea" providerId="ADAL" clId="{68D28F12-E1E3-453C-8F4A-A0408B892436}" dt="2020-11-20T13:45:20.103" v="0" actId="22"/>
        <pc:sldMkLst>
          <pc:docMk/>
          <pc:sldMk cId="3224595149" sldId="270"/>
        </pc:sldMkLst>
      </pc:sldChg>
      <pc:sldChg chg="modSp add mod">
        <pc:chgData name="Michael Godfrey" userId="e06d6e28-5d55-4343-86dc-c6a4780c7cea" providerId="ADAL" clId="{68D28F12-E1E3-453C-8F4A-A0408B892436}" dt="2020-11-20T13:46:10.631" v="60" actId="20577"/>
        <pc:sldMkLst>
          <pc:docMk/>
          <pc:sldMk cId="1314185468" sldId="271"/>
        </pc:sldMkLst>
        <pc:spChg chg="mod">
          <ac:chgData name="Michael Godfrey" userId="e06d6e28-5d55-4343-86dc-c6a4780c7cea" providerId="ADAL" clId="{68D28F12-E1E3-453C-8F4A-A0408B892436}" dt="2020-11-20T13:46:10.631" v="60" actId="20577"/>
          <ac:spMkLst>
            <pc:docMk/>
            <pc:sldMk cId="1314185468" sldId="271"/>
            <ac:spMk id="6" creationId="{3EDD21BD-07F1-4E3D-9A33-9E549FCF56AC}"/>
          </ac:spMkLst>
        </pc:spChg>
      </pc:sldChg>
      <pc:sldChg chg="modSp add mod">
        <pc:chgData name="Michael Godfrey" userId="e06d6e28-5d55-4343-86dc-c6a4780c7cea" providerId="ADAL" clId="{68D28F12-E1E3-453C-8F4A-A0408B892436}" dt="2020-11-20T13:46:41.144" v="91" actId="14100"/>
        <pc:sldMkLst>
          <pc:docMk/>
          <pc:sldMk cId="8867218" sldId="272"/>
        </pc:sldMkLst>
        <pc:spChg chg="mod">
          <ac:chgData name="Michael Godfrey" userId="e06d6e28-5d55-4343-86dc-c6a4780c7cea" providerId="ADAL" clId="{68D28F12-E1E3-453C-8F4A-A0408B892436}" dt="2020-11-20T13:46:41.144" v="91" actId="14100"/>
          <ac:spMkLst>
            <pc:docMk/>
            <pc:sldMk cId="8867218" sldId="272"/>
            <ac:spMk id="2" creationId="{0D571322-9F37-477D-9B5B-EBF49D8B1DE4}"/>
          </ac:spMkLst>
        </pc:spChg>
      </pc:sldChg>
      <pc:sldChg chg="modSp add mod">
        <pc:chgData name="Michael Godfrey" userId="e06d6e28-5d55-4343-86dc-c6a4780c7cea" providerId="ADAL" clId="{68D28F12-E1E3-453C-8F4A-A0408B892436}" dt="2020-11-20T13:46:57.504" v="97" actId="20577"/>
        <pc:sldMkLst>
          <pc:docMk/>
          <pc:sldMk cId="1764949012" sldId="273"/>
        </pc:sldMkLst>
        <pc:spChg chg="mod">
          <ac:chgData name="Michael Godfrey" userId="e06d6e28-5d55-4343-86dc-c6a4780c7cea" providerId="ADAL" clId="{68D28F12-E1E3-453C-8F4A-A0408B892436}" dt="2020-11-20T13:45:57.556" v="24" actId="20577"/>
          <ac:spMkLst>
            <pc:docMk/>
            <pc:sldMk cId="1764949012" sldId="273"/>
            <ac:spMk id="8" creationId="{41E00F15-03D6-46F6-A748-AD469F002750}"/>
          </ac:spMkLst>
        </pc:spChg>
        <pc:spChg chg="mod">
          <ac:chgData name="Michael Godfrey" userId="e06d6e28-5d55-4343-86dc-c6a4780c7cea" providerId="ADAL" clId="{68D28F12-E1E3-453C-8F4A-A0408B892436}" dt="2020-11-20T13:46:46.477" v="92" actId="20577"/>
          <ac:spMkLst>
            <pc:docMk/>
            <pc:sldMk cId="1764949012" sldId="273"/>
            <ac:spMk id="11" creationId="{5625EE11-789D-4477-9C20-E1DCC24D36A1}"/>
          </ac:spMkLst>
        </pc:spChg>
        <pc:spChg chg="mod">
          <ac:chgData name="Michael Godfrey" userId="e06d6e28-5d55-4343-86dc-c6a4780c7cea" providerId="ADAL" clId="{68D28F12-E1E3-453C-8F4A-A0408B892436}" dt="2020-11-20T13:46:48.352" v="93" actId="20577"/>
          <ac:spMkLst>
            <pc:docMk/>
            <pc:sldMk cId="1764949012" sldId="273"/>
            <ac:spMk id="14" creationId="{DD0C4244-C0C5-4FD4-B37B-778131725073}"/>
          </ac:spMkLst>
        </pc:spChg>
        <pc:spChg chg="mod">
          <ac:chgData name="Michael Godfrey" userId="e06d6e28-5d55-4343-86dc-c6a4780c7cea" providerId="ADAL" clId="{68D28F12-E1E3-453C-8F4A-A0408B892436}" dt="2020-11-20T13:46:50.433" v="94" actId="20577"/>
          <ac:spMkLst>
            <pc:docMk/>
            <pc:sldMk cId="1764949012" sldId="273"/>
            <ac:spMk id="18" creationId="{C80E061D-5FBA-4922-AE1B-CA325FF6978B}"/>
          </ac:spMkLst>
        </pc:spChg>
        <pc:spChg chg="mod">
          <ac:chgData name="Michael Godfrey" userId="e06d6e28-5d55-4343-86dc-c6a4780c7cea" providerId="ADAL" clId="{68D28F12-E1E3-453C-8F4A-A0408B892436}" dt="2020-11-20T13:46:51.802" v="95" actId="20577"/>
          <ac:spMkLst>
            <pc:docMk/>
            <pc:sldMk cId="1764949012" sldId="273"/>
            <ac:spMk id="21" creationId="{9727F73E-819C-40B4-BCA5-5A0CAD726D31}"/>
          </ac:spMkLst>
        </pc:spChg>
        <pc:spChg chg="mod">
          <ac:chgData name="Michael Godfrey" userId="e06d6e28-5d55-4343-86dc-c6a4780c7cea" providerId="ADAL" clId="{68D28F12-E1E3-453C-8F4A-A0408B892436}" dt="2020-11-20T13:46:53.824" v="96" actId="20577"/>
          <ac:spMkLst>
            <pc:docMk/>
            <pc:sldMk cId="1764949012" sldId="273"/>
            <ac:spMk id="24" creationId="{6D7EBFC9-106D-400A-BC4D-22444B387601}"/>
          </ac:spMkLst>
        </pc:spChg>
        <pc:spChg chg="mod">
          <ac:chgData name="Michael Godfrey" userId="e06d6e28-5d55-4343-86dc-c6a4780c7cea" providerId="ADAL" clId="{68D28F12-E1E3-453C-8F4A-A0408B892436}" dt="2020-11-20T13:46:57.504" v="97" actId="20577"/>
          <ac:spMkLst>
            <pc:docMk/>
            <pc:sldMk cId="1764949012" sldId="273"/>
            <ac:spMk id="30" creationId="{24C6BAD3-952B-47CA-96B8-02EEB7538422}"/>
          </ac:spMkLst>
        </pc:spChg>
      </pc:sldChg>
      <pc:sldMasterChg chg="addSldLayout modSldLayout">
        <pc:chgData name="Michael Godfrey" userId="e06d6e28-5d55-4343-86dc-c6a4780c7cea" providerId="ADAL" clId="{68D28F12-E1E3-453C-8F4A-A0408B892436}" dt="2020-11-20T13:45:40.040" v="1" actId="22"/>
        <pc:sldMasterMkLst>
          <pc:docMk/>
          <pc:sldMasterMk cId="2460954070" sldId="2147483660"/>
        </pc:sldMasterMkLst>
        <pc:sldLayoutChg chg="add mod">
          <pc:chgData name="Michael Godfrey" userId="e06d6e28-5d55-4343-86dc-c6a4780c7cea" providerId="ADAL" clId="{68D28F12-E1E3-453C-8F4A-A0408B892436}" dt="2020-11-20T13:45:20.103" v="0" actId="22"/>
          <pc:sldLayoutMkLst>
            <pc:docMk/>
            <pc:sldMasterMk cId="2460954070" sldId="2147483660"/>
            <pc:sldLayoutMk cId="2932352270" sldId="2147483672"/>
          </pc:sldLayoutMkLst>
        </pc:sldLayoutChg>
        <pc:sldLayoutChg chg="add mod replId">
          <pc:chgData name="Michael Godfrey" userId="e06d6e28-5d55-4343-86dc-c6a4780c7cea" providerId="ADAL" clId="{68D28F12-E1E3-453C-8F4A-A0408B892436}" dt="2020-11-20T13:45:20.103" v="0" actId="22"/>
          <pc:sldLayoutMkLst>
            <pc:docMk/>
            <pc:sldMasterMk cId="2460954070" sldId="2147483660"/>
            <pc:sldLayoutMk cId="4100778370" sldId="2147483673"/>
          </pc:sldLayoutMkLst>
        </pc:sldLayoutChg>
        <pc:sldLayoutChg chg="add mod">
          <pc:chgData name="Michael Godfrey" userId="e06d6e28-5d55-4343-86dc-c6a4780c7cea" providerId="ADAL" clId="{68D28F12-E1E3-453C-8F4A-A0408B892436}" dt="2020-11-20T13:45:40.040" v="1" actId="22"/>
          <pc:sldLayoutMkLst>
            <pc:docMk/>
            <pc:sldMasterMk cId="2460954070" sldId="2147483660"/>
            <pc:sldLayoutMk cId="1269532802" sldId="2147483674"/>
          </pc:sldLayoutMkLst>
        </pc:sldLayoutChg>
        <pc:sldLayoutChg chg="add mod replId">
          <pc:chgData name="Michael Godfrey" userId="e06d6e28-5d55-4343-86dc-c6a4780c7cea" providerId="ADAL" clId="{68D28F12-E1E3-453C-8F4A-A0408B892436}" dt="2020-11-20T13:45:40.040" v="1" actId="22"/>
          <pc:sldLayoutMkLst>
            <pc:docMk/>
            <pc:sldMasterMk cId="2460954070" sldId="2147483660"/>
            <pc:sldLayoutMk cId="1246246886"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52A59-D556-4BFB-9CB8-2C8D81CA64E1}"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E9EB0-64C8-48F6-85A9-F9186AFE2DC8}" type="slidenum">
              <a:rPr lang="en-US" smtClean="0"/>
              <a:t>‹#›</a:t>
            </a:fld>
            <a:endParaRPr lang="en-US"/>
          </a:p>
        </p:txBody>
      </p:sp>
    </p:spTree>
    <p:extLst>
      <p:ext uri="{BB962C8B-B14F-4D97-AF65-F5344CB8AC3E}">
        <p14:creationId xmlns:p14="http://schemas.microsoft.com/office/powerpoint/2010/main" val="3485814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a:t>2/4/2022</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E3E3E3"/>
                </a:solidFill>
                <a:effectLst/>
                <a:latin typeface="Segoe UI" panose="020B0502040204020203" pitchFamily="34" charset="0"/>
              </a:rPr>
              <a:t>The Hyper-V role in Azure Stack HCI OS lets you create a virtualized computing environment where you can create and manage virtual machines. You can run multiple operating systems on one physical computer and isolate the operating systems from each other. With this technology, you can improve the efficiency of your computing resources and free up your hardware resources.</a:t>
            </a:r>
            <a:endParaRPr kumimoji="0" lang="en-US" sz="1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a:p>
            <a:endParaRPr lang="en-US">
              <a:latin typeface="+mn-lt"/>
            </a:endParaRPr>
          </a:p>
          <a:p>
            <a:endParaRPr lang="en-US">
              <a:latin typeface="+mn-lt"/>
            </a:endParaRPr>
          </a:p>
          <a:p>
            <a:endParaRPr lang="en-US">
              <a:latin typeface="+mn-lt"/>
            </a:endParaRPr>
          </a:p>
          <a:p>
            <a:r>
              <a:rPr lang="en-US">
                <a:latin typeface="+mn-lt"/>
              </a:rPr>
              <a:t>Trainers:  Throughout this module, make sure to emphasize that this section applies to both Azure Stack HCI as well as Windows Server with Hyper-V. </a:t>
            </a:r>
          </a:p>
          <a:p>
            <a:r>
              <a:rPr lang="en-US">
                <a:latin typeface="+mn-lt"/>
              </a:rPr>
              <a:t>#########</a:t>
            </a:r>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65382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US"/>
              <a:t>Depending on hardware design and amount of RAM per NUMA node might not be possible to have </a:t>
            </a:r>
            <a:r>
              <a:rPr lang="en-US" sz="1050" b="0"/>
              <a:t>Remote Run Time near 0.</a:t>
            </a:r>
            <a:endParaRPr lang="en-US"/>
          </a:p>
        </p:txBody>
      </p:sp>
      <p:sp>
        <p:nvSpPr>
          <p:cNvPr id="4" name="Slide Number Placeholder 3"/>
          <p:cNvSpPr>
            <a:spLocks noGrp="1"/>
          </p:cNvSpPr>
          <p:nvPr>
            <p:ph type="sldNum" sz="quarter" idx="10"/>
          </p:nvPr>
        </p:nvSpPr>
        <p:spPr/>
        <p:txBody>
          <a:bodyPr/>
          <a:lstStyle/>
          <a:p>
            <a:fld id="{B2359B00-A78D-479C-A2FE-77AF006E7A8C}" type="slidenum">
              <a:rPr lang="de-DE" smtClean="0"/>
              <a:t>12</a:t>
            </a:fld>
            <a:endParaRPr lang="de-DE"/>
          </a:p>
        </p:txBody>
      </p:sp>
    </p:spTree>
    <p:extLst>
      <p:ext uri="{BB962C8B-B14F-4D97-AF65-F5344CB8AC3E}">
        <p14:creationId xmlns:p14="http://schemas.microsoft.com/office/powerpoint/2010/main" val="347659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GB"/>
              <a:t>Pressure thresholds assume default VM reserve of 20%</a:t>
            </a:r>
          </a:p>
          <a:p>
            <a:r>
              <a:rPr lang="en-GB"/>
              <a:t>For Static memory VMs, you will see the current memory consumption within the VM from the HOST view.</a:t>
            </a:r>
          </a:p>
        </p:txBody>
      </p:sp>
      <p:sp>
        <p:nvSpPr>
          <p:cNvPr id="4" name="Slide Number Placeholder 3"/>
          <p:cNvSpPr>
            <a:spLocks noGrp="1"/>
          </p:cNvSpPr>
          <p:nvPr>
            <p:ph type="sldNum" sz="quarter" idx="10"/>
          </p:nvPr>
        </p:nvSpPr>
        <p:spPr/>
        <p:txBody>
          <a:bodyPr/>
          <a:lstStyle/>
          <a:p>
            <a:fld id="{E7431303-7CE2-494C-AE87-4E68EA946351}" type="slidenum">
              <a:rPr lang="en-US" smtClean="0"/>
              <a:t>13</a:t>
            </a:fld>
            <a:endParaRPr lang="en-US"/>
          </a:p>
        </p:txBody>
      </p:sp>
    </p:spTree>
    <p:extLst>
      <p:ext uri="{BB962C8B-B14F-4D97-AF65-F5344CB8AC3E}">
        <p14:creationId xmlns:p14="http://schemas.microsoft.com/office/powerpoint/2010/main" val="2214201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GB"/>
              <a:t>Pressure thresholds assume default VM reserve of 20%</a:t>
            </a:r>
          </a:p>
          <a:p>
            <a:r>
              <a:rPr lang="en-GB"/>
              <a:t>New Counters in 2016/2019</a:t>
            </a:r>
          </a:p>
          <a:p>
            <a:r>
              <a:rPr lang="en-GB"/>
              <a:t>\Hyper-V Dynamic Memory VM(*)\Memory Remove Operations</a:t>
            </a:r>
          </a:p>
          <a:p>
            <a:r>
              <a:rPr lang="en-GB"/>
              <a:t>\Hyper-V Dynamic Memory VM(*)\Removed Memory</a:t>
            </a:r>
          </a:p>
          <a:p>
            <a:r>
              <a:rPr lang="en-GB"/>
              <a:t>\Hyper-V Dynamic Memory VM(*)\Memory Add Operations</a:t>
            </a:r>
          </a:p>
          <a:p>
            <a:r>
              <a:rPr lang="en-GB"/>
              <a:t>\Hyper-V Dynamic Memory VM(*)\Added Memory</a:t>
            </a:r>
          </a:p>
          <a:p>
            <a:endParaRPr lang="en-GB"/>
          </a:p>
        </p:txBody>
      </p:sp>
      <p:sp>
        <p:nvSpPr>
          <p:cNvPr id="4" name="Slide Number Placeholder 3"/>
          <p:cNvSpPr>
            <a:spLocks noGrp="1"/>
          </p:cNvSpPr>
          <p:nvPr>
            <p:ph type="sldNum" sz="quarter" idx="10"/>
          </p:nvPr>
        </p:nvSpPr>
        <p:spPr/>
        <p:txBody>
          <a:bodyPr/>
          <a:lstStyle/>
          <a:p>
            <a:fld id="{E7431303-7CE2-494C-AE87-4E68EA946351}" type="slidenum">
              <a:rPr lang="en-US" smtClean="0"/>
              <a:t>14</a:t>
            </a:fld>
            <a:endParaRPr lang="en-US"/>
          </a:p>
        </p:txBody>
      </p:sp>
    </p:spTree>
    <p:extLst>
      <p:ext uri="{BB962C8B-B14F-4D97-AF65-F5344CB8AC3E}">
        <p14:creationId xmlns:p14="http://schemas.microsoft.com/office/powerpoint/2010/main" val="448638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pPr lvl="0"/>
            <a:r>
              <a:rPr lang="en-US">
                <a:solidFill>
                  <a:prstClr val="black"/>
                </a:solidFill>
              </a:rPr>
              <a:t>In the </a:t>
            </a:r>
            <a:r>
              <a:rPr lang="en-US" b="1">
                <a:solidFill>
                  <a:prstClr val="black"/>
                </a:solidFill>
              </a:rPr>
              <a:t>Server Manager</a:t>
            </a:r>
            <a:r>
              <a:rPr lang="en-US">
                <a:solidFill>
                  <a:prstClr val="black"/>
                </a:solidFill>
              </a:rPr>
              <a:t> interface, click the </a:t>
            </a:r>
            <a:r>
              <a:rPr lang="en-US" b="1">
                <a:solidFill>
                  <a:prstClr val="black"/>
                </a:solidFill>
              </a:rPr>
              <a:t>Hyper-V</a:t>
            </a:r>
            <a:r>
              <a:rPr lang="en-US">
                <a:solidFill>
                  <a:prstClr val="black"/>
                </a:solidFill>
              </a:rPr>
              <a:t> page. This displays all Hyper-V servers in the domain, provided they have been added to the </a:t>
            </a:r>
            <a:r>
              <a:rPr lang="en-US" b="1">
                <a:solidFill>
                  <a:prstClr val="black"/>
                </a:solidFill>
              </a:rPr>
              <a:t>All Servers</a:t>
            </a:r>
            <a:r>
              <a:rPr lang="en-US">
                <a:solidFill>
                  <a:prstClr val="black"/>
                </a:solidFill>
              </a:rPr>
              <a:t> page in the navigation pane. Each Hyper-V server has multiple </a:t>
            </a:r>
            <a:r>
              <a:rPr lang="en-US" i="1">
                <a:solidFill>
                  <a:prstClr val="black"/>
                </a:solidFill>
              </a:rPr>
              <a:t>Tiles</a:t>
            </a:r>
            <a:r>
              <a:rPr lang="en-US">
                <a:solidFill>
                  <a:prstClr val="black"/>
                </a:solidFill>
              </a:rPr>
              <a:t> associated with it. The </a:t>
            </a:r>
            <a:r>
              <a:rPr lang="en-US" b="1">
                <a:solidFill>
                  <a:prstClr val="black"/>
                </a:solidFill>
              </a:rPr>
              <a:t>Events </a:t>
            </a:r>
            <a:r>
              <a:rPr lang="en-US">
                <a:solidFill>
                  <a:prstClr val="black"/>
                </a:solidFill>
              </a:rPr>
              <a:t>Tile displays a list of events from the Hyper-V Event Logs.</a:t>
            </a:r>
          </a:p>
          <a:p>
            <a:endParaRPr lang="en-US"/>
          </a:p>
        </p:txBody>
      </p:sp>
      <p:sp>
        <p:nvSpPr>
          <p:cNvPr id="4" name="Slide Number Placeholder 1"/>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31303-7CE2-494C-AE87-4E68EA946351}" type="slidenum">
              <a:rPr lang="en-US" smtClean="0"/>
              <a:t>15</a:t>
            </a:fld>
            <a:endParaRPr lang="en-US"/>
          </a:p>
        </p:txBody>
      </p:sp>
    </p:spTree>
    <p:extLst>
      <p:ext uri="{BB962C8B-B14F-4D97-AF65-F5344CB8AC3E}">
        <p14:creationId xmlns:p14="http://schemas.microsoft.com/office/powerpoint/2010/main" val="1473386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normAutofit fontScale="92500" lnSpcReduction="10000"/>
          </a:bodyPr>
          <a:lstStyle/>
          <a:p>
            <a:pPr lvl="0"/>
            <a:r>
              <a:rPr lang="en-US" b="1">
                <a:solidFill>
                  <a:prstClr val="black"/>
                </a:solidFill>
              </a:rPr>
              <a:t>Event Logs in Event Viewer</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 </a:t>
            </a:r>
            <a:r>
              <a:rPr lang="en-NZ" i="1" err="1">
                <a:solidFill>
                  <a:prstClr val="black"/>
                </a:solidFill>
              </a:rPr>
              <a:t>Config</a:t>
            </a:r>
            <a:r>
              <a:rPr lang="en-NZ">
                <a:solidFill>
                  <a:prstClr val="black"/>
                </a:solidFill>
              </a:rPr>
              <a:t>—events are logged here that relate to problems accessing a virtual machine’s configuration file</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Hyper-V-High-Availability</a:t>
            </a:r>
            <a:r>
              <a:rPr lang="en-NZ">
                <a:solidFill>
                  <a:prstClr val="black"/>
                </a:solidFill>
              </a:rPr>
              <a:t>—events are logged here that relate to Live and Quick migration events in Hyper-V Failover Cluster</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Hyper-V-Hypervisor</a:t>
            </a:r>
            <a:r>
              <a:rPr lang="en-NZ">
                <a:solidFill>
                  <a:prstClr val="black"/>
                </a:solidFill>
              </a:rPr>
              <a:t>—events are logged here that relate to problems with the hypervisor itself, or if the hypervisor fails to load because of a problem. If the hypervisor does not load because hardware virtualization is not enabled in the BIOS, the event will not be logged here</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Hyper-V-Integration</a:t>
            </a:r>
            <a:r>
              <a:rPr lang="en-NZ">
                <a:solidFill>
                  <a:prstClr val="black"/>
                </a:solidFill>
              </a:rPr>
              <a:t>—events are logged here that relate to problems with the integrated components</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a:t>
            </a:r>
            <a:r>
              <a:rPr lang="en-NZ" i="1" err="1">
                <a:solidFill>
                  <a:prstClr val="black"/>
                </a:solidFill>
              </a:rPr>
              <a:t>SynthFC</a:t>
            </a:r>
            <a:r>
              <a:rPr lang="en-NZ">
                <a:solidFill>
                  <a:prstClr val="black"/>
                </a:solidFill>
              </a:rPr>
              <a:t>—events are logged here if there is a problem with connectivity using synthetic fibre channel in the virtual machine</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a:t>
            </a:r>
            <a:r>
              <a:rPr lang="en-NZ" i="1" err="1">
                <a:solidFill>
                  <a:prstClr val="black"/>
                </a:solidFill>
              </a:rPr>
              <a:t>SynthNic</a:t>
            </a:r>
            <a:r>
              <a:rPr lang="en-NZ">
                <a:solidFill>
                  <a:prstClr val="black"/>
                </a:solidFill>
              </a:rPr>
              <a:t>—events are logged here if there is a problem with connectivity with the virtual machine network adapter(s)</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a:t>
            </a:r>
            <a:r>
              <a:rPr lang="en-NZ" i="1" err="1">
                <a:solidFill>
                  <a:prstClr val="black"/>
                </a:solidFill>
              </a:rPr>
              <a:t>SynthStor</a:t>
            </a:r>
            <a:r>
              <a:rPr lang="en-NZ">
                <a:solidFill>
                  <a:prstClr val="black"/>
                </a:solidFill>
              </a:rPr>
              <a:t>—events are logged here that relate to any storage issues when using the synthetic storage driver</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Hyper-V-VID</a:t>
            </a:r>
            <a:r>
              <a:rPr lang="en-NZ">
                <a:solidFill>
                  <a:prstClr val="black"/>
                </a:solidFill>
              </a:rPr>
              <a:t>—events in this log relate to the parent partition, virtual processor, and memory management services</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Hyper-V-VMMS</a:t>
            </a:r>
            <a:r>
              <a:rPr lang="en-NZ">
                <a:solidFill>
                  <a:prstClr val="black"/>
                </a:solidFill>
              </a:rPr>
              <a:t>—events are logged here that relate to the components running in the Virtual Machine Management Service</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a:t>
            </a:r>
            <a:r>
              <a:rPr lang="en-NZ" i="1" err="1">
                <a:solidFill>
                  <a:prstClr val="black"/>
                </a:solidFill>
              </a:rPr>
              <a:t>VmSwitch</a:t>
            </a:r>
            <a:r>
              <a:rPr lang="en-NZ">
                <a:solidFill>
                  <a:prstClr val="black"/>
                </a:solidFill>
              </a:rPr>
              <a:t>—events are logged here that relate to the virtual switch</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Hyper-V-Worker</a:t>
            </a:r>
            <a:r>
              <a:rPr lang="en-NZ">
                <a:solidFill>
                  <a:prstClr val="black"/>
                </a:solidFill>
              </a:rPr>
              <a:t>—events are logged here that relate to the worker processes functionality</a:t>
            </a:r>
            <a:endParaRPr lang="en-US">
              <a:solidFill>
                <a:prstClr val="black"/>
              </a:solidFill>
            </a:endParaRPr>
          </a:p>
          <a:p>
            <a:pPr marL="171450" lvl="0" indent="-171450">
              <a:spcAft>
                <a:spcPts val="400"/>
              </a:spcAft>
              <a:buFont typeface="Arial" pitchFamily="34" charset="0"/>
              <a:buChar char="•"/>
            </a:pPr>
            <a:endParaRPr lang="en-US" sz="1200">
              <a:latin typeface="Segoe UI" pitchFamily="34" charset="0"/>
              <a:ea typeface="Segoe UI" pitchFamily="34" charset="0"/>
              <a:cs typeface="Segoe UI" pitchFamily="34" charset="0"/>
            </a:endParaRPr>
          </a:p>
          <a:p>
            <a:endParaRPr lang="en-US"/>
          </a:p>
        </p:txBody>
      </p:sp>
      <p:sp>
        <p:nvSpPr>
          <p:cNvPr id="4" name="Slide Number Placeholder 1"/>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31303-7CE2-494C-AE87-4E68EA946351}" type="slidenum">
              <a:rPr lang="en-US" smtClean="0"/>
              <a:t>16</a:t>
            </a:fld>
            <a:endParaRPr lang="en-US"/>
          </a:p>
        </p:txBody>
      </p:sp>
    </p:spTree>
    <p:extLst>
      <p:ext uri="{BB962C8B-B14F-4D97-AF65-F5344CB8AC3E}">
        <p14:creationId xmlns:p14="http://schemas.microsoft.com/office/powerpoint/2010/main" val="2661904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normAutofit fontScale="92500" lnSpcReduction="10000"/>
          </a:bodyPr>
          <a:lstStyle/>
          <a:p>
            <a:pPr lvl="0"/>
            <a:r>
              <a:rPr lang="en-US" b="1">
                <a:solidFill>
                  <a:prstClr val="black"/>
                </a:solidFill>
              </a:rPr>
              <a:t>Event Logs in Event Viewer</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 </a:t>
            </a:r>
            <a:r>
              <a:rPr lang="en-NZ" i="1" err="1">
                <a:solidFill>
                  <a:prstClr val="black"/>
                </a:solidFill>
              </a:rPr>
              <a:t>Config</a:t>
            </a:r>
            <a:r>
              <a:rPr lang="en-NZ">
                <a:solidFill>
                  <a:prstClr val="black"/>
                </a:solidFill>
              </a:rPr>
              <a:t>—events are logged here that relate to problems accessing a virtual machine’s configuration file</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Hyper-V-High-Availability</a:t>
            </a:r>
            <a:r>
              <a:rPr lang="en-NZ">
                <a:solidFill>
                  <a:prstClr val="black"/>
                </a:solidFill>
              </a:rPr>
              <a:t>—events are logged here that relate to Live and Quick migration events in Hyper-V Failover Cluster</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Hyper-V-Hypervisor</a:t>
            </a:r>
            <a:r>
              <a:rPr lang="en-NZ">
                <a:solidFill>
                  <a:prstClr val="black"/>
                </a:solidFill>
              </a:rPr>
              <a:t>—events are logged here that relate to problems with the hypervisor itself, or if the hypervisor fails to load because of a problem. If the hypervisor does not load because hardware virtualization is not enabled in the BIOS, the event will not be logged here</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Hyper-V-Integration</a:t>
            </a:r>
            <a:r>
              <a:rPr lang="en-NZ">
                <a:solidFill>
                  <a:prstClr val="black"/>
                </a:solidFill>
              </a:rPr>
              <a:t>—events are logged here that relate to problems with the integrated components</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a:t>
            </a:r>
            <a:r>
              <a:rPr lang="en-NZ" i="1" err="1">
                <a:solidFill>
                  <a:prstClr val="black"/>
                </a:solidFill>
              </a:rPr>
              <a:t>SynthFC</a:t>
            </a:r>
            <a:r>
              <a:rPr lang="en-NZ">
                <a:solidFill>
                  <a:prstClr val="black"/>
                </a:solidFill>
              </a:rPr>
              <a:t>—events are logged here if there is a problem with connectivity using synthetic fibre channel in the virtual machine</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a:t>
            </a:r>
            <a:r>
              <a:rPr lang="en-NZ" i="1" err="1">
                <a:solidFill>
                  <a:prstClr val="black"/>
                </a:solidFill>
              </a:rPr>
              <a:t>SynthNic</a:t>
            </a:r>
            <a:r>
              <a:rPr lang="en-NZ">
                <a:solidFill>
                  <a:prstClr val="black"/>
                </a:solidFill>
              </a:rPr>
              <a:t>—events are logged here if there is a problem with connectivity with the virtual machine network adapter(s)</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a:t>
            </a:r>
            <a:r>
              <a:rPr lang="en-NZ" i="1" err="1">
                <a:solidFill>
                  <a:prstClr val="black"/>
                </a:solidFill>
              </a:rPr>
              <a:t>SynthStor</a:t>
            </a:r>
            <a:r>
              <a:rPr lang="en-NZ">
                <a:solidFill>
                  <a:prstClr val="black"/>
                </a:solidFill>
              </a:rPr>
              <a:t>—events are logged here that relate to any storage issues when using the synthetic storage driver</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Hyper-V-VID</a:t>
            </a:r>
            <a:r>
              <a:rPr lang="en-NZ">
                <a:solidFill>
                  <a:prstClr val="black"/>
                </a:solidFill>
              </a:rPr>
              <a:t>—events in this log relate to the parent partition, virtual processor, and memory management services</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Hyper-V-VMMS</a:t>
            </a:r>
            <a:r>
              <a:rPr lang="en-NZ">
                <a:solidFill>
                  <a:prstClr val="black"/>
                </a:solidFill>
              </a:rPr>
              <a:t>—events are logged here that relate to the components running in the Virtual Machine Management Service</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a:t>
            </a:r>
            <a:r>
              <a:rPr lang="en-NZ" i="1" err="1">
                <a:solidFill>
                  <a:prstClr val="black"/>
                </a:solidFill>
              </a:rPr>
              <a:t>VmSwitch</a:t>
            </a:r>
            <a:r>
              <a:rPr lang="en-NZ">
                <a:solidFill>
                  <a:prstClr val="black"/>
                </a:solidFill>
              </a:rPr>
              <a:t>—events are logged here that relate to the virtual switch</a:t>
            </a:r>
            <a:endParaRPr lang="en-US">
              <a:solidFill>
                <a:prstClr val="black"/>
              </a:solidFill>
            </a:endParaRPr>
          </a:p>
          <a:p>
            <a:pPr marL="171450" lvl="0" indent="-171450">
              <a:buFont typeface="Arial" panose="020B0604020202020204" pitchFamily="34" charset="0"/>
              <a:buChar char="•"/>
            </a:pPr>
            <a:r>
              <a:rPr lang="en-NZ" i="1">
                <a:solidFill>
                  <a:prstClr val="black"/>
                </a:solidFill>
              </a:rPr>
              <a:t>Hyper-V-Worker</a:t>
            </a:r>
            <a:r>
              <a:rPr lang="en-NZ">
                <a:solidFill>
                  <a:prstClr val="black"/>
                </a:solidFill>
              </a:rPr>
              <a:t>—events are logged here that relate to the worker processes functionality</a:t>
            </a:r>
            <a:endParaRPr lang="en-US">
              <a:solidFill>
                <a:prstClr val="black"/>
              </a:solidFill>
            </a:endParaRPr>
          </a:p>
          <a:p>
            <a:pPr marL="171450" lvl="0" indent="-171450">
              <a:spcAft>
                <a:spcPts val="400"/>
              </a:spcAft>
              <a:buFont typeface="Arial" pitchFamily="34" charset="0"/>
              <a:buChar char="•"/>
            </a:pPr>
            <a:endParaRPr lang="en-US" sz="1200">
              <a:latin typeface="Segoe UI" pitchFamily="34" charset="0"/>
              <a:ea typeface="Segoe UI" pitchFamily="34" charset="0"/>
              <a:cs typeface="Segoe UI" pitchFamily="34" charset="0"/>
            </a:endParaRPr>
          </a:p>
          <a:p>
            <a:endParaRPr lang="en-US"/>
          </a:p>
        </p:txBody>
      </p:sp>
      <p:sp>
        <p:nvSpPr>
          <p:cNvPr id="4" name="Slide Number Placeholder 1"/>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31303-7CE2-494C-AE87-4E68EA946351}" type="slidenum">
              <a:rPr lang="en-US" smtClean="0"/>
              <a:t>17</a:t>
            </a:fld>
            <a:endParaRPr lang="en-US"/>
          </a:p>
        </p:txBody>
      </p:sp>
    </p:spTree>
    <p:extLst>
      <p:ext uri="{BB962C8B-B14F-4D97-AF65-F5344CB8AC3E}">
        <p14:creationId xmlns:p14="http://schemas.microsoft.com/office/powerpoint/2010/main" val="205003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2/4/2022</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355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The goal of this section is to help you understand exactly what virtualization is, to understand the different layers of virtualizations and the core functionality of the technology.</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a:t>2/4/2022 11:07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a:pPr/>
              <a:t>4</a:t>
            </a:fld>
            <a:endParaRPr lang="en-US"/>
          </a:p>
        </p:txBody>
      </p:sp>
    </p:spTree>
    <p:extLst>
      <p:ext uri="{BB962C8B-B14F-4D97-AF65-F5344CB8AC3E}">
        <p14:creationId xmlns:p14="http://schemas.microsoft.com/office/powerpoint/2010/main" val="3313481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GB"/>
              <a:t>All thresholds represent most common defaults. In real life they will depend specific environment</a:t>
            </a:r>
          </a:p>
          <a:p>
            <a:endParaRPr lang="en-GB"/>
          </a:p>
        </p:txBody>
      </p:sp>
      <p:sp>
        <p:nvSpPr>
          <p:cNvPr id="4" name="Slide Number Placeholder 3"/>
          <p:cNvSpPr>
            <a:spLocks noGrp="1"/>
          </p:cNvSpPr>
          <p:nvPr>
            <p:ph type="sldNum" sz="quarter" idx="10"/>
          </p:nvPr>
        </p:nvSpPr>
        <p:spPr/>
        <p:txBody>
          <a:bodyPr/>
          <a:lstStyle/>
          <a:p>
            <a:fld id="{E7431303-7CE2-494C-AE87-4E68EA946351}" type="slidenum">
              <a:rPr lang="en-US" smtClean="0"/>
              <a:t>6</a:t>
            </a:fld>
            <a:endParaRPr lang="en-US"/>
          </a:p>
        </p:txBody>
      </p:sp>
    </p:spTree>
    <p:extLst>
      <p:ext uri="{BB962C8B-B14F-4D97-AF65-F5344CB8AC3E}">
        <p14:creationId xmlns:p14="http://schemas.microsoft.com/office/powerpoint/2010/main" val="96147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pPr>
              <a:lnSpc>
                <a:spcPct val="115000"/>
              </a:lnSpc>
            </a:pPr>
            <a:r>
              <a:rPr lang="en-US" b="1">
                <a:solidFill>
                  <a:srgbClr val="000000"/>
                </a:solidFill>
                <a:latin typeface="Segoe UI"/>
              </a:rPr>
              <a:t>\Hyper-V Hypervisor Logical Processor\Context Switches/Sec</a:t>
            </a:r>
            <a:endParaRPr lang="en-GB">
              <a:latin typeface="+mn-lt"/>
              <a:ea typeface="Calibri"/>
              <a:cs typeface="Times New Roman"/>
            </a:endParaRPr>
          </a:p>
          <a:p>
            <a:pPr>
              <a:lnSpc>
                <a:spcPct val="115000"/>
              </a:lnSpc>
            </a:pPr>
            <a:r>
              <a:rPr lang="en-US">
                <a:solidFill>
                  <a:srgbClr val="000000"/>
                </a:solidFill>
              </a:rPr>
              <a:t>Is the number of context switches made for switching out/in the VM virtual processors. . This does not keep into account the number of context switches made by the threads running in the host OS</a:t>
            </a:r>
            <a:endParaRPr lang="en-GB">
              <a:latin typeface="+mn-lt"/>
              <a:ea typeface="Calibri"/>
              <a:cs typeface="Times New Roman"/>
            </a:endParaRPr>
          </a:p>
          <a:p>
            <a:pPr>
              <a:lnSpc>
                <a:spcPct val="115000"/>
              </a:lnSpc>
            </a:pPr>
            <a:r>
              <a:rPr lang="en-US">
                <a:solidFill>
                  <a:srgbClr val="000000"/>
                </a:solidFill>
              </a:rPr>
              <a:t>Any context switch made in the host OS’s scheduler will be accounted for in this counter.</a:t>
            </a:r>
            <a:endParaRPr lang="en-GB">
              <a:latin typeface="+mn-lt"/>
              <a:ea typeface="Calibri"/>
              <a:cs typeface="Times New Roman"/>
            </a:endParaRPr>
          </a:p>
          <a:p>
            <a:pPr>
              <a:lnSpc>
                <a:spcPct val="115000"/>
              </a:lnSpc>
            </a:pPr>
            <a:r>
              <a:rPr lang="en-US">
                <a:solidFill>
                  <a:srgbClr val="000000"/>
                </a:solidFill>
              </a:rPr>
              <a:t>The </a:t>
            </a:r>
            <a:r>
              <a:rPr lang="en-US" i="1">
                <a:solidFill>
                  <a:srgbClr val="000000"/>
                </a:solidFill>
              </a:rPr>
              <a:t>\Hyper-V Hypervisor Logical Processor\Context Switches/sec</a:t>
            </a:r>
            <a:r>
              <a:rPr lang="en-US">
                <a:solidFill>
                  <a:srgbClr val="000000"/>
                </a:solidFill>
              </a:rPr>
              <a:t> will not be part of the context switches you see in the \</a:t>
            </a:r>
            <a:r>
              <a:rPr lang="en-US" i="1">
                <a:solidFill>
                  <a:srgbClr val="000000"/>
                </a:solidFill>
              </a:rPr>
              <a:t>System\Context Switches/sec</a:t>
            </a:r>
            <a:r>
              <a:rPr lang="en-US">
                <a:solidFill>
                  <a:srgbClr val="000000"/>
                </a:solidFill>
              </a:rPr>
              <a:t> counter.</a:t>
            </a:r>
            <a:endParaRPr lang="en-GB">
              <a:latin typeface="+mn-lt"/>
              <a:ea typeface="Calibri"/>
              <a:cs typeface="Times New Roman"/>
            </a:endParaRPr>
          </a:p>
        </p:txBody>
      </p:sp>
      <p:sp>
        <p:nvSpPr>
          <p:cNvPr id="4" name="Slide Number Placeholder 3"/>
          <p:cNvSpPr>
            <a:spLocks noGrp="1"/>
          </p:cNvSpPr>
          <p:nvPr>
            <p:ph type="sldNum" sz="quarter" idx="10"/>
          </p:nvPr>
        </p:nvSpPr>
        <p:spPr/>
        <p:txBody>
          <a:bodyPr/>
          <a:lstStyle/>
          <a:p>
            <a:fld id="{B2359B00-A78D-479C-A2FE-77AF006E7A8C}" type="slidenum">
              <a:rPr lang="de-DE" smtClean="0"/>
              <a:t>7</a:t>
            </a:fld>
            <a:endParaRPr lang="de-DE"/>
          </a:p>
        </p:txBody>
      </p:sp>
    </p:spTree>
    <p:extLst>
      <p:ext uri="{BB962C8B-B14F-4D97-AF65-F5344CB8AC3E}">
        <p14:creationId xmlns:p14="http://schemas.microsoft.com/office/powerpoint/2010/main" val="284676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431303-7CE2-494C-AE87-4E68EA946351}" type="slidenum">
              <a:rPr lang="en-US" smtClean="0"/>
              <a:t>8</a:t>
            </a:fld>
            <a:endParaRPr lang="en-US"/>
          </a:p>
        </p:txBody>
      </p:sp>
    </p:spTree>
    <p:extLst>
      <p:ext uri="{BB962C8B-B14F-4D97-AF65-F5344CB8AC3E}">
        <p14:creationId xmlns:p14="http://schemas.microsoft.com/office/powerpoint/2010/main" val="133743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431303-7CE2-494C-AE87-4E68EA946351}" type="slidenum">
              <a:rPr lang="en-US" smtClean="0"/>
              <a:t>9</a:t>
            </a:fld>
            <a:endParaRPr lang="en-US"/>
          </a:p>
        </p:txBody>
      </p:sp>
    </p:spTree>
    <p:extLst>
      <p:ext uri="{BB962C8B-B14F-4D97-AF65-F5344CB8AC3E}">
        <p14:creationId xmlns:p14="http://schemas.microsoft.com/office/powerpoint/2010/main" val="3314947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59B00-A78D-479C-A2FE-77AF006E7A8C}" type="slidenum">
              <a:rPr lang="de-DE" smtClean="0"/>
              <a:t>10</a:t>
            </a:fld>
            <a:endParaRPr lang="de-DE"/>
          </a:p>
        </p:txBody>
      </p:sp>
    </p:spTree>
    <p:extLst>
      <p:ext uri="{BB962C8B-B14F-4D97-AF65-F5344CB8AC3E}">
        <p14:creationId xmlns:p14="http://schemas.microsoft.com/office/powerpoint/2010/main" val="230951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431303-7CE2-494C-AE87-4E68EA946351}" type="slidenum">
              <a:rPr lang="en-US" smtClean="0"/>
              <a:t>11</a:t>
            </a:fld>
            <a:endParaRPr lang="en-US"/>
          </a:p>
        </p:txBody>
      </p:sp>
    </p:spTree>
    <p:extLst>
      <p:ext uri="{BB962C8B-B14F-4D97-AF65-F5344CB8AC3E}">
        <p14:creationId xmlns:p14="http://schemas.microsoft.com/office/powerpoint/2010/main" val="36963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32352270"/>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077837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Geo 4">
    <p:bg>
      <p:bgPr>
        <a:solidFill>
          <a:schemeClr val="bg1"/>
        </a:solidFill>
        <a:effectLst/>
      </p:bgPr>
    </p:bg>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CF777754-78D6-41A5-8D55-405368388DEC}"/>
              </a:ext>
            </a:extLst>
          </p:cNvPr>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6014622" y="510540"/>
            <a:ext cx="5836920" cy="5836920"/>
          </a:xfrm>
          <a:prstGeom prst="rect">
            <a:avLst/>
          </a:prstGeom>
        </p:spPr>
      </p:pic>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Tree>
    <p:extLst>
      <p:ext uri="{BB962C8B-B14F-4D97-AF65-F5344CB8AC3E}">
        <p14:creationId xmlns:p14="http://schemas.microsoft.com/office/powerpoint/2010/main" val="1269532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246246886"/>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1.xml"/><Relationship Id="rId5" Type="http://schemas.openxmlformats.org/officeDocument/2006/relationships/hyperlink" Target="https://www.thomasmaurer.ch/2020/07/azure-stack-hci-version-20h2-everything-you-need-to-know/"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notesSlide" Target="../notesSlides/notesSlide2.xml"/><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slideLayout" Target="../slideLayouts/slideLayout15.xml"/><Relationship Id="rId16" Type="http://schemas.openxmlformats.org/officeDocument/2006/relationships/image" Target="../media/image16.png"/><Relationship Id="rId1" Type="http://schemas.openxmlformats.org/officeDocument/2006/relationships/tags" Target="../tags/tag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19.pn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923330AA-E801-4805-BEDD-55FADC25A2D1}"/>
              </a:ext>
            </a:extLst>
          </p:cNvPr>
          <p:cNvSpPr>
            <a:spLocks noGrp="1"/>
          </p:cNvSpPr>
          <p:nvPr>
            <p:ph type="title"/>
          </p:nvPr>
        </p:nvSpPr>
        <p:spPr>
          <a:xfrm>
            <a:off x="502912" y="2681155"/>
            <a:ext cx="5309711" cy="923330"/>
          </a:xfrm>
        </p:spPr>
        <p:txBody>
          <a:bodyPr/>
          <a:lstStyle/>
          <a:p>
            <a:r>
              <a:rPr kumimoji="0" lang="en-US" sz="4000" b="0" i="0" u="none" strike="noStrike" kern="1200" cap="none" spc="-49" normalizeH="0" baseline="0" noProof="0">
                <a:ln w="3175">
                  <a:noFill/>
                </a:ln>
                <a:solidFill>
                  <a:srgbClr val="50E6FF"/>
                </a:solidFill>
                <a:effectLst/>
                <a:uLnTx/>
                <a:uFillTx/>
                <a:latin typeface="Segoe UI Semibold"/>
                <a:ea typeface="+mn-ea"/>
                <a:cs typeface="Segoe UI" pitchFamily="34" charset="0"/>
              </a:rPr>
              <a:t>Azure Stack HCI</a:t>
            </a:r>
            <a:br>
              <a:rPr kumimoji="0" lang="en-US" sz="5400" b="0" i="0" u="none" strike="noStrike" kern="1200" cap="none" spc="-49" normalizeH="0" baseline="0" noProof="0">
                <a:ln w="3175">
                  <a:noFill/>
                </a:ln>
                <a:solidFill>
                  <a:srgbClr val="50E6FF"/>
                </a:solidFill>
                <a:effectLst/>
                <a:uLnTx/>
                <a:uFillTx/>
                <a:latin typeface="Segoe UI Semibold"/>
                <a:ea typeface="+mn-ea"/>
                <a:cs typeface="Segoe UI" pitchFamily="34" charset="0"/>
              </a:rPr>
            </a:br>
            <a:r>
              <a:rPr lang="en-US" sz="2000"/>
              <a:t>The best infrastructure for hybrid</a:t>
            </a:r>
            <a:endParaRPr lang="en-US" sz="4400"/>
          </a:p>
        </p:txBody>
      </p:sp>
      <p:sp>
        <p:nvSpPr>
          <p:cNvPr id="6" name="TextBox 5">
            <a:extLst>
              <a:ext uri="{FF2B5EF4-FFF2-40B4-BE49-F238E27FC236}">
                <a16:creationId xmlns:a16="http://schemas.microsoft.com/office/drawing/2014/main" id="{3EDD21BD-07F1-4E3D-9A33-9E549FCF56AC}"/>
              </a:ext>
            </a:extLst>
          </p:cNvPr>
          <p:cNvSpPr txBox="1"/>
          <p:nvPr/>
        </p:nvSpPr>
        <p:spPr>
          <a:xfrm>
            <a:off x="502912" y="4033556"/>
            <a:ext cx="4174107" cy="861774"/>
          </a:xfrm>
          <a:prstGeom prst="rect">
            <a:avLst/>
          </a:prstGeom>
          <a:noFill/>
        </p:spPr>
        <p:txBody>
          <a:bodyPr wrap="square" lIns="0" tIns="0" rIns="0" bIns="0" rtlCol="0">
            <a:spAutoFit/>
          </a:bodyPr>
          <a:lstStyle/>
          <a:p>
            <a:r>
              <a:rPr lang="en-US" sz="2800">
                <a:solidFill>
                  <a:srgbClr val="50E6FF"/>
                </a:solidFill>
              </a:rPr>
              <a:t>Module Monitoring &amp; Troubleshooting</a:t>
            </a:r>
          </a:p>
        </p:txBody>
      </p:sp>
    </p:spTree>
    <p:extLst>
      <p:ext uri="{BB962C8B-B14F-4D97-AF65-F5344CB8AC3E}">
        <p14:creationId xmlns:p14="http://schemas.microsoft.com/office/powerpoint/2010/main" val="131418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3"/>
                </a:solidFill>
              </a:rPr>
              <a:t>Measuring Host Memory Usage</a:t>
            </a:r>
          </a:p>
        </p:txBody>
      </p:sp>
      <p:sp>
        <p:nvSpPr>
          <p:cNvPr id="4" name="Rectangle 3"/>
          <p:cNvSpPr/>
          <p:nvPr>
            <p:custDataLst>
              <p:tags r:id="rId1"/>
            </p:custDataLst>
          </p:nvPr>
        </p:nvSpPr>
        <p:spPr bwMode="auto">
          <a:xfrm>
            <a:off x="269241" y="1445649"/>
            <a:ext cx="11655840" cy="138255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45713" rIns="68570" bIns="4571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 To measure </a:t>
            </a:r>
            <a:r>
              <a:rPr lang="en-US" sz="3137" b="1">
                <a:solidFill>
                  <a:srgbClr val="FFFFFF"/>
                </a:solidFill>
                <a:latin typeface="Segoe UI" panose="020B0502040204020203" pitchFamily="34" charset="0"/>
                <a:ea typeface="Segoe UI" panose="020B0502040204020203" pitchFamily="34" charset="0"/>
                <a:cs typeface="Segoe UI" panose="020B0502040204020203" pitchFamily="34" charset="0"/>
              </a:rPr>
              <a:t>total physical memory available </a:t>
            </a: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on the host, use:</a:t>
            </a:r>
          </a:p>
          <a:p>
            <a:pPr lvl="1" defTabSz="932293" fontAlgn="base">
              <a:lnSpc>
                <a:spcPct val="90000"/>
              </a:lnSpc>
              <a:spcBef>
                <a:spcPct val="0"/>
              </a:spcBef>
              <a:spcAft>
                <a:spcPct val="0"/>
              </a:spcAft>
            </a:pP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Memory\Available </a:t>
            </a:r>
            <a:r>
              <a:rPr lang="en-US" sz="3137" err="1">
                <a:solidFill>
                  <a:srgbClr val="FFFFFF"/>
                </a:solidFill>
                <a:latin typeface="Segoe UI" panose="020B0502040204020203" pitchFamily="34" charset="0"/>
                <a:ea typeface="Segoe UI" panose="020B0502040204020203" pitchFamily="34" charset="0"/>
                <a:cs typeface="Segoe UI" panose="020B0502040204020203" pitchFamily="34" charset="0"/>
              </a:rPr>
              <a:t>MBytes</a:t>
            </a: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5" name="Rectangle 4"/>
          <p:cNvSpPr/>
          <p:nvPr>
            <p:custDataLst>
              <p:tags r:id="rId2"/>
            </p:custDataLst>
          </p:nvPr>
        </p:nvSpPr>
        <p:spPr bwMode="auto">
          <a:xfrm>
            <a:off x="269241" y="4479086"/>
            <a:ext cx="11655840" cy="137803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45713" rIns="68570" bIns="45713" numCol="1" spcCol="0" rtlCol="0" fromWordArt="0" anchor="ctr" anchorCtr="0" forceAA="0" compatLnSpc="1">
            <a:noAutofit/>
          </a:bodyPr>
          <a:lstStyle/>
          <a:p>
            <a:pPr defTabSz="932293" fontAlgn="base">
              <a:lnSpc>
                <a:spcPct val="90000"/>
              </a:lnSpc>
              <a:spcBef>
                <a:spcPct val="0"/>
              </a:spcBef>
              <a:spcAft>
                <a:spcPct val="0"/>
              </a:spcAft>
            </a:pP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 Hyper-V </a:t>
            </a:r>
            <a:r>
              <a:rPr lang="en-US" sz="3137" b="1">
                <a:solidFill>
                  <a:srgbClr val="FFFFFF"/>
                </a:solidFill>
                <a:latin typeface="Segoe UI" panose="020B0502040204020203" pitchFamily="34" charset="0"/>
                <a:ea typeface="Segoe UI" panose="020B0502040204020203" pitchFamily="34" charset="0"/>
                <a:cs typeface="Segoe UI" panose="020B0502040204020203" pitchFamily="34" charset="0"/>
              </a:rPr>
              <a:t>never uses </a:t>
            </a: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page file for running VMs </a:t>
            </a:r>
            <a:r>
              <a:rPr lang="en-US" sz="3137" b="1">
                <a:solidFill>
                  <a:srgbClr val="FFFFFF"/>
                </a:solidFill>
                <a:latin typeface="Segoe UI" panose="020B0502040204020203" pitchFamily="34" charset="0"/>
                <a:ea typeface="Segoe UI" panose="020B0502040204020203" pitchFamily="34" charset="0"/>
                <a:cs typeface="Segoe UI" panose="020B0502040204020203" pitchFamily="34" charset="0"/>
              </a:rPr>
              <a:t>except</a:t>
            </a: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 when:</a:t>
            </a:r>
          </a:p>
          <a:p>
            <a:pPr lvl="1" defTabSz="932293" fontAlgn="base">
              <a:lnSpc>
                <a:spcPct val="90000"/>
              </a:lnSpc>
              <a:spcBef>
                <a:spcPct val="0"/>
              </a:spcBef>
              <a:spcAft>
                <a:spcPct val="0"/>
              </a:spcAft>
            </a:pP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VM with </a:t>
            </a:r>
            <a:r>
              <a:rPr lang="en-US" sz="3137" b="1">
                <a:solidFill>
                  <a:srgbClr val="FFFFFF"/>
                </a:solidFill>
                <a:latin typeface="Segoe UI" panose="020B0502040204020203" pitchFamily="34" charset="0"/>
                <a:ea typeface="Segoe UI" panose="020B0502040204020203" pitchFamily="34" charset="0"/>
                <a:cs typeface="Segoe UI" panose="020B0502040204020203" pitchFamily="34" charset="0"/>
              </a:rPr>
              <a:t>Dynamic Memory + Smart Page file.</a:t>
            </a:r>
            <a:endParaRPr lang="en-US" sz="1961" b="1">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custDataLst>
              <p:tags r:id="rId3"/>
            </p:custDataLst>
          </p:nvPr>
        </p:nvSpPr>
        <p:spPr bwMode="auto">
          <a:xfrm>
            <a:off x="269241" y="2958570"/>
            <a:ext cx="11655840" cy="128201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45713" rIns="68570" bIns="45713" numCol="1" spcCol="0" rtlCol="0" fromWordArt="0" anchor="ctr" anchorCtr="0" forceAA="0" compatLnSpc="1">
            <a:noAutofit/>
          </a:bodyPr>
          <a:lstStyle/>
          <a:p>
            <a:pPr defTabSz="932293" fontAlgn="base">
              <a:lnSpc>
                <a:spcPct val="90000"/>
              </a:lnSpc>
              <a:spcBef>
                <a:spcPct val="0"/>
              </a:spcBef>
              <a:spcAft>
                <a:spcPct val="0"/>
              </a:spcAft>
            </a:pP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 Windows Server total memory addressable is equal to </a:t>
            </a:r>
            <a:b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br>
            <a:r>
              <a:rPr lang="en-US" sz="3137">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sz="3137" b="1">
                <a:solidFill>
                  <a:srgbClr val="FFFFFF"/>
                </a:solidFill>
                <a:latin typeface="Segoe UI" panose="020B0502040204020203" pitchFamily="34" charset="0"/>
                <a:ea typeface="Segoe UI" panose="020B0502040204020203" pitchFamily="34" charset="0"/>
                <a:cs typeface="Segoe UI" panose="020B0502040204020203" pitchFamily="34" charset="0"/>
              </a:rPr>
              <a:t>physical memory + page file(s).</a:t>
            </a:r>
          </a:p>
        </p:txBody>
      </p:sp>
    </p:spTree>
    <p:extLst>
      <p:ext uri="{BB962C8B-B14F-4D97-AF65-F5344CB8AC3E}">
        <p14:creationId xmlns:p14="http://schemas.microsoft.com/office/powerpoint/2010/main" val="33810538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3"/>
                </a:solidFill>
              </a:rPr>
              <a:t>Memory\</a:t>
            </a:r>
          </a:p>
        </p:txBody>
      </p:sp>
      <p:graphicFrame>
        <p:nvGraphicFramePr>
          <p:cNvPr id="4" name="Table 3"/>
          <p:cNvGraphicFramePr>
            <a:graphicFrameLocks noGrp="1"/>
          </p:cNvGraphicFramePr>
          <p:nvPr/>
        </p:nvGraphicFramePr>
        <p:xfrm>
          <a:off x="874549" y="1187938"/>
          <a:ext cx="10375893" cy="5256383"/>
        </p:xfrm>
        <a:graphic>
          <a:graphicData uri="http://schemas.openxmlformats.org/drawingml/2006/table">
            <a:tbl>
              <a:tblPr>
                <a:tableStyleId>{306799F8-075E-4A3A-A7F6-7FBC6576F1A4}</a:tableStyleId>
              </a:tblPr>
              <a:tblGrid>
                <a:gridCol w="3167903">
                  <a:extLst>
                    <a:ext uri="{9D8B030D-6E8A-4147-A177-3AD203B41FA5}">
                      <a16:colId xmlns:a16="http://schemas.microsoft.com/office/drawing/2014/main" val="20000"/>
                    </a:ext>
                  </a:extLst>
                </a:gridCol>
                <a:gridCol w="3505257">
                  <a:extLst>
                    <a:ext uri="{9D8B030D-6E8A-4147-A177-3AD203B41FA5}">
                      <a16:colId xmlns:a16="http://schemas.microsoft.com/office/drawing/2014/main" val="20001"/>
                    </a:ext>
                  </a:extLst>
                </a:gridCol>
                <a:gridCol w="3702733">
                  <a:extLst>
                    <a:ext uri="{9D8B030D-6E8A-4147-A177-3AD203B41FA5}">
                      <a16:colId xmlns:a16="http://schemas.microsoft.com/office/drawing/2014/main" val="20002"/>
                    </a:ext>
                  </a:extLst>
                </a:gridCol>
              </a:tblGrid>
              <a:tr h="808567">
                <a:tc rowSpan="3">
                  <a:txBody>
                    <a:bodyPr/>
                    <a:lstStyle/>
                    <a:p>
                      <a:pPr marL="0" algn="l" defTabSz="914367" rtl="0" eaLnBrk="1" latinLnBrk="0" hangingPunct="1"/>
                      <a:r>
                        <a:rPr lang="en-US" sz="2400" kern="1200"/>
                        <a:t>Available </a:t>
                      </a:r>
                      <a:r>
                        <a:rPr lang="en-US" sz="2400" kern="1200" err="1"/>
                        <a:t>MBytes</a:t>
                      </a:r>
                      <a:r>
                        <a:rPr lang="en-US" sz="2400" kern="1200"/>
                        <a:t> </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rowSpan="3">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a:t>Available </a:t>
                      </a:r>
                      <a:r>
                        <a:rPr lang="en-US" sz="2400" err="1"/>
                        <a:t>MBytes</a:t>
                      </a:r>
                      <a:r>
                        <a:rPr lang="en-US" sz="2400"/>
                        <a:t> is the amount of physical memory, in Megabytes, immediately </a:t>
                      </a:r>
                      <a:r>
                        <a:rPr lang="en-US" sz="2400" b="1"/>
                        <a:t>available for allocation </a:t>
                      </a:r>
                      <a:r>
                        <a:rPr lang="en-US" sz="2400"/>
                        <a:t>to a process or for system use.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kern="0">
                          <a:solidFill>
                            <a:prstClr val="white"/>
                          </a:solidFill>
                          <a:latin typeface="Segoe UI" panose="020B0502040204020203" pitchFamily="34" charset="0"/>
                          <a:ea typeface="+mn-ea"/>
                          <a:cs typeface="Segoe UI" panose="020B0502040204020203" pitchFamily="34" charset="0"/>
                        </a:rPr>
                        <a:t>Healthy</a:t>
                      </a:r>
                    </a:p>
                    <a:p>
                      <a:pPr algn="ctr"/>
                      <a:r>
                        <a:rPr lang="en-US" sz="2400" kern="0">
                          <a:solidFill>
                            <a:prstClr val="white"/>
                          </a:solidFill>
                          <a:latin typeface="Segoe UI" panose="020B0502040204020203" pitchFamily="34" charset="0"/>
                          <a:ea typeface="+mn-ea"/>
                          <a:cs typeface="Segoe UI" panose="020B0502040204020203" pitchFamily="34" charset="0"/>
                        </a:rPr>
                        <a:t>Above 10 %</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808567">
                <a:tc vMerge="1">
                  <a:txBody>
                    <a:bodyPr/>
                    <a:lstStyle/>
                    <a:p>
                      <a:pPr marL="0" algn="l" defTabSz="914367" rtl="0" eaLnBrk="1" latinLnBrk="0" hangingPunct="1"/>
                      <a:endParaRPr lang="en-US" sz="24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vMerge="1">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a:t>Caution </a:t>
                      </a:r>
                    </a:p>
                    <a:p>
                      <a:pPr algn="ctr"/>
                      <a:r>
                        <a:rPr lang="en-US" sz="2400"/>
                        <a:t>&lt; 10%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808567">
                <a:tc vMerge="1">
                  <a:txBody>
                    <a:bodyPr/>
                    <a:lstStyle/>
                    <a:p>
                      <a:pPr marL="0" algn="l" defTabSz="914367" rtl="0" eaLnBrk="1" latinLnBrk="0" hangingPunct="1"/>
                      <a:endParaRPr lang="en-US" sz="24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vMerge="1">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a:t>Critical </a:t>
                      </a:r>
                    </a:p>
                    <a:p>
                      <a:pPr algn="ctr"/>
                      <a:r>
                        <a:rPr lang="en-US" sz="2400"/>
                        <a:t>&lt; 5%</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839773">
                <a:tc>
                  <a:txBody>
                    <a:bodyPr/>
                    <a:lstStyle/>
                    <a:p>
                      <a:pPr marL="0" algn="l" defTabSz="914367" rtl="0" eaLnBrk="1" latinLnBrk="0" hangingPunct="1"/>
                      <a:r>
                        <a:rPr lang="en-US" sz="2400" kern="1200"/>
                        <a:t>Commit Limit </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b="1"/>
                        <a:t>RAM + Page File</a:t>
                      </a:r>
                      <a:r>
                        <a:rPr lang="en-US" sz="2400"/>
                        <a:t>. If this value is going up, the system might be increasing the size of a page file. </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3"/>
                  </a:ext>
                </a:extLst>
              </a:tr>
              <a:tr h="973886">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kern="1200"/>
                        <a:t>Committed Bytes </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a:t>Total amount of committed memory that is </a:t>
                      </a:r>
                      <a:r>
                        <a:rPr lang="en-US" sz="2400" b="1"/>
                        <a:t>in use by all processes</a:t>
                      </a:r>
                      <a:r>
                        <a:rPr lang="en-US" sz="2400"/>
                        <a:t> and by the kernel.</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4"/>
                  </a:ext>
                </a:extLst>
              </a:tr>
              <a:tr h="973886">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kern="1200">
                          <a:solidFill>
                            <a:schemeClr val="lt1"/>
                          </a:solidFill>
                          <a:latin typeface="+mn-lt"/>
                          <a:ea typeface="+mn-ea"/>
                          <a:cs typeface="+mn-cs"/>
                        </a:rPr>
                        <a:t>% Committed Bytes In Use </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a:t>Compare </a:t>
                      </a:r>
                      <a:r>
                        <a:rPr lang="en-US" sz="2400" b="1"/>
                        <a:t>Committed Bytes to Commit Limit</a:t>
                      </a:r>
                      <a:r>
                        <a:rPr lang="en-US" sz="2400"/>
                        <a:t> expressed in percentage.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959952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3"/>
                </a:solidFill>
              </a:rPr>
              <a:t>Memory (NUMA)</a:t>
            </a:r>
          </a:p>
        </p:txBody>
      </p:sp>
      <p:sp>
        <p:nvSpPr>
          <p:cNvPr id="4" name="Rectangle 3"/>
          <p:cNvSpPr/>
          <p:nvPr>
            <p:custDataLst>
              <p:tags r:id="rId1"/>
            </p:custDataLst>
          </p:nvPr>
        </p:nvSpPr>
        <p:spPr bwMode="auto">
          <a:xfrm>
            <a:off x="420833" y="1262640"/>
            <a:ext cx="11342900" cy="136291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45713" rIns="68570" bIns="45713" numCol="1" spcCol="0" rtlCol="0" fromWordArt="0" anchor="ctr" anchorCtr="0" forceAA="0" compatLnSpc="1">
            <a:prstTxWarp prst="textNoShape">
              <a:avLst/>
            </a:prstTxWarp>
            <a:noAutofit/>
          </a:bodyPr>
          <a:lstStyle/>
          <a:p>
            <a:pPr marL="342834" indent="-342834">
              <a:buFont typeface="Arial" panose="020B0604020202020204" pitchFamily="34" charset="0"/>
              <a:buChar char="•"/>
            </a:pPr>
            <a:r>
              <a:rPr lang="pt-PT" sz="2353" kern="0">
                <a:solidFill>
                  <a:prstClr val="white"/>
                </a:solidFill>
                <a:latin typeface="Segoe UI" panose="020B0502040204020203" pitchFamily="34" charset="0"/>
                <a:cs typeface="Segoe UI" panose="020B0502040204020203" pitchFamily="34" charset="0"/>
              </a:rPr>
              <a:t>Since Windows Server 2012 virtual NUMA is </a:t>
            </a:r>
            <a:r>
              <a:rPr lang="pt-PT" sz="2353" b="1" kern="0">
                <a:solidFill>
                  <a:prstClr val="white"/>
                </a:solidFill>
                <a:latin typeface="Segoe UI" panose="020B0502040204020203" pitchFamily="34" charset="0"/>
                <a:cs typeface="Segoe UI" panose="020B0502040204020203" pitchFamily="34" charset="0"/>
              </a:rPr>
              <a:t>available for Guest OS</a:t>
            </a:r>
          </a:p>
          <a:p>
            <a:pPr marL="342834" indent="-342834">
              <a:buFont typeface="Arial" panose="020B0604020202020204" pitchFamily="34" charset="0"/>
              <a:buChar char="•"/>
            </a:pPr>
            <a:r>
              <a:rPr lang="pt-PT" sz="2353" kern="0">
                <a:solidFill>
                  <a:prstClr val="white"/>
                </a:solidFill>
                <a:latin typeface="Segoe UI" panose="020B0502040204020203" pitchFamily="34" charset="0"/>
                <a:cs typeface="Segoe UI" panose="020B0502040204020203" pitchFamily="34" charset="0"/>
              </a:rPr>
              <a:t>Hyper-V automatically uses the </a:t>
            </a:r>
            <a:r>
              <a:rPr lang="pt-PT" sz="2353" b="1" kern="0">
                <a:solidFill>
                  <a:prstClr val="white"/>
                </a:solidFill>
                <a:latin typeface="Segoe UI" panose="020B0502040204020203" pitchFamily="34" charset="0"/>
                <a:cs typeface="Segoe UI" panose="020B0502040204020203" pitchFamily="34" charset="0"/>
              </a:rPr>
              <a:t>best option possible </a:t>
            </a:r>
            <a:r>
              <a:rPr lang="pt-PT" sz="2353" kern="0">
                <a:solidFill>
                  <a:prstClr val="white"/>
                </a:solidFill>
                <a:latin typeface="Segoe UI" panose="020B0502040204020203" pitchFamily="34" charset="0"/>
                <a:cs typeface="Segoe UI" panose="020B0502040204020203" pitchFamily="34" charset="0"/>
              </a:rPr>
              <a:t>and configures a VM NUMA topology to the optimal settings </a:t>
            </a:r>
            <a:r>
              <a:rPr lang="pt-PT" sz="2353" b="1" kern="0">
                <a:solidFill>
                  <a:prstClr val="white"/>
                </a:solidFill>
                <a:latin typeface="Segoe UI" panose="020B0502040204020203" pitchFamily="34" charset="0"/>
                <a:cs typeface="Segoe UI" panose="020B0502040204020203" pitchFamily="34" charset="0"/>
              </a:rPr>
              <a:t>based on the physical hardware.</a:t>
            </a:r>
          </a:p>
        </p:txBody>
      </p:sp>
      <p:sp>
        <p:nvSpPr>
          <p:cNvPr id="5" name="Rectangle 4"/>
          <p:cNvSpPr/>
          <p:nvPr/>
        </p:nvSpPr>
        <p:spPr>
          <a:xfrm>
            <a:off x="7635173" y="2680195"/>
            <a:ext cx="4128559" cy="972911"/>
          </a:xfrm>
          <a:prstGeom prst="rect">
            <a:avLst/>
          </a:prstGeom>
          <a:solidFill>
            <a:srgbClr val="00B050"/>
          </a:solidFill>
          <a:ln w="25400" cap="flat" cmpd="sng" algn="ctr">
            <a:noFill/>
            <a:prstDash val="solid"/>
          </a:ln>
          <a:effectLst/>
        </p:spPr>
        <p:txBody>
          <a:bodyPr rtlCol="0" anchor="ctr"/>
          <a:lstStyle/>
          <a:p>
            <a:pPr algn="ctr">
              <a:defRPr/>
            </a:pPr>
            <a:r>
              <a:rPr lang="en-US" sz="2000" kern="0">
                <a:solidFill>
                  <a:prstClr val="white"/>
                </a:solidFill>
                <a:latin typeface="Segoe UI" panose="020B0502040204020203" pitchFamily="34" charset="0"/>
                <a:cs typeface="Segoe UI" panose="020B0502040204020203" pitchFamily="34" charset="0"/>
              </a:rPr>
              <a:t>Healthy</a:t>
            </a:r>
          </a:p>
          <a:p>
            <a:pPr algn="ctr"/>
            <a:r>
              <a:rPr lang="en-US" sz="2000">
                <a:solidFill>
                  <a:prstClr val="white"/>
                </a:solidFill>
                <a:latin typeface="Segoe UI" panose="020B0502040204020203" pitchFamily="34" charset="0"/>
                <a:cs typeface="Segoe UI" panose="020B0502040204020203" pitchFamily="34" charset="0"/>
              </a:rPr>
              <a:t>If value is close to 0</a:t>
            </a:r>
          </a:p>
        </p:txBody>
      </p:sp>
      <p:graphicFrame>
        <p:nvGraphicFramePr>
          <p:cNvPr id="2" name="Table 1"/>
          <p:cNvGraphicFramePr>
            <a:graphicFrameLocks noGrp="1"/>
          </p:cNvGraphicFramePr>
          <p:nvPr/>
        </p:nvGraphicFramePr>
        <p:xfrm>
          <a:off x="420833" y="2680195"/>
          <a:ext cx="7139487" cy="3749026"/>
        </p:xfrm>
        <a:graphic>
          <a:graphicData uri="http://schemas.openxmlformats.org/drawingml/2006/table">
            <a:tbl>
              <a:tblPr firstRow="1" bandRow="1">
                <a:tableStyleId>{5C22544A-7EE6-4342-B048-85BDC9FD1C3A}</a:tableStyleId>
              </a:tblPr>
              <a:tblGrid>
                <a:gridCol w="2589154">
                  <a:extLst>
                    <a:ext uri="{9D8B030D-6E8A-4147-A177-3AD203B41FA5}">
                      <a16:colId xmlns:a16="http://schemas.microsoft.com/office/drawing/2014/main" val="20000"/>
                    </a:ext>
                  </a:extLst>
                </a:gridCol>
                <a:gridCol w="4550333">
                  <a:extLst>
                    <a:ext uri="{9D8B030D-6E8A-4147-A177-3AD203B41FA5}">
                      <a16:colId xmlns:a16="http://schemas.microsoft.com/office/drawing/2014/main" val="20001"/>
                    </a:ext>
                  </a:extLst>
                </a:gridCol>
              </a:tblGrid>
              <a:tr h="3677126">
                <a:tc>
                  <a:txBody>
                    <a:bodyPr/>
                    <a:lstStyle/>
                    <a:p>
                      <a:r>
                        <a:rPr lang="en-US" sz="2400" b="0"/>
                        <a:t>\\Hyper-V Hypervisor Virtual Processor(*)\</a:t>
                      </a:r>
                      <a:br>
                        <a:rPr lang="en-US" sz="2400" b="0"/>
                      </a:br>
                      <a:r>
                        <a:rPr lang="en-US" sz="2400" b="0"/>
                        <a:t>% Remote Run Time</a:t>
                      </a:r>
                    </a:p>
                  </a:txBody>
                  <a:tcPr marL="91427" marR="91427" marT="45713" marB="45713">
                    <a:solidFill>
                      <a:srgbClr val="0072C6"/>
                    </a:solidFill>
                  </a:tcPr>
                </a:tc>
                <a:tc>
                  <a:txBody>
                    <a:bodyPr/>
                    <a:lstStyle/>
                    <a:p>
                      <a:pPr marL="342900" indent="-342900">
                        <a:buFont typeface="Arial" panose="020B0604020202020204" pitchFamily="34" charset="0"/>
                        <a:buChar char="•"/>
                      </a:pPr>
                      <a:r>
                        <a:rPr lang="en-US" sz="2400" b="0">
                          <a:latin typeface="+mn-lt"/>
                        </a:rPr>
                        <a:t>The percentage of time spent by the virtual processor </a:t>
                      </a:r>
                      <a:r>
                        <a:rPr lang="en-US" sz="2400" b="1">
                          <a:latin typeface="+mn-lt"/>
                        </a:rPr>
                        <a:t>running on a remote node.</a:t>
                      </a:r>
                    </a:p>
                    <a:p>
                      <a:pPr marL="342900" marR="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a:solidFill>
                            <a:prstClr val="white"/>
                          </a:solidFill>
                          <a:latin typeface="+mn-lt"/>
                          <a:cs typeface="Segoe UI Light" pitchFamily="34" charset="0"/>
                        </a:rPr>
                        <a:t>The lowest value will represent the best performance, </a:t>
                      </a:r>
                      <a:r>
                        <a:rPr lang="en-US" sz="2400" b="1">
                          <a:solidFill>
                            <a:prstClr val="white"/>
                          </a:solidFill>
                          <a:latin typeface="+mn-lt"/>
                          <a:cs typeface="Segoe UI Light" pitchFamily="34" charset="0"/>
                        </a:rPr>
                        <a:t>ideally 0</a:t>
                      </a:r>
                      <a:r>
                        <a:rPr lang="en-US" sz="2400" b="0">
                          <a:solidFill>
                            <a:prstClr val="white"/>
                          </a:solidFill>
                          <a:latin typeface="+mn-lt"/>
                          <a:cs typeface="Segoe UI Light" pitchFamily="34" charset="0"/>
                        </a:rPr>
                        <a:t>, which means the VM will be using only local resources.</a:t>
                      </a:r>
                    </a:p>
                    <a:p>
                      <a:pPr marL="342900" marR="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a:solidFill>
                            <a:prstClr val="white"/>
                          </a:solidFill>
                          <a:latin typeface="+mn-lt"/>
                          <a:cs typeface="Segoe UI Light" pitchFamily="34" charset="0"/>
                        </a:rPr>
                        <a:t>VM NUMA topology</a:t>
                      </a:r>
                      <a:r>
                        <a:rPr lang="en-US" sz="2400" b="0" baseline="0">
                          <a:solidFill>
                            <a:prstClr val="white"/>
                          </a:solidFill>
                          <a:latin typeface="+mn-lt"/>
                          <a:cs typeface="Segoe UI Light" pitchFamily="34" charset="0"/>
                        </a:rPr>
                        <a:t> is </a:t>
                      </a:r>
                      <a:r>
                        <a:rPr lang="en-US" sz="2400" b="1" baseline="0">
                          <a:solidFill>
                            <a:prstClr val="white"/>
                          </a:solidFill>
                          <a:latin typeface="+mn-lt"/>
                          <a:cs typeface="Segoe UI Light" pitchFamily="34" charset="0"/>
                        </a:rPr>
                        <a:t>only</a:t>
                      </a:r>
                      <a:r>
                        <a:rPr lang="en-US" sz="2400" b="0" baseline="0">
                          <a:solidFill>
                            <a:prstClr val="white"/>
                          </a:solidFill>
                          <a:latin typeface="+mn-lt"/>
                          <a:cs typeface="Segoe UI Light" pitchFamily="34" charset="0"/>
                        </a:rPr>
                        <a:t> available when </a:t>
                      </a:r>
                      <a:r>
                        <a:rPr lang="en-US" sz="2400" b="1" baseline="0">
                          <a:solidFill>
                            <a:prstClr val="white"/>
                          </a:solidFill>
                          <a:latin typeface="+mn-lt"/>
                          <a:cs typeface="Segoe UI Light" pitchFamily="34" charset="0"/>
                        </a:rPr>
                        <a:t>static memory </a:t>
                      </a:r>
                      <a:r>
                        <a:rPr lang="en-US" sz="2400" b="0" baseline="0">
                          <a:solidFill>
                            <a:prstClr val="white"/>
                          </a:solidFill>
                          <a:latin typeface="+mn-lt"/>
                          <a:cs typeface="Segoe UI Light" pitchFamily="34" charset="0"/>
                        </a:rPr>
                        <a:t>is used on a particular VM.</a:t>
                      </a:r>
                    </a:p>
                  </a:txBody>
                  <a:tcPr marL="91427" marR="91427" marT="45713" marB="45713">
                    <a:solidFill>
                      <a:srgbClr val="0072C6"/>
                    </a:solidFill>
                  </a:tcPr>
                </a:tc>
                <a:extLst>
                  <a:ext uri="{0D108BD9-81ED-4DB2-BD59-A6C34878D82A}">
                    <a16:rowId xmlns:a16="http://schemas.microsoft.com/office/drawing/2014/main" val="10000"/>
                  </a:ext>
                </a:extLst>
              </a:tr>
            </a:tbl>
          </a:graphicData>
        </a:graphic>
      </p:graphicFrame>
      <p:pic>
        <p:nvPicPr>
          <p:cNvPr id="7" name="Picture 6">
            <a:extLst>
              <a:ext uri="{FF2B5EF4-FFF2-40B4-BE49-F238E27FC236}">
                <a16:creationId xmlns:a16="http://schemas.microsoft.com/office/drawing/2014/main" id="{EFBA4DB7-8914-41C9-896A-B211549DB0FE}"/>
              </a:ext>
            </a:extLst>
          </p:cNvPr>
          <p:cNvPicPr>
            <a:picLocks noChangeAspect="1"/>
          </p:cNvPicPr>
          <p:nvPr/>
        </p:nvPicPr>
        <p:blipFill>
          <a:blip r:embed="rId4"/>
          <a:stretch>
            <a:fillRect/>
          </a:stretch>
        </p:blipFill>
        <p:spPr>
          <a:xfrm>
            <a:off x="7635172" y="3744785"/>
            <a:ext cx="4128559" cy="2837798"/>
          </a:xfrm>
          <a:prstGeom prst="rect">
            <a:avLst/>
          </a:prstGeom>
        </p:spPr>
      </p:pic>
    </p:spTree>
    <p:extLst>
      <p:ext uri="{BB962C8B-B14F-4D97-AF65-F5344CB8AC3E}">
        <p14:creationId xmlns:p14="http://schemas.microsoft.com/office/powerpoint/2010/main" val="3284668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3"/>
                </a:solidFill>
              </a:rPr>
              <a:t>Hyper-V Dynamic Memory Balancer\ </a:t>
            </a:r>
          </a:p>
        </p:txBody>
      </p:sp>
      <p:graphicFrame>
        <p:nvGraphicFramePr>
          <p:cNvPr id="5" name="Table 4">
            <a:extLst>
              <a:ext uri="{FF2B5EF4-FFF2-40B4-BE49-F238E27FC236}">
                <a16:creationId xmlns:a16="http://schemas.microsoft.com/office/drawing/2014/main" id="{D792FEFF-D645-4F0B-B29E-C8E57FFACD90}"/>
              </a:ext>
            </a:extLst>
          </p:cNvPr>
          <p:cNvGraphicFramePr>
            <a:graphicFrameLocks noGrp="1"/>
          </p:cNvGraphicFramePr>
          <p:nvPr/>
        </p:nvGraphicFramePr>
        <p:xfrm>
          <a:off x="566890" y="1934959"/>
          <a:ext cx="10982361" cy="3657544"/>
        </p:xfrm>
        <a:graphic>
          <a:graphicData uri="http://schemas.openxmlformats.org/drawingml/2006/table">
            <a:tbl>
              <a:tblPr>
                <a:tableStyleId>{306799F8-075E-4A3A-A7F6-7FBC6576F1A4}</a:tableStyleId>
              </a:tblPr>
              <a:tblGrid>
                <a:gridCol w="3737425">
                  <a:extLst>
                    <a:ext uri="{9D8B030D-6E8A-4147-A177-3AD203B41FA5}">
                      <a16:colId xmlns:a16="http://schemas.microsoft.com/office/drawing/2014/main" val="4095516213"/>
                    </a:ext>
                  </a:extLst>
                </a:gridCol>
                <a:gridCol w="3515531">
                  <a:extLst>
                    <a:ext uri="{9D8B030D-6E8A-4147-A177-3AD203B41FA5}">
                      <a16:colId xmlns:a16="http://schemas.microsoft.com/office/drawing/2014/main" val="1406482873"/>
                    </a:ext>
                  </a:extLst>
                </a:gridCol>
                <a:gridCol w="3729405">
                  <a:extLst>
                    <a:ext uri="{9D8B030D-6E8A-4147-A177-3AD203B41FA5}">
                      <a16:colId xmlns:a16="http://schemas.microsoft.com/office/drawing/2014/main" val="4156852907"/>
                    </a:ext>
                  </a:extLst>
                </a:gridCol>
              </a:tblGrid>
              <a:tr h="1884276">
                <a:tc>
                  <a:txBody>
                    <a:bodyPr/>
                    <a:lstStyle/>
                    <a:p>
                      <a:pPr marL="0" indent="0" defTabSz="932472" fontAlgn="base">
                        <a:lnSpc>
                          <a:spcPct val="90000"/>
                        </a:lnSpc>
                        <a:spcBef>
                          <a:spcPct val="0"/>
                        </a:spcBef>
                        <a:spcAft>
                          <a:spcPct val="0"/>
                        </a:spcAft>
                        <a:buFont typeface="Arial" panose="020B0604020202020204" pitchFamily="34" charset="0"/>
                        <a:buNone/>
                      </a:pPr>
                      <a:r>
                        <a:rPr lang="en-US" sz="2400">
                          <a:solidFill>
                            <a:srgbClr val="FFFFFF"/>
                          </a:solidFill>
                          <a:latin typeface="Segoe UI" panose="020B0502040204020203" pitchFamily="34" charset="0"/>
                          <a:ea typeface="Segoe UI" pitchFamily="34" charset="0"/>
                          <a:cs typeface="Segoe UI" panose="020B0502040204020203" pitchFamily="34" charset="0"/>
                        </a:rPr>
                        <a:t>Available Memory</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kern="1200">
                          <a:solidFill>
                            <a:schemeClr val="lt1"/>
                          </a:solidFill>
                          <a:latin typeface="Segoe UI" panose="020B0502040204020203" pitchFamily="34" charset="0"/>
                          <a:ea typeface="+mn-ea"/>
                          <a:cs typeface="Segoe UI" panose="020B0502040204020203" pitchFamily="34" charset="0"/>
                        </a:rPr>
                        <a:t>This counter represents the amount of memory left on the node that </a:t>
                      </a:r>
                      <a:r>
                        <a:rPr lang="en-US" sz="2400" b="1" kern="1200">
                          <a:solidFill>
                            <a:schemeClr val="lt1"/>
                          </a:solidFill>
                          <a:latin typeface="Segoe UI" panose="020B0502040204020203" pitchFamily="34" charset="0"/>
                          <a:ea typeface="+mn-ea"/>
                          <a:cs typeface="Segoe UI" panose="020B0502040204020203" pitchFamily="34" charset="0"/>
                        </a:rPr>
                        <a:t>can be assigned to VMs</a:t>
                      </a:r>
                      <a:r>
                        <a:rPr lang="en-US" sz="2400" kern="1200">
                          <a:solidFill>
                            <a:schemeClr val="lt1"/>
                          </a:solidFill>
                          <a:latin typeface="Segoe UI" panose="020B0502040204020203" pitchFamily="34" charset="0"/>
                          <a:ea typeface="+mn-ea"/>
                          <a:cs typeface="Segoe UI" panose="020B0502040204020203" pitchFamily="34" charset="0"/>
                        </a:rPr>
                        <a:t>.  When close to 0, then the system is running close to 100% memory utilization and VM’s might see performance issues</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3658071245"/>
                  </a:ext>
                </a:extLst>
              </a:tr>
              <a:tr h="449997">
                <a:tc rowSpan="3">
                  <a:txBody>
                    <a:bodyPr/>
                    <a:lstStyle/>
                    <a:p>
                      <a:pPr marL="0" marR="0" indent="0" algn="l" defTabSz="932472" rtl="0" eaLnBrk="1" fontAlgn="base" latinLnBrk="0" hangingPunct="1">
                        <a:lnSpc>
                          <a:spcPct val="90000"/>
                        </a:lnSpc>
                        <a:spcBef>
                          <a:spcPct val="0"/>
                        </a:spcBef>
                        <a:spcAft>
                          <a:spcPct val="0"/>
                        </a:spcAft>
                        <a:buClrTx/>
                        <a:buSzTx/>
                        <a:buFont typeface="Arial" panose="020B0604020202020204" pitchFamily="34" charset="0"/>
                        <a:buNone/>
                        <a:tabLst/>
                        <a:defRPr/>
                      </a:pPr>
                      <a:r>
                        <a:rPr lang="en-US" sz="2400">
                          <a:solidFill>
                            <a:srgbClr val="FFFFFF"/>
                          </a:solidFill>
                          <a:latin typeface="Segoe UI" panose="020B0502040204020203" pitchFamily="34" charset="0"/>
                          <a:ea typeface="Segoe UI" pitchFamily="34" charset="0"/>
                          <a:cs typeface="Segoe UI" panose="020B0502040204020203" pitchFamily="34" charset="0"/>
                        </a:rPr>
                        <a:t>Average Pressure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rowSpan="3">
                  <a:txBody>
                    <a:bodyPr/>
                    <a:lstStyle/>
                    <a:p>
                      <a:r>
                        <a:rPr lang="en-US" sz="2400">
                          <a:latin typeface="Segoe UI" panose="020B0502040204020203" pitchFamily="34" charset="0"/>
                          <a:cs typeface="Segoe UI" panose="020B0502040204020203" pitchFamily="34" charset="0"/>
                        </a:rPr>
                        <a:t>This counter represents the </a:t>
                      </a:r>
                      <a:r>
                        <a:rPr lang="en-US" sz="2400" b="1">
                          <a:latin typeface="Segoe UI" panose="020B0502040204020203" pitchFamily="34" charset="0"/>
                          <a:cs typeface="Segoe UI" panose="020B0502040204020203" pitchFamily="34" charset="0"/>
                        </a:rPr>
                        <a:t>average pressure on the balancer node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a:latin typeface="Segoe UI" panose="020B0502040204020203" pitchFamily="34" charset="0"/>
                          <a:cs typeface="Segoe UI" panose="020B0502040204020203" pitchFamily="34" charset="0"/>
                        </a:rPr>
                        <a:t>Healthy: Below 83</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1644372"/>
                  </a:ext>
                </a:extLst>
              </a:tr>
              <a:tr h="808567">
                <a:tc vMerge="1">
                  <a:txBody>
                    <a:bodyPr/>
                    <a:lstStyle/>
                    <a:p>
                      <a:endParaRPr lang="en-US"/>
                    </a:p>
                  </a:txBody>
                  <a:tcPr/>
                </a:tc>
                <a:tc vMerge="1">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a:latin typeface="Segoe UI" panose="020B0502040204020203" pitchFamily="34" charset="0"/>
                          <a:cs typeface="Segoe UI" panose="020B0502040204020203" pitchFamily="34" charset="0"/>
                        </a:rPr>
                        <a:t>Caution: Between 83 to 100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89706490"/>
                  </a:ext>
                </a:extLst>
              </a:tr>
              <a:tr h="449997">
                <a:tc vMerge="1">
                  <a:txBody>
                    <a:bodyPr/>
                    <a:lstStyle/>
                    <a:p>
                      <a:endParaRPr lang="en-US"/>
                    </a:p>
                  </a:txBody>
                  <a:tcPr/>
                </a:tc>
                <a:tc vMerge="1">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a:latin typeface="Segoe UI" panose="020B0502040204020203" pitchFamily="34" charset="0"/>
                          <a:cs typeface="Segoe UI" panose="020B0502040204020203" pitchFamily="34" charset="0"/>
                        </a:rPr>
                        <a:t>Critical: Above 100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91350608"/>
                  </a:ext>
                </a:extLst>
              </a:tr>
            </a:tbl>
          </a:graphicData>
        </a:graphic>
      </p:graphicFrame>
    </p:spTree>
    <p:extLst>
      <p:ext uri="{BB962C8B-B14F-4D97-AF65-F5344CB8AC3E}">
        <p14:creationId xmlns:p14="http://schemas.microsoft.com/office/powerpoint/2010/main" val="9958071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3"/>
                </a:solidFill>
              </a:rPr>
              <a:t>Hyper-V Dynamic Memory VM\ </a:t>
            </a:r>
          </a:p>
        </p:txBody>
      </p:sp>
      <p:graphicFrame>
        <p:nvGraphicFramePr>
          <p:cNvPr id="4" name="Table 3"/>
          <p:cNvGraphicFramePr>
            <a:graphicFrameLocks noGrp="1"/>
          </p:cNvGraphicFramePr>
          <p:nvPr/>
        </p:nvGraphicFramePr>
        <p:xfrm>
          <a:off x="585471" y="2262480"/>
          <a:ext cx="10982361" cy="3383210"/>
        </p:xfrm>
        <a:graphic>
          <a:graphicData uri="http://schemas.openxmlformats.org/drawingml/2006/table">
            <a:tbl>
              <a:tblPr>
                <a:tableStyleId>{306799F8-075E-4A3A-A7F6-7FBC6576F1A4}</a:tableStyleId>
              </a:tblPr>
              <a:tblGrid>
                <a:gridCol w="3737425">
                  <a:extLst>
                    <a:ext uri="{9D8B030D-6E8A-4147-A177-3AD203B41FA5}">
                      <a16:colId xmlns:a16="http://schemas.microsoft.com/office/drawing/2014/main" val="20000"/>
                    </a:ext>
                  </a:extLst>
                </a:gridCol>
                <a:gridCol w="3622468">
                  <a:extLst>
                    <a:ext uri="{9D8B030D-6E8A-4147-A177-3AD203B41FA5}">
                      <a16:colId xmlns:a16="http://schemas.microsoft.com/office/drawing/2014/main" val="20001"/>
                    </a:ext>
                  </a:extLst>
                </a:gridCol>
                <a:gridCol w="3622468">
                  <a:extLst>
                    <a:ext uri="{9D8B030D-6E8A-4147-A177-3AD203B41FA5}">
                      <a16:colId xmlns:a16="http://schemas.microsoft.com/office/drawing/2014/main" val="20002"/>
                    </a:ext>
                  </a:extLst>
                </a:gridCol>
              </a:tblGrid>
              <a:tr h="808567">
                <a:tc>
                  <a:txBody>
                    <a:bodyPr/>
                    <a:lstStyle/>
                    <a:p>
                      <a:pPr marL="0" marR="0" indent="0" algn="l" defTabSz="932472" rtl="0" eaLnBrk="1" fontAlgn="base" latinLnBrk="0" hangingPunct="1">
                        <a:lnSpc>
                          <a:spcPct val="90000"/>
                        </a:lnSpc>
                        <a:spcBef>
                          <a:spcPct val="0"/>
                        </a:spcBef>
                        <a:spcAft>
                          <a:spcPct val="0"/>
                        </a:spcAft>
                        <a:buClrTx/>
                        <a:buSzTx/>
                        <a:buFont typeface="Arial" panose="020B0604020202020204" pitchFamily="34" charset="0"/>
                        <a:buNone/>
                        <a:tabLst/>
                        <a:defRPr/>
                      </a:pPr>
                      <a:r>
                        <a:rPr lang="en-US" sz="2400">
                          <a:solidFill>
                            <a:srgbClr val="FFFFFF"/>
                          </a:solidFill>
                          <a:latin typeface="Segoe UI" panose="020B0502040204020203" pitchFamily="34" charset="0"/>
                          <a:ea typeface="Segoe UI" pitchFamily="34" charset="0"/>
                          <a:cs typeface="Segoe UI" panose="020B0502040204020203" pitchFamily="34" charset="0"/>
                        </a:rPr>
                        <a:t>Guest Visible Physical Memory</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a:latin typeface="Segoe UI" panose="020B0502040204020203" pitchFamily="34" charset="0"/>
                          <a:cs typeface="Segoe UI" panose="020B0502040204020203" pitchFamily="34" charset="0"/>
                        </a:rPr>
                        <a:t>This counter represents the amount of memory </a:t>
                      </a:r>
                      <a:r>
                        <a:rPr lang="en-US" sz="2400" b="1">
                          <a:latin typeface="Segoe UI" panose="020B0502040204020203" pitchFamily="34" charset="0"/>
                          <a:cs typeface="Segoe UI" panose="020B0502040204020203" pitchFamily="34" charset="0"/>
                        </a:rPr>
                        <a:t>visible in the VM</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4"/>
                  </a:ext>
                </a:extLst>
              </a:tr>
              <a:tr h="808567">
                <a:tc>
                  <a:txBody>
                    <a:bodyPr/>
                    <a:lstStyle/>
                    <a:p>
                      <a:pPr marL="0" marR="0" indent="0" algn="l" defTabSz="932472" rtl="0" eaLnBrk="1" fontAlgn="base" latinLnBrk="0" hangingPunct="1">
                        <a:lnSpc>
                          <a:spcPct val="90000"/>
                        </a:lnSpc>
                        <a:spcBef>
                          <a:spcPct val="0"/>
                        </a:spcBef>
                        <a:spcAft>
                          <a:spcPct val="0"/>
                        </a:spcAft>
                        <a:buClrTx/>
                        <a:buSzTx/>
                        <a:buFont typeface="Arial" panose="020B0604020202020204" pitchFamily="34" charset="0"/>
                        <a:buNone/>
                        <a:tabLst/>
                        <a:defRPr/>
                      </a:pPr>
                      <a:r>
                        <a:rPr lang="en-US" sz="2400">
                          <a:solidFill>
                            <a:srgbClr val="FFFFFF"/>
                          </a:solidFill>
                          <a:latin typeface="Segoe UI" panose="020B0502040204020203" pitchFamily="34" charset="0"/>
                          <a:ea typeface="Segoe UI" pitchFamily="34" charset="0"/>
                          <a:cs typeface="Segoe UI" panose="020B0502040204020203" pitchFamily="34" charset="0"/>
                        </a:rPr>
                        <a:t>Physical Memory</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rPr>
                        <a:t>This counter represents the </a:t>
                      </a:r>
                      <a:r>
                        <a:rPr lang="en-US" sz="2400" b="1">
                          <a:latin typeface="Segoe UI" panose="020B0502040204020203" pitchFamily="34" charset="0"/>
                          <a:cs typeface="Segoe UI" panose="020B0502040204020203" pitchFamily="34" charset="0"/>
                        </a:rPr>
                        <a:t>current amount </a:t>
                      </a:r>
                      <a:r>
                        <a:rPr lang="en-US" sz="2400">
                          <a:latin typeface="Segoe UI" panose="020B0502040204020203" pitchFamily="34" charset="0"/>
                          <a:cs typeface="Segoe UI" panose="020B0502040204020203" pitchFamily="34" charset="0"/>
                        </a:rPr>
                        <a:t>of physical memory </a:t>
                      </a:r>
                      <a:r>
                        <a:rPr lang="en-US" sz="2400" b="1">
                          <a:latin typeface="Segoe UI" panose="020B0502040204020203" pitchFamily="34" charset="0"/>
                          <a:cs typeface="Segoe UI" panose="020B0502040204020203" pitchFamily="34" charset="0"/>
                        </a:rPr>
                        <a:t>assigned</a:t>
                      </a:r>
                      <a:r>
                        <a:rPr lang="en-US" sz="2400">
                          <a:latin typeface="Segoe UI" panose="020B0502040204020203" pitchFamily="34" charset="0"/>
                          <a:cs typeface="Segoe UI" panose="020B0502040204020203" pitchFamily="34" charset="0"/>
                        </a:rPr>
                        <a:t> in the VM</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5"/>
                  </a:ext>
                </a:extLst>
              </a:tr>
              <a:tr h="449997">
                <a:tc rowSpan="3">
                  <a:txBody>
                    <a:bodyPr/>
                    <a:lstStyle/>
                    <a:p>
                      <a:pPr marL="0" marR="0" indent="0" algn="l" defTabSz="932472" rtl="0" eaLnBrk="1" fontAlgn="base" latinLnBrk="0" hangingPunct="1">
                        <a:lnSpc>
                          <a:spcPct val="90000"/>
                        </a:lnSpc>
                        <a:spcBef>
                          <a:spcPct val="0"/>
                        </a:spcBef>
                        <a:spcAft>
                          <a:spcPct val="0"/>
                        </a:spcAft>
                        <a:buClrTx/>
                        <a:buSzTx/>
                        <a:buFont typeface="Arial" panose="020B0604020202020204" pitchFamily="34" charset="0"/>
                        <a:buNone/>
                        <a:tabLst/>
                        <a:defRPr/>
                      </a:pPr>
                      <a:r>
                        <a:rPr lang="en-US" sz="2400">
                          <a:solidFill>
                            <a:srgbClr val="FFFFFF"/>
                          </a:solidFill>
                          <a:latin typeface="Segoe UI" panose="020B0502040204020203" pitchFamily="34" charset="0"/>
                          <a:ea typeface="Segoe UI" pitchFamily="34" charset="0"/>
                          <a:cs typeface="Segoe UI" panose="020B0502040204020203" pitchFamily="34" charset="0"/>
                        </a:rPr>
                        <a:t>Average Pressure</a:t>
                      </a:r>
                    </a:p>
                    <a:p>
                      <a:pPr marL="0" indent="0" defTabSz="932472" fontAlgn="base">
                        <a:lnSpc>
                          <a:spcPct val="90000"/>
                        </a:lnSpc>
                        <a:spcBef>
                          <a:spcPct val="0"/>
                        </a:spcBef>
                        <a:spcAft>
                          <a:spcPct val="0"/>
                        </a:spcAft>
                        <a:buFont typeface="Arial" panose="020B0604020202020204" pitchFamily="34" charset="0"/>
                        <a:buNone/>
                      </a:pPr>
                      <a:endParaRPr lang="en-US" sz="2400">
                        <a:solidFill>
                          <a:srgbClr val="FFFFFF"/>
                        </a:solidFill>
                        <a:latin typeface="Segoe UI" panose="020B0502040204020203" pitchFamily="34" charset="0"/>
                        <a:ea typeface="Segoe UI" pitchFamily="34" charset="0"/>
                        <a:cs typeface="Segoe UI" panose="020B0502040204020203" pitchFamily="34" charset="0"/>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rowSpan="3">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rPr>
                        <a:t>This counter represents the average pressure on the VM</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a:latin typeface="Segoe UI" panose="020B0502040204020203" pitchFamily="34" charset="0"/>
                          <a:cs typeface="Segoe UI" panose="020B0502040204020203" pitchFamily="34" charset="0"/>
                        </a:rPr>
                        <a:t>Healthy: Below 83</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6"/>
                  </a:ext>
                </a:extLst>
              </a:tr>
              <a:tr h="808567">
                <a:tc vMerge="1">
                  <a:txBody>
                    <a:bodyPr/>
                    <a:lstStyle/>
                    <a:p>
                      <a:endParaRPr lang="en-US"/>
                    </a:p>
                  </a:txBody>
                  <a:tcPr/>
                </a:tc>
                <a:tc vMerge="1">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a:latin typeface="Segoe UI" panose="020B0502040204020203" pitchFamily="34" charset="0"/>
                          <a:cs typeface="Segoe UI" panose="020B0502040204020203" pitchFamily="34" charset="0"/>
                        </a:rPr>
                        <a:t>Caution: Between 83 to 100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7"/>
                  </a:ext>
                </a:extLst>
              </a:tr>
              <a:tr h="449997">
                <a:tc vMerge="1">
                  <a:txBody>
                    <a:bodyPr/>
                    <a:lstStyle/>
                    <a:p>
                      <a:endParaRPr lang="en-US"/>
                    </a:p>
                  </a:txBody>
                  <a:tcPr/>
                </a:tc>
                <a:tc vMerge="1">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r>
                        <a:rPr lang="en-US" sz="2400">
                          <a:latin typeface="Segoe UI" panose="020B0502040204020203" pitchFamily="34" charset="0"/>
                          <a:cs typeface="Segoe UI" panose="020B0502040204020203" pitchFamily="34" charset="0"/>
                        </a:rPr>
                        <a:t>Critical: Above 100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8"/>
                  </a:ext>
                </a:extLst>
              </a:tr>
            </a:tbl>
          </a:graphicData>
        </a:graphic>
      </p:graphicFrame>
      <p:sp>
        <p:nvSpPr>
          <p:cNvPr id="5" name="TextBox 4">
            <a:extLst>
              <a:ext uri="{FF2B5EF4-FFF2-40B4-BE49-F238E27FC236}">
                <a16:creationId xmlns:a16="http://schemas.microsoft.com/office/drawing/2014/main" id="{65B76AF9-C9FB-4BF6-B73F-4F97D53E205E}"/>
              </a:ext>
            </a:extLst>
          </p:cNvPr>
          <p:cNvSpPr txBox="1"/>
          <p:nvPr/>
        </p:nvSpPr>
        <p:spPr>
          <a:xfrm>
            <a:off x="361238" y="5874623"/>
            <a:ext cx="11560698" cy="367477"/>
          </a:xfrm>
          <a:prstGeom prst="rect">
            <a:avLst/>
          </a:prstGeom>
          <a:noFill/>
        </p:spPr>
        <p:txBody>
          <a:bodyPr wrap="square" rtlCol="0">
            <a:spAutoFit/>
          </a:bodyPr>
          <a:lstStyle/>
          <a:p>
            <a:r>
              <a:rPr lang="en-US" b="1">
                <a:solidFill>
                  <a:srgbClr val="FF0000"/>
                </a:solidFill>
                <a:latin typeface="Segoe UI" panose="020B0502040204020203" pitchFamily="34" charset="0"/>
                <a:cs typeface="Segoe UI" panose="020B0502040204020203" pitchFamily="34" charset="0"/>
              </a:rPr>
              <a:t>Note: Also applies to WS 2016, WS 2019 and Windows 10 VMs running static memory</a:t>
            </a:r>
          </a:p>
        </p:txBody>
      </p:sp>
    </p:spTree>
    <p:extLst>
      <p:ext uri="{BB962C8B-B14F-4D97-AF65-F5344CB8AC3E}">
        <p14:creationId xmlns:p14="http://schemas.microsoft.com/office/powerpoint/2010/main" val="13684398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10515600" cy="1325563"/>
          </a:xfrm>
        </p:spPr>
        <p:txBody>
          <a:bodyPr/>
          <a:lstStyle/>
          <a:p>
            <a:r>
              <a:rPr lang="en-US">
                <a:solidFill>
                  <a:schemeClr val="accent3"/>
                </a:solidFill>
              </a:rPr>
              <a:t>Azure Stack HCI Events</a:t>
            </a:r>
          </a:p>
        </p:txBody>
      </p:sp>
      <p:pic>
        <p:nvPicPr>
          <p:cNvPr id="4" name="Picture 3">
            <a:extLst>
              <a:ext uri="{FF2B5EF4-FFF2-40B4-BE49-F238E27FC236}">
                <a16:creationId xmlns:a16="http://schemas.microsoft.com/office/drawing/2014/main" id="{05538F2B-EFB7-4C2E-8B49-996BBD3A00FF}"/>
              </a:ext>
            </a:extLst>
          </p:cNvPr>
          <p:cNvPicPr>
            <a:picLocks noChangeAspect="1"/>
          </p:cNvPicPr>
          <p:nvPr/>
        </p:nvPicPr>
        <p:blipFill>
          <a:blip r:embed="rId3"/>
          <a:stretch>
            <a:fillRect/>
          </a:stretch>
        </p:blipFill>
        <p:spPr>
          <a:xfrm>
            <a:off x="0" y="1758830"/>
            <a:ext cx="12192000" cy="5099170"/>
          </a:xfrm>
          <a:prstGeom prst="rect">
            <a:avLst/>
          </a:prstGeom>
        </p:spPr>
      </p:pic>
    </p:spTree>
    <p:extLst>
      <p:ext uri="{BB962C8B-B14F-4D97-AF65-F5344CB8AC3E}">
        <p14:creationId xmlns:p14="http://schemas.microsoft.com/office/powerpoint/2010/main" val="38873626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1" y="2093"/>
            <a:ext cx="10515600" cy="1306443"/>
          </a:xfrm>
        </p:spPr>
        <p:txBody>
          <a:bodyPr vert="horz" lIns="91440" tIns="45720" rIns="91440" bIns="45720" rtlCol="0" anchor="ctr">
            <a:normAutofit/>
          </a:bodyPr>
          <a:lstStyle/>
          <a:p>
            <a:r>
              <a:rPr lang="en-US" sz="4000"/>
              <a:t>Event Logs in Event Viewer</a:t>
            </a:r>
          </a:p>
        </p:txBody>
      </p:sp>
      <p:sp>
        <p:nvSpPr>
          <p:cNvPr id="17" name="TextBox 16"/>
          <p:cNvSpPr txBox="1"/>
          <p:nvPr/>
        </p:nvSpPr>
        <p:spPr>
          <a:xfrm>
            <a:off x="167452" y="1930489"/>
            <a:ext cx="4152774" cy="4303464"/>
          </a:xfrm>
          <a:prstGeom prst="rect">
            <a:avLst/>
          </a:prstGeom>
        </p:spPr>
        <p:txBody>
          <a:bodyPr vert="horz" lIns="91440" tIns="45720" rIns="91440" bIns="45720" rtlCol="0">
            <a:normAutofit/>
          </a:bodyPr>
          <a:lstStyle/>
          <a:p>
            <a:pPr indent="-228600">
              <a:lnSpc>
                <a:spcPct val="90000"/>
              </a:lnSpc>
              <a:spcAft>
                <a:spcPts val="600"/>
              </a:spcAft>
              <a:buSzPct val="110000"/>
              <a:buFont typeface="Arial" panose="020B0604020202020204" pitchFamily="34" charset="0"/>
              <a:buChar char="•"/>
            </a:pPr>
            <a:r>
              <a:rPr lang="en-US" sz="2000"/>
              <a:t>Hyper-V Event Logs are found in the </a:t>
            </a:r>
            <a:r>
              <a:rPr lang="en-US" sz="2000" b="1"/>
              <a:t>Event Viewer</a:t>
            </a:r>
            <a:r>
              <a:rPr lang="en-US" sz="2000"/>
              <a:t> under </a:t>
            </a:r>
            <a:r>
              <a:rPr lang="en-US" sz="2000" b="1"/>
              <a:t>Applications and Services Logs\Microsoft\Windows</a:t>
            </a:r>
            <a:endParaRPr lang="en-US" sz="2000"/>
          </a:p>
        </p:txBody>
      </p:sp>
      <p:pic>
        <p:nvPicPr>
          <p:cNvPr id="3" name="Picture 2">
            <a:extLst>
              <a:ext uri="{FF2B5EF4-FFF2-40B4-BE49-F238E27FC236}">
                <a16:creationId xmlns:a16="http://schemas.microsoft.com/office/drawing/2014/main" id="{F556AD80-F1A7-4B23-ACEE-2F9DA404058B}"/>
              </a:ext>
            </a:extLst>
          </p:cNvPr>
          <p:cNvPicPr>
            <a:picLocks noChangeAspect="1"/>
          </p:cNvPicPr>
          <p:nvPr/>
        </p:nvPicPr>
        <p:blipFill rotWithShape="1">
          <a:blip r:embed="rId3"/>
          <a:srcRect r="15656" b="-1"/>
          <a:stretch/>
        </p:blipFill>
        <p:spPr>
          <a:xfrm>
            <a:off x="4320226" y="1243905"/>
            <a:ext cx="7666080" cy="5248970"/>
          </a:xfrm>
          <a:prstGeom prst="rect">
            <a:avLst/>
          </a:prstGeom>
        </p:spPr>
      </p:pic>
      <p:cxnSp>
        <p:nvCxnSpPr>
          <p:cNvPr id="5" name="Straight Connector 4">
            <a:extLst>
              <a:ext uri="{FF2B5EF4-FFF2-40B4-BE49-F238E27FC236}">
                <a16:creationId xmlns:a16="http://schemas.microsoft.com/office/drawing/2014/main" id="{80921C48-AA3D-491D-95B1-CF5163BA793B}"/>
              </a:ext>
            </a:extLst>
          </p:cNvPr>
          <p:cNvCxnSpPr/>
          <p:nvPr/>
        </p:nvCxnSpPr>
        <p:spPr>
          <a:xfrm>
            <a:off x="6558844" y="3868390"/>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16CFC9-4327-4BCB-AB41-AC47DD216F40}"/>
              </a:ext>
            </a:extLst>
          </p:cNvPr>
          <p:cNvCxnSpPr>
            <a:cxnSpLocks/>
          </p:cNvCxnSpPr>
          <p:nvPr/>
        </p:nvCxnSpPr>
        <p:spPr>
          <a:xfrm>
            <a:off x="6558844" y="4565735"/>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69671D1-D785-4CA1-9B04-28E53D3FF624}"/>
              </a:ext>
            </a:extLst>
          </p:cNvPr>
          <p:cNvCxnSpPr>
            <a:cxnSpLocks/>
          </p:cNvCxnSpPr>
          <p:nvPr/>
        </p:nvCxnSpPr>
        <p:spPr>
          <a:xfrm>
            <a:off x="6558844" y="4727372"/>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DB94712-55B6-40E8-81F1-C4A7419124EF}"/>
              </a:ext>
            </a:extLst>
          </p:cNvPr>
          <p:cNvCxnSpPr>
            <a:cxnSpLocks/>
          </p:cNvCxnSpPr>
          <p:nvPr/>
        </p:nvCxnSpPr>
        <p:spPr>
          <a:xfrm>
            <a:off x="6558844" y="4925954"/>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CF26EA-E24F-40BB-A742-B42394A6EC2B}"/>
              </a:ext>
            </a:extLst>
          </p:cNvPr>
          <p:cNvCxnSpPr>
            <a:cxnSpLocks/>
          </p:cNvCxnSpPr>
          <p:nvPr/>
        </p:nvCxnSpPr>
        <p:spPr>
          <a:xfrm>
            <a:off x="6558844" y="5087590"/>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3F253C-727B-46D9-A47F-A8AC7744E13A}"/>
              </a:ext>
            </a:extLst>
          </p:cNvPr>
          <p:cNvCxnSpPr>
            <a:cxnSpLocks/>
          </p:cNvCxnSpPr>
          <p:nvPr/>
        </p:nvCxnSpPr>
        <p:spPr>
          <a:xfrm>
            <a:off x="6558844" y="5258463"/>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842B28-ED02-4EAE-A4A8-CAF2C5208585}"/>
              </a:ext>
            </a:extLst>
          </p:cNvPr>
          <p:cNvCxnSpPr>
            <a:cxnSpLocks/>
          </p:cNvCxnSpPr>
          <p:nvPr/>
        </p:nvCxnSpPr>
        <p:spPr>
          <a:xfrm>
            <a:off x="6558844" y="5429335"/>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68BA88-4A20-49B9-B478-A0BE629D2410}"/>
              </a:ext>
            </a:extLst>
          </p:cNvPr>
          <p:cNvCxnSpPr>
            <a:cxnSpLocks/>
          </p:cNvCxnSpPr>
          <p:nvPr/>
        </p:nvCxnSpPr>
        <p:spPr>
          <a:xfrm>
            <a:off x="6558844" y="5609444"/>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94D2B75-510E-42C0-9D22-255EBE29AA25}"/>
              </a:ext>
            </a:extLst>
          </p:cNvPr>
          <p:cNvCxnSpPr>
            <a:cxnSpLocks/>
          </p:cNvCxnSpPr>
          <p:nvPr/>
        </p:nvCxnSpPr>
        <p:spPr>
          <a:xfrm>
            <a:off x="6558844" y="5780317"/>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77D2D2-0E76-4FCE-A3F9-A30CD00B2540}"/>
              </a:ext>
            </a:extLst>
          </p:cNvPr>
          <p:cNvCxnSpPr>
            <a:cxnSpLocks/>
          </p:cNvCxnSpPr>
          <p:nvPr/>
        </p:nvCxnSpPr>
        <p:spPr>
          <a:xfrm>
            <a:off x="6558844" y="5951190"/>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96845E-7A03-4EA4-9123-88D06794E654}"/>
              </a:ext>
            </a:extLst>
          </p:cNvPr>
          <p:cNvCxnSpPr>
            <a:cxnSpLocks/>
          </p:cNvCxnSpPr>
          <p:nvPr/>
        </p:nvCxnSpPr>
        <p:spPr>
          <a:xfrm>
            <a:off x="6558844" y="6122063"/>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08B447-D737-4CF1-BBB3-28A6871863EE}"/>
              </a:ext>
            </a:extLst>
          </p:cNvPr>
          <p:cNvCxnSpPr>
            <a:cxnSpLocks/>
          </p:cNvCxnSpPr>
          <p:nvPr/>
        </p:nvCxnSpPr>
        <p:spPr>
          <a:xfrm>
            <a:off x="6558844" y="6311408"/>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1D5CCC3-A626-43F9-8389-BC9F600C1B6A}"/>
              </a:ext>
            </a:extLst>
          </p:cNvPr>
          <p:cNvCxnSpPr>
            <a:cxnSpLocks/>
          </p:cNvCxnSpPr>
          <p:nvPr/>
        </p:nvCxnSpPr>
        <p:spPr>
          <a:xfrm>
            <a:off x="6558844" y="6491228"/>
            <a:ext cx="71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1696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1" y="2093"/>
            <a:ext cx="10515600" cy="1306443"/>
          </a:xfrm>
        </p:spPr>
        <p:txBody>
          <a:bodyPr vert="horz" lIns="91440" tIns="45720" rIns="91440" bIns="45720" rtlCol="0" anchor="ctr">
            <a:normAutofit/>
          </a:bodyPr>
          <a:lstStyle/>
          <a:p>
            <a:r>
              <a:rPr lang="en-US" sz="4000"/>
              <a:t>Azure Stack HCI Diagnostics</a:t>
            </a:r>
          </a:p>
        </p:txBody>
      </p:sp>
      <p:pic>
        <p:nvPicPr>
          <p:cNvPr id="4" name="Picture 3">
            <a:extLst>
              <a:ext uri="{FF2B5EF4-FFF2-40B4-BE49-F238E27FC236}">
                <a16:creationId xmlns:a16="http://schemas.microsoft.com/office/drawing/2014/main" id="{90E90235-A4D7-49B2-9F68-999868F6B5D7}"/>
              </a:ext>
            </a:extLst>
          </p:cNvPr>
          <p:cNvPicPr>
            <a:picLocks noChangeAspect="1"/>
          </p:cNvPicPr>
          <p:nvPr/>
        </p:nvPicPr>
        <p:blipFill>
          <a:blip r:embed="rId3"/>
          <a:stretch>
            <a:fillRect/>
          </a:stretch>
        </p:blipFill>
        <p:spPr>
          <a:xfrm>
            <a:off x="3491184" y="1362075"/>
            <a:ext cx="8470146" cy="4133850"/>
          </a:xfrm>
          <a:prstGeom prst="rect">
            <a:avLst/>
          </a:prstGeom>
        </p:spPr>
      </p:pic>
      <p:sp>
        <p:nvSpPr>
          <p:cNvPr id="12" name="TextBox 11">
            <a:extLst>
              <a:ext uri="{FF2B5EF4-FFF2-40B4-BE49-F238E27FC236}">
                <a16:creationId xmlns:a16="http://schemas.microsoft.com/office/drawing/2014/main" id="{418E2856-6795-415F-8F62-9483D7EF66DA}"/>
              </a:ext>
            </a:extLst>
          </p:cNvPr>
          <p:cNvSpPr txBox="1"/>
          <p:nvPr/>
        </p:nvSpPr>
        <p:spPr>
          <a:xfrm>
            <a:off x="167452" y="1930489"/>
            <a:ext cx="4152774" cy="4303464"/>
          </a:xfrm>
          <a:prstGeom prst="rect">
            <a:avLst/>
          </a:prstGeom>
        </p:spPr>
        <p:txBody>
          <a:bodyPr vert="horz" lIns="91440" tIns="45720" rIns="91440" bIns="45720" rtlCol="0">
            <a:normAutofit/>
          </a:bodyPr>
          <a:lstStyle/>
          <a:p>
            <a:pPr>
              <a:lnSpc>
                <a:spcPct val="90000"/>
              </a:lnSpc>
              <a:spcAft>
                <a:spcPts val="600"/>
              </a:spcAft>
              <a:buSzPct val="110000"/>
            </a:pPr>
            <a:endParaRPr lang="en-US" sz="2000"/>
          </a:p>
        </p:txBody>
      </p:sp>
      <p:sp>
        <p:nvSpPr>
          <p:cNvPr id="24" name="TextBox 23">
            <a:extLst>
              <a:ext uri="{FF2B5EF4-FFF2-40B4-BE49-F238E27FC236}">
                <a16:creationId xmlns:a16="http://schemas.microsoft.com/office/drawing/2014/main" id="{67D99F81-1793-47AB-897F-400497BE5F78}"/>
              </a:ext>
            </a:extLst>
          </p:cNvPr>
          <p:cNvSpPr txBox="1"/>
          <p:nvPr/>
        </p:nvSpPr>
        <p:spPr>
          <a:xfrm>
            <a:off x="167452" y="1492884"/>
            <a:ext cx="3394898" cy="2031325"/>
          </a:xfrm>
          <a:prstGeom prst="rect">
            <a:avLst/>
          </a:prstGeom>
          <a:noFill/>
        </p:spPr>
        <p:txBody>
          <a:bodyPr wrap="square">
            <a:spAutoFit/>
          </a:bodyPr>
          <a:lstStyle/>
          <a:p>
            <a:r>
              <a:rPr lang="pt-PT" sz="1400" i="0">
                <a:solidFill>
                  <a:srgbClr val="171717"/>
                </a:solidFill>
                <a:effectLst/>
                <a:latin typeface="Segoe UI" panose="020B0502040204020203" pitchFamily="34" charset="0"/>
              </a:rPr>
              <a:t>Dianostics is in the backplane:</a:t>
            </a:r>
          </a:p>
          <a:p>
            <a:r>
              <a:rPr lang="pt-PT" sz="1400" b="1" i="0">
                <a:solidFill>
                  <a:srgbClr val="171717"/>
                </a:solidFill>
                <a:effectLst/>
                <a:latin typeface="Segoe UI" panose="020B0502040204020203" pitchFamily="34" charset="0"/>
              </a:rPr>
              <a:t> Get-SDDCDiagnosticInfo</a:t>
            </a:r>
          </a:p>
          <a:p>
            <a:r>
              <a:rPr lang="pt-PT" sz="1400">
                <a:solidFill>
                  <a:srgbClr val="171717"/>
                </a:solidFill>
                <a:latin typeface="Segoe UI" panose="020B0502040204020203" pitchFamily="34" charset="0"/>
              </a:rPr>
              <a:t>A powershell cmdlet that is used to gather logs and perfmon health checks for :</a:t>
            </a:r>
          </a:p>
          <a:p>
            <a:pPr marL="285750" indent="-285750">
              <a:buFont typeface="Arial" panose="020B0604020202020204" pitchFamily="34" charset="0"/>
              <a:buChar char="•"/>
            </a:pPr>
            <a:r>
              <a:rPr lang="pt-PT" sz="1400">
                <a:solidFill>
                  <a:srgbClr val="171717"/>
                </a:solidFill>
                <a:latin typeface="Segoe UI" panose="020B0502040204020203" pitchFamily="34" charset="0"/>
              </a:rPr>
              <a:t>Failover Cluster;</a:t>
            </a:r>
          </a:p>
          <a:p>
            <a:pPr marL="285750" indent="-285750">
              <a:buFont typeface="Arial" panose="020B0604020202020204" pitchFamily="34" charset="0"/>
              <a:buChar char="•"/>
            </a:pPr>
            <a:r>
              <a:rPr lang="pt-PT" sz="1400">
                <a:solidFill>
                  <a:srgbClr val="171717"/>
                </a:solidFill>
                <a:latin typeface="Segoe UI" panose="020B0502040204020203" pitchFamily="34" charset="0"/>
              </a:rPr>
              <a:t>Storage spaces Direct;</a:t>
            </a:r>
          </a:p>
          <a:p>
            <a:pPr marL="285750" indent="-285750">
              <a:buFont typeface="Arial" panose="020B0604020202020204" pitchFamily="34" charset="0"/>
              <a:buChar char="•"/>
            </a:pPr>
            <a:r>
              <a:rPr lang="pt-PT" sz="1400">
                <a:solidFill>
                  <a:srgbClr val="171717"/>
                </a:solidFill>
                <a:latin typeface="Segoe UI" panose="020B0502040204020203" pitchFamily="34" charset="0"/>
              </a:rPr>
              <a:t>CSV;</a:t>
            </a:r>
          </a:p>
          <a:p>
            <a:pPr marL="285750" indent="-285750">
              <a:buFont typeface="Arial" panose="020B0604020202020204" pitchFamily="34" charset="0"/>
              <a:buChar char="•"/>
            </a:pPr>
            <a:r>
              <a:rPr lang="pt-PT" sz="1400">
                <a:solidFill>
                  <a:srgbClr val="171717"/>
                </a:solidFill>
                <a:latin typeface="Segoe UI" panose="020B0502040204020203" pitchFamily="34" charset="0"/>
              </a:rPr>
              <a:t>Deduplication</a:t>
            </a:r>
            <a:endParaRPr lang="pt-PT" sz="1400"/>
          </a:p>
        </p:txBody>
      </p:sp>
      <p:sp>
        <p:nvSpPr>
          <p:cNvPr id="26" name="TextBox 25">
            <a:extLst>
              <a:ext uri="{FF2B5EF4-FFF2-40B4-BE49-F238E27FC236}">
                <a16:creationId xmlns:a16="http://schemas.microsoft.com/office/drawing/2014/main" id="{CB7A44D4-0F27-4D83-B1A0-39313A2E66FA}"/>
              </a:ext>
            </a:extLst>
          </p:cNvPr>
          <p:cNvSpPr txBox="1"/>
          <p:nvPr/>
        </p:nvSpPr>
        <p:spPr>
          <a:xfrm>
            <a:off x="2736057" y="6064339"/>
            <a:ext cx="6205536" cy="369332"/>
          </a:xfrm>
          <a:prstGeom prst="rect">
            <a:avLst/>
          </a:prstGeom>
          <a:noFill/>
        </p:spPr>
        <p:txBody>
          <a:bodyPr wrap="square">
            <a:spAutoFit/>
          </a:bodyPr>
          <a:lstStyle/>
          <a:p>
            <a:r>
              <a:rPr lang="pt-PT" b="0" i="0">
                <a:solidFill>
                  <a:srgbClr val="0101FD"/>
                </a:solidFill>
                <a:effectLst/>
                <a:latin typeface="SFMono-Regular"/>
              </a:rPr>
              <a:t>Get-SDDCDiagnosticInfo</a:t>
            </a:r>
            <a:r>
              <a:rPr lang="pt-PT" b="0" i="0">
                <a:solidFill>
                  <a:srgbClr val="007D9A"/>
                </a:solidFill>
                <a:effectLst/>
                <a:latin typeface="SFMono-Regular"/>
              </a:rPr>
              <a:t> -ClusterName</a:t>
            </a:r>
            <a:r>
              <a:rPr lang="pt-PT" b="0" i="0">
                <a:solidFill>
                  <a:srgbClr val="171717"/>
                </a:solidFill>
                <a:effectLst/>
                <a:latin typeface="SFMono-Regular"/>
              </a:rPr>
              <a:t> CLU001</a:t>
            </a:r>
            <a:endParaRPr lang="pt-PT"/>
          </a:p>
        </p:txBody>
      </p:sp>
    </p:spTree>
    <p:extLst>
      <p:ext uri="{BB962C8B-B14F-4D97-AF65-F5344CB8AC3E}">
        <p14:creationId xmlns:p14="http://schemas.microsoft.com/office/powerpoint/2010/main" val="32245951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4A2B91EF-39D1-423D-9665-EE48BC01848E}"/>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4400" kern="1200">
                <a:solidFill>
                  <a:schemeClr val="tx1"/>
                </a:solidFill>
                <a:latin typeface="+mj-lt"/>
                <a:ea typeface="+mj-ea"/>
                <a:cs typeface="+mj-cs"/>
              </a:rPr>
              <a:t>Please Provide Feedback</a:t>
            </a:r>
          </a:p>
        </p:txBody>
      </p:sp>
      <p:pic>
        <p:nvPicPr>
          <p:cNvPr id="8" name="Picture 7" descr="Qr code&#10;&#10;Description automatically generated">
            <a:extLst>
              <a:ext uri="{FF2B5EF4-FFF2-40B4-BE49-F238E27FC236}">
                <a16:creationId xmlns:a16="http://schemas.microsoft.com/office/drawing/2014/main" id="{28356306-494A-422D-BBCC-29E6368E4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687" y="1592512"/>
            <a:ext cx="4073769" cy="4073769"/>
          </a:xfrm>
          <a:prstGeom prst="rect">
            <a:avLst/>
          </a:prstGeom>
        </p:spPr>
      </p:pic>
    </p:spTree>
    <p:extLst>
      <p:ext uri="{BB962C8B-B14F-4D97-AF65-F5344CB8AC3E}">
        <p14:creationId xmlns:p14="http://schemas.microsoft.com/office/powerpoint/2010/main" val="38443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xfrm>
            <a:off x="6802395" y="1453759"/>
            <a:ext cx="4874740" cy="2889114"/>
          </a:xfrm>
        </p:spPr>
        <p:txBody>
          <a:bodyPr vert="horz" lIns="91440" tIns="45720" rIns="91440" bIns="45720" rtlCol="0" anchor="b">
            <a:normAutofit/>
          </a:bodyPr>
          <a:lstStyle/>
          <a:p>
            <a:r>
              <a:rPr lang="en-US" sz="5400"/>
              <a:t>Monitoring &amp; Troubleshooting</a:t>
            </a:r>
          </a:p>
        </p:txBody>
      </p:sp>
      <p:pic>
        <p:nvPicPr>
          <p:cNvPr id="4" name="Picture 3" descr="A picture containing table, card, sitting&#10;&#10;Description automatically generated">
            <a:extLst>
              <a:ext uri="{FF2B5EF4-FFF2-40B4-BE49-F238E27FC236}">
                <a16:creationId xmlns:a16="http://schemas.microsoft.com/office/drawing/2014/main" id="{EF159981-6EF9-47F4-A8A4-E56462D80BEE}"/>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4213" r="987"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ustDataLst>
      <p:tags r:id="rId1"/>
    </p:custDataLst>
    <p:extLst>
      <p:ext uri="{BB962C8B-B14F-4D97-AF65-F5344CB8AC3E}">
        <p14:creationId xmlns:p14="http://schemas.microsoft.com/office/powerpoint/2010/main" val="8867218"/>
      </p:ext>
    </p:extLst>
  </p:cSld>
  <p:clrMapOvr>
    <a:overrideClrMapping bg1="dk1" tx1="lt1" bg2="dk2" tx2="lt2" accent1="accent1" accent2="accent2" accent3="accent3" accent4="accent4" accent5="accent5" accent6="accent6" hlink="hlink" folHlink="folHlink"/>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Learnings covered in Unit</a:t>
            </a:r>
          </a:p>
        </p:txBody>
      </p:sp>
      <p:grpSp>
        <p:nvGrpSpPr>
          <p:cNvPr id="3" name="Group 2">
            <a:extLst>
              <a:ext uri="{FF2B5EF4-FFF2-40B4-BE49-F238E27FC236}">
                <a16:creationId xmlns:a16="http://schemas.microsoft.com/office/drawing/2014/main" id="{2BDB60E9-4730-4FB4-A82D-9B0243B37DA7}"/>
              </a:ext>
            </a:extLst>
          </p:cNvPr>
          <p:cNvGrpSpPr/>
          <p:nvPr/>
        </p:nvGrpSpPr>
        <p:grpSpPr>
          <a:xfrm>
            <a:off x="900451" y="1190831"/>
            <a:ext cx="4142329" cy="4476638"/>
            <a:chOff x="900451" y="1190831"/>
            <a:chExt cx="4142329" cy="4476638"/>
          </a:xfrm>
        </p:grpSpPr>
        <p:sp>
          <p:nvSpPr>
            <p:cNvPr id="4" name="Rectangle 3">
              <a:extLst>
                <a:ext uri="{FF2B5EF4-FFF2-40B4-BE49-F238E27FC236}">
                  <a16:creationId xmlns:a16="http://schemas.microsoft.com/office/drawing/2014/main" id="{6552E763-480A-45D7-9486-E86C8123BCD7}"/>
                </a:ext>
              </a:extLst>
            </p:cNvPr>
            <p:cNvSpPr/>
            <p:nvPr/>
          </p:nvSpPr>
          <p:spPr>
            <a:xfrm>
              <a:off x="900451" y="1190831"/>
              <a:ext cx="4142329" cy="4476638"/>
            </a:xfrm>
            <a:prstGeom prst="rect">
              <a:avLst/>
            </a:prstGeom>
            <a:noFill/>
          </p:spPr>
        </p:sp>
        <p:sp>
          <p:nvSpPr>
            <p:cNvPr id="6" name="Rectangle: Rounded Corners 5">
              <a:extLst>
                <a:ext uri="{FF2B5EF4-FFF2-40B4-BE49-F238E27FC236}">
                  <a16:creationId xmlns:a16="http://schemas.microsoft.com/office/drawing/2014/main" id="{54F482BB-9E1A-49B9-9620-3026C2EEBD28}"/>
                </a:ext>
              </a:extLst>
            </p:cNvPr>
            <p:cNvSpPr/>
            <p:nvPr/>
          </p:nvSpPr>
          <p:spPr>
            <a:xfrm>
              <a:off x="900451" y="1190831"/>
              <a:ext cx="4142329" cy="459030"/>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sp>
        <p:sp>
          <p:nvSpPr>
            <p:cNvPr id="7" name="Rectangle 6" descr="Blueprint">
              <a:extLst>
                <a:ext uri="{FF2B5EF4-FFF2-40B4-BE49-F238E27FC236}">
                  <a16:creationId xmlns:a16="http://schemas.microsoft.com/office/drawing/2014/main" id="{EEA4CDA2-F649-49F8-B10A-0A28B68C208E}"/>
                </a:ext>
              </a:extLst>
            </p:cNvPr>
            <p:cNvSpPr/>
            <p:nvPr/>
          </p:nvSpPr>
          <p:spPr>
            <a:xfrm>
              <a:off x="1058940" y="1335397"/>
              <a:ext cx="213200" cy="17099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t="-12000" b="-12000"/>
              </a:stretch>
            </a:blipFill>
          </p:spPr>
          <p:style>
            <a:lnRef idx="0">
              <a:schemeClr val="lt2">
                <a:hueOff val="0"/>
                <a:satOff val="0"/>
                <a:lumOff val="0"/>
                <a:alphaOff val="0"/>
              </a:schemeClr>
            </a:lnRef>
            <a:fillRef idx="3">
              <a:scrgbClr r="0" g="0" b="0"/>
            </a:fillRef>
            <a:effectRef idx="3">
              <a:schemeClr val="dk2">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41E00F15-03D6-46F6-A748-AD469F002750}"/>
                </a:ext>
              </a:extLst>
            </p:cNvPr>
            <p:cNvSpPr/>
            <p:nvPr/>
          </p:nvSpPr>
          <p:spPr>
            <a:xfrm>
              <a:off x="1430630" y="1191377"/>
              <a:ext cx="3612149" cy="459030"/>
            </a:xfrm>
            <a:custGeom>
              <a:avLst/>
              <a:gdLst>
                <a:gd name="connsiteX0" fmla="*/ 0 w 3612149"/>
                <a:gd name="connsiteY0" fmla="*/ 0 h 459030"/>
                <a:gd name="connsiteX1" fmla="*/ 3612149 w 3612149"/>
                <a:gd name="connsiteY1" fmla="*/ 0 h 459030"/>
                <a:gd name="connsiteX2" fmla="*/ 3612149 w 3612149"/>
                <a:gd name="connsiteY2" fmla="*/ 459030 h 459030"/>
                <a:gd name="connsiteX3" fmla="*/ 0 w 3612149"/>
                <a:gd name="connsiteY3" fmla="*/ 459030 h 459030"/>
                <a:gd name="connsiteX4" fmla="*/ 0 w 3612149"/>
                <a:gd name="connsiteY4" fmla="*/ 0 h 459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149" h="459030">
                  <a:moveTo>
                    <a:pt x="0" y="0"/>
                  </a:moveTo>
                  <a:lnTo>
                    <a:pt x="3612149" y="0"/>
                  </a:lnTo>
                  <a:lnTo>
                    <a:pt x="3612149" y="459030"/>
                  </a:lnTo>
                  <a:lnTo>
                    <a:pt x="0" y="45903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48581" tIns="48581" rIns="48581" bIns="48581" numCol="1" spcCol="1270" anchor="ctr" anchorCtr="0">
              <a:noAutofit/>
            </a:bodyPr>
            <a:lstStyle/>
            <a:p>
              <a:pPr marL="0" lvl="0" indent="0" algn="l" defTabSz="711200">
                <a:lnSpc>
                  <a:spcPct val="100000"/>
                </a:lnSpc>
                <a:spcBef>
                  <a:spcPct val="0"/>
                </a:spcBef>
                <a:spcAft>
                  <a:spcPct val="35000"/>
                </a:spcAft>
                <a:buNone/>
              </a:pPr>
              <a:r>
                <a:rPr lang="en-US" sz="1600" kern="1200"/>
                <a:t>Troubleshooting Compute</a:t>
              </a:r>
            </a:p>
          </p:txBody>
        </p:sp>
        <p:sp>
          <p:nvSpPr>
            <p:cNvPr id="9" name="Rectangle: Rounded Corners 8">
              <a:extLst>
                <a:ext uri="{FF2B5EF4-FFF2-40B4-BE49-F238E27FC236}">
                  <a16:creationId xmlns:a16="http://schemas.microsoft.com/office/drawing/2014/main" id="{F5841441-2FA7-4B3D-9375-D4EB5776B908}"/>
                </a:ext>
              </a:extLst>
            </p:cNvPr>
            <p:cNvSpPr/>
            <p:nvPr/>
          </p:nvSpPr>
          <p:spPr>
            <a:xfrm>
              <a:off x="900451" y="1765165"/>
              <a:ext cx="4142329" cy="459030"/>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sp>
        <p:sp>
          <p:nvSpPr>
            <p:cNvPr id="10" name="Rectangle 9" descr="Rocket">
              <a:extLst>
                <a:ext uri="{FF2B5EF4-FFF2-40B4-BE49-F238E27FC236}">
                  <a16:creationId xmlns:a16="http://schemas.microsoft.com/office/drawing/2014/main" id="{4338C235-C3D2-413D-ABB3-8BEDBF25C910}"/>
                </a:ext>
              </a:extLst>
            </p:cNvPr>
            <p:cNvSpPr/>
            <p:nvPr/>
          </p:nvSpPr>
          <p:spPr>
            <a:xfrm>
              <a:off x="1039307" y="1868447"/>
              <a:ext cx="252466" cy="25246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0">
              <a:schemeClr val="lt2">
                <a:hueOff val="0"/>
                <a:satOff val="0"/>
                <a:lumOff val="0"/>
                <a:alphaOff val="0"/>
              </a:schemeClr>
            </a:lnRef>
            <a:fillRef idx="3">
              <a:scrgbClr r="0" g="0" b="0"/>
            </a:fillRef>
            <a:effectRef idx="3">
              <a:schemeClr val="dk2">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5625EE11-789D-4477-9C20-E1DCC24D36A1}"/>
                </a:ext>
              </a:extLst>
            </p:cNvPr>
            <p:cNvSpPr/>
            <p:nvPr/>
          </p:nvSpPr>
          <p:spPr>
            <a:xfrm>
              <a:off x="1430630" y="1765165"/>
              <a:ext cx="3612149" cy="459030"/>
            </a:xfrm>
            <a:custGeom>
              <a:avLst/>
              <a:gdLst>
                <a:gd name="connsiteX0" fmla="*/ 0 w 3612149"/>
                <a:gd name="connsiteY0" fmla="*/ 0 h 459030"/>
                <a:gd name="connsiteX1" fmla="*/ 3612149 w 3612149"/>
                <a:gd name="connsiteY1" fmla="*/ 0 h 459030"/>
                <a:gd name="connsiteX2" fmla="*/ 3612149 w 3612149"/>
                <a:gd name="connsiteY2" fmla="*/ 459030 h 459030"/>
                <a:gd name="connsiteX3" fmla="*/ 0 w 3612149"/>
                <a:gd name="connsiteY3" fmla="*/ 459030 h 459030"/>
                <a:gd name="connsiteX4" fmla="*/ 0 w 3612149"/>
                <a:gd name="connsiteY4" fmla="*/ 0 h 459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149" h="459030">
                  <a:moveTo>
                    <a:pt x="0" y="0"/>
                  </a:moveTo>
                  <a:lnTo>
                    <a:pt x="3612149" y="0"/>
                  </a:lnTo>
                  <a:lnTo>
                    <a:pt x="3612149" y="459030"/>
                  </a:lnTo>
                  <a:lnTo>
                    <a:pt x="0" y="45903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48581" tIns="48581" rIns="48581" bIns="48581" numCol="1" spcCol="1270" anchor="ctr" anchorCtr="0">
              <a:noAutofit/>
            </a:bodyPr>
            <a:lstStyle/>
            <a:p>
              <a:pPr marL="0" lvl="0" indent="0" algn="l" defTabSz="711200">
                <a:lnSpc>
                  <a:spcPct val="100000"/>
                </a:lnSpc>
                <a:spcBef>
                  <a:spcPct val="0"/>
                </a:spcBef>
                <a:spcAft>
                  <a:spcPct val="35000"/>
                </a:spcAft>
                <a:buNone/>
              </a:pPr>
              <a:endParaRPr lang="en-US" sz="1600" kern="1200"/>
            </a:p>
          </p:txBody>
        </p:sp>
        <p:sp>
          <p:nvSpPr>
            <p:cNvPr id="12" name="Rectangle: Rounded Corners 11">
              <a:extLst>
                <a:ext uri="{FF2B5EF4-FFF2-40B4-BE49-F238E27FC236}">
                  <a16:creationId xmlns:a16="http://schemas.microsoft.com/office/drawing/2014/main" id="{B8FE81F3-CA2A-4F67-9698-55BD0D0CF9EB}"/>
                </a:ext>
              </a:extLst>
            </p:cNvPr>
            <p:cNvSpPr/>
            <p:nvPr/>
          </p:nvSpPr>
          <p:spPr>
            <a:xfrm>
              <a:off x="900451" y="2338953"/>
              <a:ext cx="4142329" cy="459030"/>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sp>
        <p:sp>
          <p:nvSpPr>
            <p:cNvPr id="13" name="Rectangle 12" descr="Programmer male">
              <a:extLst>
                <a:ext uri="{FF2B5EF4-FFF2-40B4-BE49-F238E27FC236}">
                  <a16:creationId xmlns:a16="http://schemas.microsoft.com/office/drawing/2014/main" id="{1B924C8F-9484-4ABA-B0B2-4C9CBC365D07}"/>
                </a:ext>
              </a:extLst>
            </p:cNvPr>
            <p:cNvSpPr/>
            <p:nvPr/>
          </p:nvSpPr>
          <p:spPr>
            <a:xfrm>
              <a:off x="1039307" y="2442234"/>
              <a:ext cx="252466" cy="25246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p:spPr>
          <p:style>
            <a:lnRef idx="0">
              <a:schemeClr val="lt2">
                <a:hueOff val="0"/>
                <a:satOff val="0"/>
                <a:lumOff val="0"/>
                <a:alphaOff val="0"/>
              </a:schemeClr>
            </a:lnRef>
            <a:fillRef idx="3">
              <a:scrgbClr r="0" g="0" b="0"/>
            </a:fillRef>
            <a:effectRef idx="3">
              <a:schemeClr val="dk2">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DD0C4244-C0C5-4FD4-B37B-778131725073}"/>
                </a:ext>
              </a:extLst>
            </p:cNvPr>
            <p:cNvSpPr/>
            <p:nvPr/>
          </p:nvSpPr>
          <p:spPr>
            <a:xfrm>
              <a:off x="1430630" y="2338953"/>
              <a:ext cx="3612149" cy="459030"/>
            </a:xfrm>
            <a:custGeom>
              <a:avLst/>
              <a:gdLst>
                <a:gd name="connsiteX0" fmla="*/ 0 w 3612149"/>
                <a:gd name="connsiteY0" fmla="*/ 0 h 459030"/>
                <a:gd name="connsiteX1" fmla="*/ 3612149 w 3612149"/>
                <a:gd name="connsiteY1" fmla="*/ 0 h 459030"/>
                <a:gd name="connsiteX2" fmla="*/ 3612149 w 3612149"/>
                <a:gd name="connsiteY2" fmla="*/ 459030 h 459030"/>
                <a:gd name="connsiteX3" fmla="*/ 0 w 3612149"/>
                <a:gd name="connsiteY3" fmla="*/ 459030 h 459030"/>
                <a:gd name="connsiteX4" fmla="*/ 0 w 3612149"/>
                <a:gd name="connsiteY4" fmla="*/ 0 h 459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149" h="459030">
                  <a:moveTo>
                    <a:pt x="0" y="0"/>
                  </a:moveTo>
                  <a:lnTo>
                    <a:pt x="3612149" y="0"/>
                  </a:lnTo>
                  <a:lnTo>
                    <a:pt x="3612149" y="459030"/>
                  </a:lnTo>
                  <a:lnTo>
                    <a:pt x="0" y="45903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48581" tIns="48581" rIns="48581" bIns="48581" numCol="1" spcCol="1270" anchor="ctr" anchorCtr="0">
              <a:noAutofit/>
            </a:bodyPr>
            <a:lstStyle/>
            <a:p>
              <a:pPr marL="0" lvl="0" indent="0" algn="l" defTabSz="711200">
                <a:lnSpc>
                  <a:spcPct val="100000"/>
                </a:lnSpc>
                <a:spcBef>
                  <a:spcPct val="0"/>
                </a:spcBef>
                <a:spcAft>
                  <a:spcPct val="35000"/>
                </a:spcAft>
                <a:buNone/>
              </a:pPr>
              <a:endParaRPr lang="en-US" sz="1600" kern="1200"/>
            </a:p>
          </p:txBody>
        </p:sp>
        <p:sp>
          <p:nvSpPr>
            <p:cNvPr id="16" name="Rectangle: Rounded Corners 15">
              <a:extLst>
                <a:ext uri="{FF2B5EF4-FFF2-40B4-BE49-F238E27FC236}">
                  <a16:creationId xmlns:a16="http://schemas.microsoft.com/office/drawing/2014/main" id="{369BA8D2-799E-4421-A23D-0C4043915DB3}"/>
                </a:ext>
              </a:extLst>
            </p:cNvPr>
            <p:cNvSpPr/>
            <p:nvPr/>
          </p:nvSpPr>
          <p:spPr>
            <a:xfrm>
              <a:off x="900451" y="2912740"/>
              <a:ext cx="4142329" cy="459030"/>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sp>
        <p:sp>
          <p:nvSpPr>
            <p:cNvPr id="17" name="Rectangle 16" descr="Database">
              <a:extLst>
                <a:ext uri="{FF2B5EF4-FFF2-40B4-BE49-F238E27FC236}">
                  <a16:creationId xmlns:a16="http://schemas.microsoft.com/office/drawing/2014/main" id="{19790E7B-E5B0-4424-8089-137746506B17}"/>
                </a:ext>
              </a:extLst>
            </p:cNvPr>
            <p:cNvSpPr/>
            <p:nvPr/>
          </p:nvSpPr>
          <p:spPr>
            <a:xfrm>
              <a:off x="1039307" y="3016022"/>
              <a:ext cx="252466" cy="252466"/>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p:spPr>
          <p:style>
            <a:lnRef idx="0">
              <a:schemeClr val="lt2">
                <a:hueOff val="0"/>
                <a:satOff val="0"/>
                <a:lumOff val="0"/>
                <a:alphaOff val="0"/>
              </a:schemeClr>
            </a:lnRef>
            <a:fillRef idx="3">
              <a:scrgbClr r="0" g="0" b="0"/>
            </a:fillRef>
            <a:effectRef idx="3">
              <a:schemeClr val="dk2">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C80E061D-5FBA-4922-AE1B-CA325FF6978B}"/>
                </a:ext>
              </a:extLst>
            </p:cNvPr>
            <p:cNvSpPr/>
            <p:nvPr/>
          </p:nvSpPr>
          <p:spPr>
            <a:xfrm>
              <a:off x="1430630" y="2912740"/>
              <a:ext cx="3612149" cy="459030"/>
            </a:xfrm>
            <a:custGeom>
              <a:avLst/>
              <a:gdLst>
                <a:gd name="connsiteX0" fmla="*/ 0 w 3612149"/>
                <a:gd name="connsiteY0" fmla="*/ 0 h 459030"/>
                <a:gd name="connsiteX1" fmla="*/ 3612149 w 3612149"/>
                <a:gd name="connsiteY1" fmla="*/ 0 h 459030"/>
                <a:gd name="connsiteX2" fmla="*/ 3612149 w 3612149"/>
                <a:gd name="connsiteY2" fmla="*/ 459030 h 459030"/>
                <a:gd name="connsiteX3" fmla="*/ 0 w 3612149"/>
                <a:gd name="connsiteY3" fmla="*/ 459030 h 459030"/>
                <a:gd name="connsiteX4" fmla="*/ 0 w 3612149"/>
                <a:gd name="connsiteY4" fmla="*/ 0 h 459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149" h="459030">
                  <a:moveTo>
                    <a:pt x="0" y="0"/>
                  </a:moveTo>
                  <a:lnTo>
                    <a:pt x="3612149" y="0"/>
                  </a:lnTo>
                  <a:lnTo>
                    <a:pt x="3612149" y="459030"/>
                  </a:lnTo>
                  <a:lnTo>
                    <a:pt x="0" y="45903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48581" tIns="48581" rIns="48581" bIns="48581" numCol="1" spcCol="1270" anchor="ctr" anchorCtr="0">
              <a:noAutofit/>
            </a:bodyPr>
            <a:lstStyle/>
            <a:p>
              <a:pPr marL="0" lvl="0" indent="0" algn="l" defTabSz="711200">
                <a:lnSpc>
                  <a:spcPct val="100000"/>
                </a:lnSpc>
                <a:spcBef>
                  <a:spcPct val="0"/>
                </a:spcBef>
                <a:spcAft>
                  <a:spcPct val="35000"/>
                </a:spcAft>
                <a:buNone/>
              </a:pPr>
              <a:endParaRPr lang="en-US" sz="1600" kern="1200"/>
            </a:p>
          </p:txBody>
        </p:sp>
        <p:sp>
          <p:nvSpPr>
            <p:cNvPr id="19" name="Rectangle: Rounded Corners 18">
              <a:extLst>
                <a:ext uri="{FF2B5EF4-FFF2-40B4-BE49-F238E27FC236}">
                  <a16:creationId xmlns:a16="http://schemas.microsoft.com/office/drawing/2014/main" id="{76D4572B-E512-4A04-963B-2B203DD468CF}"/>
                </a:ext>
              </a:extLst>
            </p:cNvPr>
            <p:cNvSpPr/>
            <p:nvPr/>
          </p:nvSpPr>
          <p:spPr>
            <a:xfrm>
              <a:off x="900451" y="3486528"/>
              <a:ext cx="4142329" cy="459030"/>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sp>
        <p:sp>
          <p:nvSpPr>
            <p:cNvPr id="20" name="Rectangle 19" descr="Ethernet">
              <a:extLst>
                <a:ext uri="{FF2B5EF4-FFF2-40B4-BE49-F238E27FC236}">
                  <a16:creationId xmlns:a16="http://schemas.microsoft.com/office/drawing/2014/main" id="{44923783-591B-442A-9BF0-69116D02A3EC}"/>
                </a:ext>
              </a:extLst>
            </p:cNvPr>
            <p:cNvSpPr/>
            <p:nvPr/>
          </p:nvSpPr>
          <p:spPr>
            <a:xfrm>
              <a:off x="1039307" y="3589810"/>
              <a:ext cx="252466" cy="252466"/>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a:blipFill>
          </p:spPr>
          <p:style>
            <a:lnRef idx="0">
              <a:schemeClr val="lt2">
                <a:hueOff val="0"/>
                <a:satOff val="0"/>
                <a:lumOff val="0"/>
                <a:alphaOff val="0"/>
              </a:schemeClr>
            </a:lnRef>
            <a:fillRef idx="3">
              <a:scrgbClr r="0" g="0" b="0"/>
            </a:fillRef>
            <a:effectRef idx="3">
              <a:schemeClr val="dk2">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9727F73E-819C-40B4-BCA5-5A0CAD726D31}"/>
                </a:ext>
              </a:extLst>
            </p:cNvPr>
            <p:cNvSpPr/>
            <p:nvPr/>
          </p:nvSpPr>
          <p:spPr>
            <a:xfrm>
              <a:off x="1430630" y="3486528"/>
              <a:ext cx="3612149" cy="459030"/>
            </a:xfrm>
            <a:custGeom>
              <a:avLst/>
              <a:gdLst>
                <a:gd name="connsiteX0" fmla="*/ 0 w 3612149"/>
                <a:gd name="connsiteY0" fmla="*/ 0 h 459030"/>
                <a:gd name="connsiteX1" fmla="*/ 3612149 w 3612149"/>
                <a:gd name="connsiteY1" fmla="*/ 0 h 459030"/>
                <a:gd name="connsiteX2" fmla="*/ 3612149 w 3612149"/>
                <a:gd name="connsiteY2" fmla="*/ 459030 h 459030"/>
                <a:gd name="connsiteX3" fmla="*/ 0 w 3612149"/>
                <a:gd name="connsiteY3" fmla="*/ 459030 h 459030"/>
                <a:gd name="connsiteX4" fmla="*/ 0 w 3612149"/>
                <a:gd name="connsiteY4" fmla="*/ 0 h 459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149" h="459030">
                  <a:moveTo>
                    <a:pt x="0" y="0"/>
                  </a:moveTo>
                  <a:lnTo>
                    <a:pt x="3612149" y="0"/>
                  </a:lnTo>
                  <a:lnTo>
                    <a:pt x="3612149" y="459030"/>
                  </a:lnTo>
                  <a:lnTo>
                    <a:pt x="0" y="45903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48581" tIns="48581" rIns="48581" bIns="48581" numCol="1" spcCol="1270" anchor="ctr" anchorCtr="0">
              <a:noAutofit/>
            </a:bodyPr>
            <a:lstStyle/>
            <a:p>
              <a:pPr marL="0" lvl="0" indent="0" algn="l" defTabSz="711200">
                <a:lnSpc>
                  <a:spcPct val="100000"/>
                </a:lnSpc>
                <a:spcBef>
                  <a:spcPct val="0"/>
                </a:spcBef>
                <a:spcAft>
                  <a:spcPct val="35000"/>
                </a:spcAft>
                <a:buNone/>
              </a:pPr>
              <a:endParaRPr lang="en-US" sz="1600" kern="1200"/>
            </a:p>
          </p:txBody>
        </p:sp>
        <p:sp>
          <p:nvSpPr>
            <p:cNvPr id="22" name="Rectangle: Rounded Corners 21">
              <a:extLst>
                <a:ext uri="{FF2B5EF4-FFF2-40B4-BE49-F238E27FC236}">
                  <a16:creationId xmlns:a16="http://schemas.microsoft.com/office/drawing/2014/main" id="{5A6A3EBD-492C-49CD-B5ED-B5BF44FBAD03}"/>
                </a:ext>
              </a:extLst>
            </p:cNvPr>
            <p:cNvSpPr/>
            <p:nvPr/>
          </p:nvSpPr>
          <p:spPr>
            <a:xfrm>
              <a:off x="900451" y="4083910"/>
              <a:ext cx="4142329" cy="459030"/>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sp>
        <p:sp>
          <p:nvSpPr>
            <p:cNvPr id="23" name="Rectangle 22" descr="Server">
              <a:extLst>
                <a:ext uri="{FF2B5EF4-FFF2-40B4-BE49-F238E27FC236}">
                  <a16:creationId xmlns:a16="http://schemas.microsoft.com/office/drawing/2014/main" id="{53242D14-326E-49CD-854E-06DDDE94E4B8}"/>
                </a:ext>
              </a:extLst>
            </p:cNvPr>
            <p:cNvSpPr/>
            <p:nvPr/>
          </p:nvSpPr>
          <p:spPr>
            <a:xfrm>
              <a:off x="1039307" y="4163598"/>
              <a:ext cx="252466" cy="252466"/>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a:blipFill>
          </p:spPr>
          <p:style>
            <a:lnRef idx="0">
              <a:schemeClr val="lt2">
                <a:hueOff val="0"/>
                <a:satOff val="0"/>
                <a:lumOff val="0"/>
                <a:alphaOff val="0"/>
              </a:schemeClr>
            </a:lnRef>
            <a:fillRef idx="3">
              <a:scrgbClr r="0" g="0" b="0"/>
            </a:fillRef>
            <a:effectRef idx="3">
              <a:schemeClr val="dk2">
                <a:hueOff val="0"/>
                <a:satOff val="0"/>
                <a:lumOff val="0"/>
                <a:alphaOff val="0"/>
              </a:schemeClr>
            </a:effectRef>
            <a:fontRef idx="minor">
              <a:schemeClr val="lt1"/>
            </a:fontRef>
          </p:style>
        </p:sp>
        <p:sp>
          <p:nvSpPr>
            <p:cNvPr id="24" name="Freeform: Shape 23">
              <a:extLst>
                <a:ext uri="{FF2B5EF4-FFF2-40B4-BE49-F238E27FC236}">
                  <a16:creationId xmlns:a16="http://schemas.microsoft.com/office/drawing/2014/main" id="{6D7EBFC9-106D-400A-BC4D-22444B387601}"/>
                </a:ext>
              </a:extLst>
            </p:cNvPr>
            <p:cNvSpPr/>
            <p:nvPr/>
          </p:nvSpPr>
          <p:spPr>
            <a:xfrm>
              <a:off x="1430630" y="4060316"/>
              <a:ext cx="3612149" cy="459030"/>
            </a:xfrm>
            <a:custGeom>
              <a:avLst/>
              <a:gdLst>
                <a:gd name="connsiteX0" fmla="*/ 0 w 3612149"/>
                <a:gd name="connsiteY0" fmla="*/ 0 h 459030"/>
                <a:gd name="connsiteX1" fmla="*/ 3612149 w 3612149"/>
                <a:gd name="connsiteY1" fmla="*/ 0 h 459030"/>
                <a:gd name="connsiteX2" fmla="*/ 3612149 w 3612149"/>
                <a:gd name="connsiteY2" fmla="*/ 459030 h 459030"/>
                <a:gd name="connsiteX3" fmla="*/ 0 w 3612149"/>
                <a:gd name="connsiteY3" fmla="*/ 459030 h 459030"/>
                <a:gd name="connsiteX4" fmla="*/ 0 w 3612149"/>
                <a:gd name="connsiteY4" fmla="*/ 0 h 459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149" h="459030">
                  <a:moveTo>
                    <a:pt x="0" y="0"/>
                  </a:moveTo>
                  <a:lnTo>
                    <a:pt x="3612149" y="0"/>
                  </a:lnTo>
                  <a:lnTo>
                    <a:pt x="3612149" y="459030"/>
                  </a:lnTo>
                  <a:lnTo>
                    <a:pt x="0" y="45903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48581" tIns="48581" rIns="48581" bIns="48581" numCol="1" spcCol="1270" anchor="ctr" anchorCtr="0">
              <a:noAutofit/>
            </a:bodyPr>
            <a:lstStyle/>
            <a:p>
              <a:pPr marL="0" lvl="0" indent="0" algn="l" defTabSz="711200">
                <a:lnSpc>
                  <a:spcPct val="100000"/>
                </a:lnSpc>
                <a:spcBef>
                  <a:spcPct val="0"/>
                </a:spcBef>
                <a:spcAft>
                  <a:spcPct val="35000"/>
                </a:spcAft>
                <a:buNone/>
              </a:pPr>
              <a:endParaRPr lang="en-US" sz="1600" kern="1200"/>
            </a:p>
          </p:txBody>
        </p:sp>
        <p:sp>
          <p:nvSpPr>
            <p:cNvPr id="27" name="Freeform: Shape 26">
              <a:extLst>
                <a:ext uri="{FF2B5EF4-FFF2-40B4-BE49-F238E27FC236}">
                  <a16:creationId xmlns:a16="http://schemas.microsoft.com/office/drawing/2014/main" id="{3FAEF719-60D6-429C-BD36-EE53DB0558DB}"/>
                </a:ext>
              </a:extLst>
            </p:cNvPr>
            <p:cNvSpPr/>
            <p:nvPr/>
          </p:nvSpPr>
          <p:spPr>
            <a:xfrm>
              <a:off x="1430630" y="4634104"/>
              <a:ext cx="3612149" cy="459030"/>
            </a:xfrm>
            <a:custGeom>
              <a:avLst/>
              <a:gdLst>
                <a:gd name="connsiteX0" fmla="*/ 0 w 3612149"/>
                <a:gd name="connsiteY0" fmla="*/ 0 h 459030"/>
                <a:gd name="connsiteX1" fmla="*/ 3612149 w 3612149"/>
                <a:gd name="connsiteY1" fmla="*/ 0 h 459030"/>
                <a:gd name="connsiteX2" fmla="*/ 3612149 w 3612149"/>
                <a:gd name="connsiteY2" fmla="*/ 459030 h 459030"/>
                <a:gd name="connsiteX3" fmla="*/ 0 w 3612149"/>
                <a:gd name="connsiteY3" fmla="*/ 459030 h 459030"/>
                <a:gd name="connsiteX4" fmla="*/ 0 w 3612149"/>
                <a:gd name="connsiteY4" fmla="*/ 0 h 459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149" h="459030">
                  <a:moveTo>
                    <a:pt x="0" y="0"/>
                  </a:moveTo>
                  <a:lnTo>
                    <a:pt x="3612149" y="0"/>
                  </a:lnTo>
                  <a:lnTo>
                    <a:pt x="3612149" y="459030"/>
                  </a:lnTo>
                  <a:lnTo>
                    <a:pt x="0" y="45903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48581" tIns="48581" rIns="48581" bIns="48581" numCol="1" spcCol="1270" anchor="ctr" anchorCtr="0">
              <a:noAutofit/>
            </a:bodyPr>
            <a:lstStyle/>
            <a:p>
              <a:pPr marL="0" lvl="0" indent="0" algn="l" defTabSz="711200">
                <a:lnSpc>
                  <a:spcPct val="100000"/>
                </a:lnSpc>
                <a:spcBef>
                  <a:spcPct val="0"/>
                </a:spcBef>
                <a:spcAft>
                  <a:spcPct val="35000"/>
                </a:spcAft>
                <a:buNone/>
              </a:pPr>
              <a:endParaRPr lang="en-US" sz="1600" kern="1200">
                <a:highlight>
                  <a:srgbClr val="FFFF00"/>
                </a:highlight>
              </a:endParaRPr>
            </a:p>
          </p:txBody>
        </p:sp>
        <p:sp>
          <p:nvSpPr>
            <p:cNvPr id="28" name="Rectangle: Rounded Corners 27">
              <a:extLst>
                <a:ext uri="{FF2B5EF4-FFF2-40B4-BE49-F238E27FC236}">
                  <a16:creationId xmlns:a16="http://schemas.microsoft.com/office/drawing/2014/main" id="{0C0917EC-0DD0-4203-A811-AD3DA4D1B93C}"/>
                </a:ext>
              </a:extLst>
            </p:cNvPr>
            <p:cNvSpPr/>
            <p:nvPr/>
          </p:nvSpPr>
          <p:spPr>
            <a:xfrm>
              <a:off x="900451" y="4659252"/>
              <a:ext cx="4142329" cy="459030"/>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sp>
        <p:sp>
          <p:nvSpPr>
            <p:cNvPr id="29" name="Rectangle 28" descr="Syncing cloud">
              <a:extLst>
                <a:ext uri="{FF2B5EF4-FFF2-40B4-BE49-F238E27FC236}">
                  <a16:creationId xmlns:a16="http://schemas.microsoft.com/office/drawing/2014/main" id="{827BBA9C-C675-4890-B348-DE583C892BCC}"/>
                </a:ext>
              </a:extLst>
            </p:cNvPr>
            <p:cNvSpPr/>
            <p:nvPr/>
          </p:nvSpPr>
          <p:spPr>
            <a:xfrm>
              <a:off x="1063937" y="4774971"/>
              <a:ext cx="203207" cy="203207"/>
            </a:xfrm>
            <a:prstGeom prst="rect">
              <a:avLst/>
            </a:prstGeom>
            <a: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a:blipFill>
          </p:spPr>
          <p:style>
            <a:lnRef idx="0">
              <a:schemeClr val="lt2">
                <a:hueOff val="0"/>
                <a:satOff val="0"/>
                <a:lumOff val="0"/>
                <a:alphaOff val="0"/>
              </a:schemeClr>
            </a:lnRef>
            <a:fillRef idx="3">
              <a:scrgbClr r="0" g="0" b="0"/>
            </a:fillRef>
            <a:effectRef idx="3">
              <a:schemeClr val="dk2">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4C6BAD3-952B-47CA-96B8-02EEB7538422}"/>
                </a:ext>
              </a:extLst>
            </p:cNvPr>
            <p:cNvSpPr/>
            <p:nvPr/>
          </p:nvSpPr>
          <p:spPr>
            <a:xfrm>
              <a:off x="1430630" y="4647060"/>
              <a:ext cx="3612149" cy="459030"/>
            </a:xfrm>
            <a:custGeom>
              <a:avLst/>
              <a:gdLst>
                <a:gd name="connsiteX0" fmla="*/ 0 w 3612149"/>
                <a:gd name="connsiteY0" fmla="*/ 0 h 459030"/>
                <a:gd name="connsiteX1" fmla="*/ 3612149 w 3612149"/>
                <a:gd name="connsiteY1" fmla="*/ 0 h 459030"/>
                <a:gd name="connsiteX2" fmla="*/ 3612149 w 3612149"/>
                <a:gd name="connsiteY2" fmla="*/ 459030 h 459030"/>
                <a:gd name="connsiteX3" fmla="*/ 0 w 3612149"/>
                <a:gd name="connsiteY3" fmla="*/ 459030 h 459030"/>
                <a:gd name="connsiteX4" fmla="*/ 0 w 3612149"/>
                <a:gd name="connsiteY4" fmla="*/ 0 h 459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149" h="459030">
                  <a:moveTo>
                    <a:pt x="0" y="0"/>
                  </a:moveTo>
                  <a:lnTo>
                    <a:pt x="3612149" y="0"/>
                  </a:lnTo>
                  <a:lnTo>
                    <a:pt x="3612149" y="459030"/>
                  </a:lnTo>
                  <a:lnTo>
                    <a:pt x="0" y="45903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48581" tIns="48581" rIns="48581" bIns="48581" numCol="1" spcCol="1270" anchor="ctr" anchorCtr="0">
              <a:noAutofit/>
            </a:bodyPr>
            <a:lstStyle/>
            <a:p>
              <a:pPr marL="0" lvl="0" indent="0" algn="l" defTabSz="711200">
                <a:lnSpc>
                  <a:spcPct val="100000"/>
                </a:lnSpc>
                <a:spcBef>
                  <a:spcPct val="0"/>
                </a:spcBef>
                <a:spcAft>
                  <a:spcPct val="35000"/>
                </a:spcAft>
                <a:buNone/>
              </a:pPr>
              <a:endParaRPr lang="en-US" sz="1600" kern="1200"/>
            </a:p>
          </p:txBody>
        </p:sp>
      </p:grpSp>
    </p:spTree>
    <p:custDataLst>
      <p:tags r:id="rId1"/>
    </p:custDataLst>
    <p:extLst>
      <p:ext uri="{BB962C8B-B14F-4D97-AF65-F5344CB8AC3E}">
        <p14:creationId xmlns:p14="http://schemas.microsoft.com/office/powerpoint/2010/main" val="176494901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8">
            <a:extLst>
              <a:ext uri="{FF2B5EF4-FFF2-40B4-BE49-F238E27FC236}">
                <a16:creationId xmlns:a16="http://schemas.microsoft.com/office/drawing/2014/main" id="{86BCFEE8-D6AB-4E1E-8FB0-4E11C74A10B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7622" y="0"/>
            <a:ext cx="6094311" cy="6856100"/>
          </a:xfrm>
          <a:prstGeom prst="rect">
            <a:avLst/>
          </a:prstGeom>
        </p:spPr>
      </p:pic>
      <p:sp>
        <p:nvSpPr>
          <p:cNvPr id="19" name="Rectangle 18">
            <a:extLst>
              <a:ext uri="{FF2B5EF4-FFF2-40B4-BE49-F238E27FC236}">
                <a16:creationId xmlns:a16="http://schemas.microsoft.com/office/drawing/2014/main" id="{7D5A483B-69EC-4BD8-82BB-BFDB54BDEB4E}"/>
              </a:ext>
              <a:ext uri="{C183D7F6-B498-43B3-948B-1728B52AA6E4}">
                <adec:decorative xmlns:adec="http://schemas.microsoft.com/office/drawing/2017/decorative" val="1"/>
              </a:ext>
            </a:extLst>
          </p:cNvPr>
          <p:cNvSpPr/>
          <p:nvPr/>
        </p:nvSpPr>
        <p:spPr>
          <a:xfrm>
            <a:off x="4355432" y="0"/>
            <a:ext cx="7836568" cy="6858000"/>
          </a:xfrm>
          <a:prstGeom prst="rect">
            <a:avLst/>
          </a:prstGeom>
          <a:gradFill>
            <a:gsLst>
              <a:gs pos="9000">
                <a:srgbClr val="FFFFFF">
                  <a:alpha val="65000"/>
                </a:srgbClr>
              </a:gs>
              <a:gs pos="0">
                <a:srgbClr val="FFFFFF">
                  <a:alpha val="0"/>
                </a:srgbClr>
              </a:gs>
              <a:gs pos="77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3" name="Title 2">
            <a:extLst>
              <a:ext uri="{FF2B5EF4-FFF2-40B4-BE49-F238E27FC236}">
                <a16:creationId xmlns:a16="http://schemas.microsoft.com/office/drawing/2014/main" id="{5343EEF5-76C0-4DF9-B9FB-2B382AF47ED7}"/>
              </a:ext>
            </a:extLst>
          </p:cNvPr>
          <p:cNvSpPr>
            <a:spLocks noGrp="1"/>
          </p:cNvSpPr>
          <p:nvPr>
            <p:ph type="title"/>
          </p:nvPr>
        </p:nvSpPr>
        <p:spPr>
          <a:xfrm>
            <a:off x="-477836" y="4108175"/>
            <a:ext cx="5486399" cy="1788284"/>
          </a:xfrm>
        </p:spPr>
        <p:txBody>
          <a:bodyPr lIns="0" tIns="0" rIns="0" bIns="0" anchor="ctr"/>
          <a:lstStyle/>
          <a:p>
            <a:pPr algn="ctr"/>
            <a:r>
              <a:rPr lang="en-US"/>
              <a:t>Troubleshooting </a:t>
            </a:r>
            <a:br>
              <a:rPr lang="en-US"/>
            </a:br>
            <a:r>
              <a:rPr lang="en-US"/>
              <a:t>Compute </a:t>
            </a:r>
          </a:p>
        </p:txBody>
      </p:sp>
      <p:sp>
        <p:nvSpPr>
          <p:cNvPr id="5" name="Text Placeholder 4">
            <a:extLst>
              <a:ext uri="{FF2B5EF4-FFF2-40B4-BE49-F238E27FC236}">
                <a16:creationId xmlns:a16="http://schemas.microsoft.com/office/drawing/2014/main" id="{CEC6804B-04CB-4CB7-A604-889B435D52B7}"/>
              </a:ext>
            </a:extLst>
          </p:cNvPr>
          <p:cNvSpPr>
            <a:spLocks noGrp="1"/>
          </p:cNvSpPr>
          <p:nvPr>
            <p:ph type="body" sz="quarter" idx="10"/>
          </p:nvPr>
        </p:nvSpPr>
        <p:spPr/>
        <p:txBody>
          <a:bodyPr/>
          <a:lstStyle/>
          <a:p>
            <a:pPr marL="0" lvl="0" indent="0">
              <a:buNone/>
            </a:pPr>
            <a:r>
              <a:rPr lang="en-US"/>
              <a:t>The Goal of this module is to help you understand the options available to backup your Azure Stack HCI hosted Workloads.</a:t>
            </a:r>
          </a:p>
          <a:p>
            <a:pPr marL="0" lvl="0" indent="0">
              <a:buNone/>
            </a:pPr>
            <a:r>
              <a:rPr lang="en-US"/>
              <a:t>Learn about:</a:t>
            </a:r>
          </a:p>
          <a:p>
            <a:r>
              <a:rPr lang="en-US"/>
              <a:t>Performance Counters</a:t>
            </a:r>
          </a:p>
          <a:p>
            <a:r>
              <a:rPr lang="en-US"/>
              <a:t>Hyper-V Logs</a:t>
            </a:r>
          </a:p>
          <a:p>
            <a:pPr marL="0" lvl="0" indent="0">
              <a:buNone/>
            </a:pPr>
            <a:endParaRPr lang="en-US"/>
          </a:p>
        </p:txBody>
      </p:sp>
      <p:pic>
        <p:nvPicPr>
          <p:cNvPr id="7" name="Picture 6">
            <a:extLst>
              <a:ext uri="{FF2B5EF4-FFF2-40B4-BE49-F238E27FC236}">
                <a16:creationId xmlns:a16="http://schemas.microsoft.com/office/drawing/2014/main" id="{DF6CAF8E-4720-4274-961E-D5F45B2E6E81}"/>
              </a:ext>
            </a:extLst>
          </p:cNvPr>
          <p:cNvPicPr>
            <a:picLocks noChangeAspect="1"/>
          </p:cNvPicPr>
          <p:nvPr/>
        </p:nvPicPr>
        <p:blipFill>
          <a:blip r:embed="rId5"/>
          <a:stretch>
            <a:fillRect/>
          </a:stretch>
        </p:blipFill>
        <p:spPr>
          <a:xfrm>
            <a:off x="1013437" y="239120"/>
            <a:ext cx="2686425" cy="3543795"/>
          </a:xfrm>
          <a:prstGeom prst="rect">
            <a:avLst/>
          </a:prstGeom>
        </p:spPr>
      </p:pic>
    </p:spTree>
    <p:custDataLst>
      <p:tags r:id="rId1"/>
    </p:custDataLst>
    <p:extLst>
      <p:ext uri="{BB962C8B-B14F-4D97-AF65-F5344CB8AC3E}">
        <p14:creationId xmlns:p14="http://schemas.microsoft.com/office/powerpoint/2010/main" val="37840357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BB15-D5CA-480B-A96B-9E7A5AA1D4FE}"/>
              </a:ext>
            </a:extLst>
          </p:cNvPr>
          <p:cNvSpPr>
            <a:spLocks noGrp="1"/>
          </p:cNvSpPr>
          <p:nvPr>
            <p:ph type="title"/>
          </p:nvPr>
        </p:nvSpPr>
        <p:spPr>
          <a:xfrm>
            <a:off x="-11829" y="-10375"/>
            <a:ext cx="10515600" cy="1128417"/>
          </a:xfrm>
        </p:spPr>
        <p:txBody>
          <a:bodyPr vert="horz" lIns="91440" tIns="45720" rIns="91440" bIns="45720" rtlCol="0" anchor="ctr">
            <a:normAutofit/>
          </a:bodyPr>
          <a:lstStyle/>
          <a:p>
            <a:r>
              <a:rPr lang="en-US" sz="3200" spc="-50">
                <a:ln w="3175">
                  <a:noFill/>
                </a:ln>
                <a:solidFill>
                  <a:schemeClr val="tx1"/>
                </a:solidFill>
                <a:latin typeface="Segoe"/>
                <a:ea typeface="Segoe UI Black" panose="020B0A02040204020203" pitchFamily="34" charset="0"/>
                <a:cs typeface="Segoe UI" pitchFamily="34" charset="0"/>
              </a:rPr>
              <a:t>Windows Admin Center</a:t>
            </a:r>
            <a:br>
              <a:rPr lang="en-US" sz="3200" spc="-50">
                <a:ln w="3175">
                  <a:noFill/>
                </a:ln>
                <a:solidFill>
                  <a:schemeClr val="tx1"/>
                </a:solidFill>
                <a:latin typeface="Segoe"/>
                <a:ea typeface="Segoe UI Black" panose="020B0A02040204020203" pitchFamily="34" charset="0"/>
                <a:cs typeface="Segoe UI" pitchFamily="34" charset="0"/>
              </a:rPr>
            </a:br>
            <a:r>
              <a:rPr lang="en-US" sz="3200" b="1" spc="-50">
                <a:ln w="3175">
                  <a:noFill/>
                </a:ln>
                <a:solidFill>
                  <a:schemeClr val="tx1"/>
                </a:solidFill>
                <a:latin typeface="Segoe"/>
                <a:ea typeface="Segoe UI Black" panose="020B0A02040204020203" pitchFamily="34" charset="0"/>
                <a:cs typeface="Segoe UI" pitchFamily="34" charset="0"/>
              </a:rPr>
              <a:t>Performance Monitor</a:t>
            </a:r>
          </a:p>
        </p:txBody>
      </p:sp>
      <p:pic>
        <p:nvPicPr>
          <p:cNvPr id="5" name="Picture 4">
            <a:extLst>
              <a:ext uri="{FF2B5EF4-FFF2-40B4-BE49-F238E27FC236}">
                <a16:creationId xmlns:a16="http://schemas.microsoft.com/office/drawing/2014/main" id="{0D33AD70-D682-4354-B94D-877F220C35F5}"/>
              </a:ext>
            </a:extLst>
          </p:cNvPr>
          <p:cNvPicPr>
            <a:picLocks noChangeAspect="1"/>
          </p:cNvPicPr>
          <p:nvPr/>
        </p:nvPicPr>
        <p:blipFill rotWithShape="1">
          <a:blip r:embed="rId2"/>
          <a:srcRect t="15755" r="-1" b="-1"/>
          <a:stretch/>
        </p:blipFill>
        <p:spPr>
          <a:xfrm>
            <a:off x="838200" y="1845426"/>
            <a:ext cx="10512547" cy="4450303"/>
          </a:xfrm>
          <a:prstGeom prst="rect">
            <a:avLst/>
          </a:prstGeom>
        </p:spPr>
      </p:pic>
      <p:cxnSp>
        <p:nvCxnSpPr>
          <p:cNvPr id="7" name="Straight Arrow Connector 6">
            <a:extLst>
              <a:ext uri="{FF2B5EF4-FFF2-40B4-BE49-F238E27FC236}">
                <a16:creationId xmlns:a16="http://schemas.microsoft.com/office/drawing/2014/main" id="{AE74BB51-1734-48AB-A672-2471E152E157}"/>
              </a:ext>
            </a:extLst>
          </p:cNvPr>
          <p:cNvCxnSpPr/>
          <p:nvPr/>
        </p:nvCxnSpPr>
        <p:spPr>
          <a:xfrm flipV="1">
            <a:off x="665191" y="5544015"/>
            <a:ext cx="475861" cy="195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FFDB65-44FC-43DF-8B15-F19FA154F663}"/>
              </a:ext>
            </a:extLst>
          </p:cNvPr>
          <p:cNvCxnSpPr>
            <a:cxnSpLocks/>
          </p:cNvCxnSpPr>
          <p:nvPr/>
        </p:nvCxnSpPr>
        <p:spPr>
          <a:xfrm flipH="1">
            <a:off x="3791270" y="1303745"/>
            <a:ext cx="1071059" cy="1083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87E779-0A06-4F36-8EA1-4C59A7F0EC9D}"/>
              </a:ext>
            </a:extLst>
          </p:cNvPr>
          <p:cNvCxnSpPr>
            <a:cxnSpLocks/>
          </p:cNvCxnSpPr>
          <p:nvPr/>
        </p:nvCxnSpPr>
        <p:spPr>
          <a:xfrm flipH="1">
            <a:off x="5281429" y="1303745"/>
            <a:ext cx="1071059" cy="1083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7B57138-72B9-4D86-906A-04CF221A7D0F}"/>
              </a:ext>
            </a:extLst>
          </p:cNvPr>
          <p:cNvCxnSpPr>
            <a:cxnSpLocks/>
          </p:cNvCxnSpPr>
          <p:nvPr/>
        </p:nvCxnSpPr>
        <p:spPr>
          <a:xfrm flipH="1">
            <a:off x="6539158" y="1303745"/>
            <a:ext cx="1071059" cy="1083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823E56E-1886-4C25-855E-F39153DA2932}"/>
              </a:ext>
            </a:extLst>
          </p:cNvPr>
          <p:cNvCxnSpPr>
            <a:cxnSpLocks/>
          </p:cNvCxnSpPr>
          <p:nvPr/>
        </p:nvCxnSpPr>
        <p:spPr>
          <a:xfrm flipH="1">
            <a:off x="7916078" y="1303745"/>
            <a:ext cx="1071059" cy="1083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C849C8-94B0-4252-AE25-E6B3A17B8B05}"/>
              </a:ext>
            </a:extLst>
          </p:cNvPr>
          <p:cNvCxnSpPr>
            <a:cxnSpLocks/>
          </p:cNvCxnSpPr>
          <p:nvPr/>
        </p:nvCxnSpPr>
        <p:spPr>
          <a:xfrm flipH="1">
            <a:off x="9292998" y="1303745"/>
            <a:ext cx="1071059" cy="1083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0F5CAE3-7885-40FE-B2C5-3D2508389BB5}"/>
              </a:ext>
            </a:extLst>
          </p:cNvPr>
          <p:cNvSpPr txBox="1"/>
          <p:nvPr/>
        </p:nvSpPr>
        <p:spPr>
          <a:xfrm>
            <a:off x="4444477" y="703581"/>
            <a:ext cx="1062182" cy="600164"/>
          </a:xfrm>
          <a:prstGeom prst="rect">
            <a:avLst/>
          </a:prstGeom>
          <a:noFill/>
          <a:ln>
            <a:solidFill>
              <a:schemeClr val="tx1">
                <a:lumMod val="95000"/>
                <a:lumOff val="5000"/>
              </a:schemeClr>
            </a:solidFill>
          </a:ln>
        </p:spPr>
        <p:txBody>
          <a:bodyPr wrap="square" rtlCol="0">
            <a:spAutoFit/>
          </a:bodyPr>
          <a:lstStyle/>
          <a:p>
            <a:r>
              <a:rPr lang="pt-PT" sz="1100"/>
              <a:t>Select your Azure Stack HCI Nodes</a:t>
            </a:r>
          </a:p>
        </p:txBody>
      </p:sp>
      <p:sp>
        <p:nvSpPr>
          <p:cNvPr id="21" name="TextBox 20">
            <a:extLst>
              <a:ext uri="{FF2B5EF4-FFF2-40B4-BE49-F238E27FC236}">
                <a16:creationId xmlns:a16="http://schemas.microsoft.com/office/drawing/2014/main" id="{C3EC59F8-436B-47F6-940D-01DEBFADBD87}"/>
              </a:ext>
            </a:extLst>
          </p:cNvPr>
          <p:cNvSpPr txBox="1"/>
          <p:nvPr/>
        </p:nvSpPr>
        <p:spPr>
          <a:xfrm>
            <a:off x="5874725" y="872358"/>
            <a:ext cx="1062182" cy="430887"/>
          </a:xfrm>
          <a:prstGeom prst="rect">
            <a:avLst/>
          </a:prstGeom>
          <a:noFill/>
          <a:ln>
            <a:solidFill>
              <a:schemeClr val="tx1">
                <a:lumMod val="95000"/>
                <a:lumOff val="5000"/>
              </a:schemeClr>
            </a:solidFill>
          </a:ln>
        </p:spPr>
        <p:txBody>
          <a:bodyPr wrap="square" rtlCol="0">
            <a:spAutoFit/>
          </a:bodyPr>
          <a:lstStyle/>
          <a:p>
            <a:r>
              <a:rPr lang="pt-PT" sz="1100"/>
              <a:t>Select the Counter Object</a:t>
            </a:r>
          </a:p>
        </p:txBody>
      </p:sp>
      <p:sp>
        <p:nvSpPr>
          <p:cNvPr id="44" name="TextBox 43">
            <a:extLst>
              <a:ext uri="{FF2B5EF4-FFF2-40B4-BE49-F238E27FC236}">
                <a16:creationId xmlns:a16="http://schemas.microsoft.com/office/drawing/2014/main" id="{271DBF66-6B23-4624-B0C9-F8AA848BFDEB}"/>
              </a:ext>
            </a:extLst>
          </p:cNvPr>
          <p:cNvSpPr txBox="1"/>
          <p:nvPr/>
        </p:nvSpPr>
        <p:spPr>
          <a:xfrm>
            <a:off x="7145070" y="871323"/>
            <a:ext cx="1181908" cy="430887"/>
          </a:xfrm>
          <a:prstGeom prst="rect">
            <a:avLst/>
          </a:prstGeom>
          <a:noFill/>
          <a:ln>
            <a:solidFill>
              <a:schemeClr val="tx1">
                <a:lumMod val="95000"/>
                <a:lumOff val="5000"/>
              </a:schemeClr>
            </a:solidFill>
          </a:ln>
        </p:spPr>
        <p:txBody>
          <a:bodyPr wrap="square" rtlCol="0">
            <a:spAutoFit/>
          </a:bodyPr>
          <a:lstStyle/>
          <a:p>
            <a:r>
              <a:rPr lang="pt-PT" sz="1100"/>
              <a:t>Select the counter instance</a:t>
            </a:r>
          </a:p>
        </p:txBody>
      </p:sp>
      <p:sp>
        <p:nvSpPr>
          <p:cNvPr id="59" name="TextBox 58">
            <a:extLst>
              <a:ext uri="{FF2B5EF4-FFF2-40B4-BE49-F238E27FC236}">
                <a16:creationId xmlns:a16="http://schemas.microsoft.com/office/drawing/2014/main" id="{8612D611-6100-46B4-AD8D-74855018D8FA}"/>
              </a:ext>
            </a:extLst>
          </p:cNvPr>
          <p:cNvSpPr txBox="1"/>
          <p:nvPr/>
        </p:nvSpPr>
        <p:spPr>
          <a:xfrm>
            <a:off x="8555490" y="871322"/>
            <a:ext cx="1062182" cy="430887"/>
          </a:xfrm>
          <a:prstGeom prst="rect">
            <a:avLst/>
          </a:prstGeom>
          <a:noFill/>
          <a:ln>
            <a:solidFill>
              <a:schemeClr val="tx1">
                <a:lumMod val="95000"/>
                <a:lumOff val="5000"/>
              </a:schemeClr>
            </a:solidFill>
          </a:ln>
        </p:spPr>
        <p:txBody>
          <a:bodyPr wrap="square" rtlCol="0">
            <a:spAutoFit/>
          </a:bodyPr>
          <a:lstStyle/>
          <a:p>
            <a:r>
              <a:rPr lang="pt-PT" sz="1100"/>
              <a:t>Select Select the Counter</a:t>
            </a:r>
          </a:p>
        </p:txBody>
      </p:sp>
      <p:sp>
        <p:nvSpPr>
          <p:cNvPr id="61" name="TextBox 60">
            <a:extLst>
              <a:ext uri="{FF2B5EF4-FFF2-40B4-BE49-F238E27FC236}">
                <a16:creationId xmlns:a16="http://schemas.microsoft.com/office/drawing/2014/main" id="{BA823E0A-F41F-4963-9F21-ECF934E6BAA3}"/>
              </a:ext>
            </a:extLst>
          </p:cNvPr>
          <p:cNvSpPr txBox="1"/>
          <p:nvPr/>
        </p:nvSpPr>
        <p:spPr>
          <a:xfrm>
            <a:off x="9995410" y="703581"/>
            <a:ext cx="1062182" cy="600164"/>
          </a:xfrm>
          <a:prstGeom prst="rect">
            <a:avLst/>
          </a:prstGeom>
          <a:noFill/>
          <a:ln>
            <a:solidFill>
              <a:schemeClr val="tx1">
                <a:lumMod val="95000"/>
                <a:lumOff val="5000"/>
              </a:schemeClr>
            </a:solidFill>
          </a:ln>
        </p:spPr>
        <p:txBody>
          <a:bodyPr wrap="square" rtlCol="0">
            <a:spAutoFit/>
          </a:bodyPr>
          <a:lstStyle/>
          <a:p>
            <a:r>
              <a:rPr lang="pt-PT" sz="1100"/>
              <a:t>Select the best visualization type</a:t>
            </a:r>
          </a:p>
        </p:txBody>
      </p:sp>
    </p:spTree>
    <p:extLst>
      <p:ext uri="{BB962C8B-B14F-4D97-AF65-F5344CB8AC3E}">
        <p14:creationId xmlns:p14="http://schemas.microsoft.com/office/powerpoint/2010/main" val="199911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3"/>
                </a:solidFill>
              </a:rPr>
              <a:t>Hyper-V Hypervisor Logical Processor\</a:t>
            </a:r>
          </a:p>
        </p:txBody>
      </p:sp>
      <p:graphicFrame>
        <p:nvGraphicFramePr>
          <p:cNvPr id="4" name="Table 3"/>
          <p:cNvGraphicFramePr>
            <a:graphicFrameLocks noGrp="1"/>
          </p:cNvGraphicFramePr>
          <p:nvPr/>
        </p:nvGraphicFramePr>
        <p:xfrm>
          <a:off x="343941" y="1636151"/>
          <a:ext cx="11477381" cy="4252605"/>
        </p:xfrm>
        <a:graphic>
          <a:graphicData uri="http://schemas.openxmlformats.org/drawingml/2006/table">
            <a:tbl>
              <a:tblPr>
                <a:tableStyleId>{306799F8-075E-4A3A-A7F6-7FBC6576F1A4}</a:tableStyleId>
              </a:tblPr>
              <a:tblGrid>
                <a:gridCol w="3536965">
                  <a:extLst>
                    <a:ext uri="{9D8B030D-6E8A-4147-A177-3AD203B41FA5}">
                      <a16:colId xmlns:a16="http://schemas.microsoft.com/office/drawing/2014/main" val="20000"/>
                    </a:ext>
                  </a:extLst>
                </a:gridCol>
                <a:gridCol w="3970208">
                  <a:extLst>
                    <a:ext uri="{9D8B030D-6E8A-4147-A177-3AD203B41FA5}">
                      <a16:colId xmlns:a16="http://schemas.microsoft.com/office/drawing/2014/main" val="20001"/>
                    </a:ext>
                  </a:extLst>
                </a:gridCol>
                <a:gridCol w="3970208">
                  <a:extLst>
                    <a:ext uri="{9D8B030D-6E8A-4147-A177-3AD203B41FA5}">
                      <a16:colId xmlns:a16="http://schemas.microsoft.com/office/drawing/2014/main" val="20002"/>
                    </a:ext>
                  </a:extLst>
                </a:gridCol>
              </a:tblGrid>
              <a:tr h="882028">
                <a:tc>
                  <a:txBody>
                    <a:bodyPr/>
                    <a:lstStyle/>
                    <a:p>
                      <a:pPr marL="0" algn="l" defTabSz="914367" rtl="0" eaLnBrk="1" latinLnBrk="0" hangingPunct="1"/>
                      <a:r>
                        <a:rPr lang="en-US" sz="2400" kern="1200"/>
                        <a:t>% Guest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a:t>The percentage of time spent by the processor </a:t>
                      </a:r>
                      <a:br>
                        <a:rPr lang="en-US" sz="2400"/>
                      </a:br>
                      <a:r>
                        <a:rPr lang="en-US" sz="2400" b="1"/>
                        <a:t>in guest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0"/>
                  </a:ext>
                </a:extLst>
              </a:tr>
              <a:tr h="901739">
                <a:tc>
                  <a:txBody>
                    <a:bodyPr/>
                    <a:lstStyle/>
                    <a:p>
                      <a:pPr marL="0" algn="l" defTabSz="914367" rtl="0" eaLnBrk="1" latinLnBrk="0" hangingPunct="1"/>
                      <a:r>
                        <a:rPr lang="en-US" sz="2400" kern="1200"/>
                        <a:t>% Hypervisor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a:t>The percentage of time spent by the processor </a:t>
                      </a:r>
                      <a:br>
                        <a:rPr lang="en-US" sz="2400"/>
                      </a:br>
                      <a:r>
                        <a:rPr lang="en-US" sz="2400" b="1"/>
                        <a:t>in hypervisor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1"/>
                  </a:ext>
                </a:extLst>
              </a:tr>
              <a:tr h="822843">
                <a:tc rowSpan="3">
                  <a:txBody>
                    <a:bodyPr/>
                    <a:lstStyle/>
                    <a:p>
                      <a:pPr marL="0" algn="l" defTabSz="914367" rtl="0" eaLnBrk="1" latinLnBrk="0" hangingPunct="1"/>
                      <a:r>
                        <a:rPr lang="en-US" sz="2400" kern="1200"/>
                        <a:t>% Total</a:t>
                      </a:r>
                      <a:r>
                        <a:rPr lang="en-US" sz="2400" kern="1200" baseline="0"/>
                        <a:t>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rowSpan="3">
                  <a:txBody>
                    <a:bodyPr/>
                    <a:lstStyle/>
                    <a:p>
                      <a:r>
                        <a:rPr lang="en-US" sz="2400"/>
                        <a:t>The percentage of time spent by the processor in guest and hypervisor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defRPr/>
                      </a:pPr>
                      <a:r>
                        <a:rPr lang="en-US" sz="2400" kern="0">
                          <a:solidFill>
                            <a:prstClr val="white"/>
                          </a:solidFill>
                          <a:latin typeface="Segoe UI" panose="020B0502040204020203" pitchFamily="34" charset="0"/>
                          <a:cs typeface="Segoe UI" panose="020B0502040204020203" pitchFamily="34" charset="0"/>
                        </a:rPr>
                        <a:t>Healthy</a:t>
                      </a:r>
                    </a:p>
                    <a:p>
                      <a:pPr algn="ctr">
                        <a:defRPr/>
                      </a:pPr>
                      <a:r>
                        <a:rPr lang="en-US" sz="2400" kern="0">
                          <a:solidFill>
                            <a:prstClr val="white"/>
                          </a:solidFill>
                          <a:latin typeface="Segoe UI" panose="020B0502040204020203" pitchFamily="34" charset="0"/>
                          <a:cs typeface="Segoe UI" panose="020B0502040204020203" pitchFamily="34" charset="0"/>
                        </a:rPr>
                        <a:t>Less than 75%</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822843">
                <a:tc vMerge="1">
                  <a:txBody>
                    <a:bodyPr/>
                    <a:lstStyle/>
                    <a:p>
                      <a:endParaRPr lang="en-US"/>
                    </a:p>
                  </a:txBody>
                  <a:tcPr/>
                </a:tc>
                <a:tc vMerge="1">
                  <a:txBody>
                    <a:bodyPr/>
                    <a:lstStyle/>
                    <a:p>
                      <a:endParaRPr lang="en-US" sz="2400"/>
                    </a:p>
                  </a:txBody>
                  <a:tcPr>
                    <a:solidFill>
                      <a:srgbClr val="0071C6"/>
                    </a:solidFill>
                  </a:tcPr>
                </a:tc>
                <a:tc>
                  <a:txBody>
                    <a:bodyPr/>
                    <a:lstStyle/>
                    <a:p>
                      <a:pPr algn="ctr">
                        <a:defRPr/>
                      </a:pPr>
                      <a:r>
                        <a:rPr lang="en-US" sz="2400" kern="0">
                          <a:solidFill>
                            <a:prstClr val="white"/>
                          </a:solidFill>
                          <a:latin typeface="Segoe UI" panose="020B0502040204020203" pitchFamily="34" charset="0"/>
                          <a:cs typeface="Segoe UI" panose="020B0502040204020203" pitchFamily="34" charset="0"/>
                        </a:rPr>
                        <a:t>Caution</a:t>
                      </a:r>
                    </a:p>
                    <a:p>
                      <a:pPr algn="ctr">
                        <a:defRPr/>
                      </a:pPr>
                      <a:r>
                        <a:rPr lang="en-US" sz="2400" kern="0">
                          <a:solidFill>
                            <a:prstClr val="white"/>
                          </a:solidFill>
                          <a:latin typeface="Segoe UI" panose="020B0502040204020203" pitchFamily="34" charset="0"/>
                          <a:cs typeface="Segoe UI" panose="020B0502040204020203" pitchFamily="34" charset="0"/>
                        </a:rPr>
                        <a:t>Between 75% and 85%</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822843">
                <a:tc vMerge="1">
                  <a:txBody>
                    <a:bodyPr/>
                    <a:lstStyle/>
                    <a:p>
                      <a:endParaRPr lang="en-US"/>
                    </a:p>
                  </a:txBody>
                  <a:tcPr/>
                </a:tc>
                <a:tc vMerge="1">
                  <a:txBody>
                    <a:bodyPr/>
                    <a:lstStyle/>
                    <a:p>
                      <a:endParaRPr lang="en-US" sz="2400"/>
                    </a:p>
                  </a:txBody>
                  <a:tcPr>
                    <a:solidFill>
                      <a:srgbClr val="0071C6"/>
                    </a:solidFill>
                  </a:tcPr>
                </a:tc>
                <a:tc>
                  <a:txBody>
                    <a:bodyPr/>
                    <a:lstStyle/>
                    <a:p>
                      <a:pPr algn="ctr"/>
                      <a:r>
                        <a:rPr lang="en-US" sz="2400">
                          <a:solidFill>
                            <a:prstClr val="white"/>
                          </a:solidFill>
                          <a:latin typeface="Segoe UI" panose="020B0502040204020203" pitchFamily="34" charset="0"/>
                          <a:cs typeface="Segoe UI" panose="020B0502040204020203" pitchFamily="34" charset="0"/>
                        </a:rPr>
                        <a:t>Critical</a:t>
                      </a:r>
                    </a:p>
                    <a:p>
                      <a:pPr algn="ctr"/>
                      <a:r>
                        <a:rPr lang="en-US" sz="2400">
                          <a:solidFill>
                            <a:prstClr val="white"/>
                          </a:solidFill>
                          <a:latin typeface="Segoe UI" panose="020B0502040204020203" pitchFamily="34" charset="0"/>
                          <a:cs typeface="Segoe UI" panose="020B0502040204020203" pitchFamily="34" charset="0"/>
                        </a:rPr>
                        <a:t>Between 85% and 100%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4148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3">
                <a:solidFill>
                  <a:schemeClr val="accent3"/>
                </a:solidFill>
              </a:rPr>
              <a:t>Hyper-V Hypervisor Logical Processor\ (continued)</a:t>
            </a:r>
          </a:p>
        </p:txBody>
      </p:sp>
      <p:graphicFrame>
        <p:nvGraphicFramePr>
          <p:cNvPr id="4" name="Table 3"/>
          <p:cNvGraphicFramePr>
            <a:graphicFrameLocks noGrp="1"/>
          </p:cNvGraphicFramePr>
          <p:nvPr/>
        </p:nvGraphicFramePr>
        <p:xfrm>
          <a:off x="444556" y="2022610"/>
          <a:ext cx="11267273" cy="2468838"/>
        </p:xfrm>
        <a:graphic>
          <a:graphicData uri="http://schemas.openxmlformats.org/drawingml/2006/table">
            <a:tbl>
              <a:tblPr>
                <a:tableStyleId>{306799F8-075E-4A3A-A7F6-7FBC6576F1A4}</a:tableStyleId>
              </a:tblPr>
              <a:tblGrid>
                <a:gridCol w="3347844">
                  <a:extLst>
                    <a:ext uri="{9D8B030D-6E8A-4147-A177-3AD203B41FA5}">
                      <a16:colId xmlns:a16="http://schemas.microsoft.com/office/drawing/2014/main" val="20000"/>
                    </a:ext>
                  </a:extLst>
                </a:gridCol>
                <a:gridCol w="3959551">
                  <a:extLst>
                    <a:ext uri="{9D8B030D-6E8A-4147-A177-3AD203B41FA5}">
                      <a16:colId xmlns:a16="http://schemas.microsoft.com/office/drawing/2014/main" val="20001"/>
                    </a:ext>
                  </a:extLst>
                </a:gridCol>
                <a:gridCol w="3959878">
                  <a:extLst>
                    <a:ext uri="{9D8B030D-6E8A-4147-A177-3AD203B41FA5}">
                      <a16:colId xmlns:a16="http://schemas.microsoft.com/office/drawing/2014/main" val="20002"/>
                    </a:ext>
                  </a:extLst>
                </a:gridCol>
              </a:tblGrid>
              <a:tr h="822843">
                <a:tc rowSpan="3">
                  <a:txBody>
                    <a:bodyPr/>
                    <a:lstStyle/>
                    <a:p>
                      <a:pPr marL="0" algn="l" defTabSz="914367" rtl="0" eaLnBrk="1" latinLnBrk="0" hangingPunct="1"/>
                      <a:r>
                        <a:rPr lang="en-US" sz="2400" kern="1200"/>
                        <a:t>Context Switches/Sec</a:t>
                      </a:r>
                    </a:p>
                    <a:p>
                      <a:pPr marL="0" algn="l" defTabSz="914367" rtl="0" eaLnBrk="1" latinLnBrk="0" hangingPunct="1"/>
                      <a:r>
                        <a:rPr lang="en-US" sz="2400" kern="1200"/>
                        <a:t>(per core instance)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rowSpan="3">
                  <a:txBody>
                    <a:bodyPr/>
                    <a:lstStyle/>
                    <a:p>
                      <a:r>
                        <a:rPr lang="en-US" sz="2400"/>
                        <a:t>The rate of virtual processor context switches on the processor</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defRPr/>
                      </a:pPr>
                      <a:r>
                        <a:rPr lang="en-US" sz="2400" kern="0">
                          <a:solidFill>
                            <a:prstClr val="white"/>
                          </a:solidFill>
                          <a:latin typeface="Segoe UI" panose="020B0502040204020203" pitchFamily="34" charset="0"/>
                          <a:cs typeface="Segoe UI" panose="020B0502040204020203" pitchFamily="34" charset="0"/>
                        </a:rPr>
                        <a:t>Healthy</a:t>
                      </a:r>
                    </a:p>
                    <a:p>
                      <a:pPr algn="ctr">
                        <a:defRPr/>
                      </a:pPr>
                      <a:r>
                        <a:rPr lang="en-US" sz="2400" kern="0">
                          <a:solidFill>
                            <a:prstClr val="white"/>
                          </a:solidFill>
                          <a:latin typeface="Segoe UI" panose="020B0502040204020203" pitchFamily="34" charset="0"/>
                          <a:cs typeface="Segoe UI" panose="020B0502040204020203" pitchFamily="34" charset="0"/>
                        </a:rPr>
                        <a:t>Less than 10,000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822843">
                <a:tc vMerge="1">
                  <a:txBody>
                    <a:bodyPr/>
                    <a:lstStyle/>
                    <a:p>
                      <a:endParaRPr lang="en-US"/>
                    </a:p>
                  </a:txBody>
                  <a:tcPr/>
                </a:tc>
                <a:tc vMerge="1">
                  <a:txBody>
                    <a:bodyPr/>
                    <a:lstStyle/>
                    <a:p>
                      <a:endParaRPr lang="en-US" sz="2400"/>
                    </a:p>
                  </a:txBody>
                  <a:tcPr>
                    <a:solidFill>
                      <a:srgbClr val="0071C6"/>
                    </a:solidFill>
                  </a:tcPr>
                </a:tc>
                <a:tc>
                  <a:txBody>
                    <a:bodyPr/>
                    <a:lstStyle/>
                    <a:p>
                      <a:pPr algn="ctr">
                        <a:defRPr/>
                      </a:pPr>
                      <a:r>
                        <a:rPr lang="en-US" sz="2400" kern="0">
                          <a:solidFill>
                            <a:prstClr val="white"/>
                          </a:solidFill>
                          <a:latin typeface="Segoe UI" panose="020B0502040204020203" pitchFamily="34" charset="0"/>
                          <a:cs typeface="Segoe UI" panose="020B0502040204020203" pitchFamily="34" charset="0"/>
                        </a:rPr>
                        <a:t>Caution</a:t>
                      </a:r>
                    </a:p>
                    <a:p>
                      <a:pPr algn="ctr">
                        <a:defRPr/>
                      </a:pPr>
                      <a:r>
                        <a:rPr lang="en-US" sz="2400" kern="0">
                          <a:solidFill>
                            <a:prstClr val="white"/>
                          </a:solidFill>
                          <a:latin typeface="Segoe UI" panose="020B0502040204020203" pitchFamily="34" charset="0"/>
                          <a:cs typeface="Segoe UI" panose="020B0502040204020203" pitchFamily="34" charset="0"/>
                        </a:rPr>
                        <a:t>Between 10,000 and 20,000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822843">
                <a:tc vMerge="1">
                  <a:txBody>
                    <a:bodyPr/>
                    <a:lstStyle/>
                    <a:p>
                      <a:endParaRPr lang="en-US"/>
                    </a:p>
                  </a:txBody>
                  <a:tcPr/>
                </a:tc>
                <a:tc vMerge="1">
                  <a:txBody>
                    <a:bodyPr/>
                    <a:lstStyle/>
                    <a:p>
                      <a:endParaRPr lang="en-US" sz="2400"/>
                    </a:p>
                  </a:txBody>
                  <a:tcPr>
                    <a:solidFill>
                      <a:srgbClr val="0071C6"/>
                    </a:solidFill>
                  </a:tcPr>
                </a:tc>
                <a:tc>
                  <a:txBody>
                    <a:bodyPr/>
                    <a:lstStyle/>
                    <a:p>
                      <a:pPr algn="ctr"/>
                      <a:r>
                        <a:rPr lang="en-US" sz="2400">
                          <a:solidFill>
                            <a:prstClr val="white"/>
                          </a:solidFill>
                          <a:latin typeface="Segoe UI" panose="020B0502040204020203" pitchFamily="34" charset="0"/>
                          <a:cs typeface="Segoe UI" panose="020B0502040204020203" pitchFamily="34" charset="0"/>
                        </a:rPr>
                        <a:t>Critical</a:t>
                      </a:r>
                    </a:p>
                    <a:p>
                      <a:pPr algn="ctr"/>
                      <a:r>
                        <a:rPr lang="en-US" sz="2400">
                          <a:solidFill>
                            <a:prstClr val="white"/>
                          </a:solidFill>
                          <a:latin typeface="Segoe UI" panose="020B0502040204020203" pitchFamily="34" charset="0"/>
                          <a:cs typeface="Segoe UI" panose="020B0502040204020203" pitchFamily="34" charset="0"/>
                        </a:rPr>
                        <a:t>Above 20,000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EA9B8336-0D59-43EC-B344-9AB36905EAB6}"/>
              </a:ext>
            </a:extLst>
          </p:cNvPr>
          <p:cNvSpPr txBox="1"/>
          <p:nvPr/>
        </p:nvSpPr>
        <p:spPr>
          <a:xfrm>
            <a:off x="271950" y="5874623"/>
            <a:ext cx="11828564" cy="362072"/>
          </a:xfrm>
          <a:prstGeom prst="rect">
            <a:avLst/>
          </a:prstGeom>
          <a:noFill/>
        </p:spPr>
        <p:txBody>
          <a:bodyPr wrap="square" rtlCol="0" anchor="t">
            <a:spAutoFit/>
          </a:bodyPr>
          <a:lstStyle/>
          <a:p>
            <a:r>
              <a:rPr lang="en-US" sz="1765" b="1">
                <a:solidFill>
                  <a:srgbClr val="FF0000"/>
                </a:solidFill>
                <a:latin typeface="Segoe UI"/>
                <a:cs typeface="Segoe UI"/>
              </a:rPr>
              <a:t>Note: does not take into account the number of context switches made by the threads running in the host OS</a:t>
            </a:r>
          </a:p>
        </p:txBody>
      </p:sp>
    </p:spTree>
    <p:extLst>
      <p:ext uri="{BB962C8B-B14F-4D97-AF65-F5344CB8AC3E}">
        <p14:creationId xmlns:p14="http://schemas.microsoft.com/office/powerpoint/2010/main" val="14717058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3"/>
                </a:solidFill>
              </a:rPr>
              <a:t>Hyper-V Hypervisor Virtual Processor\</a:t>
            </a:r>
          </a:p>
        </p:txBody>
      </p:sp>
      <p:graphicFrame>
        <p:nvGraphicFramePr>
          <p:cNvPr id="4" name="Table 3"/>
          <p:cNvGraphicFramePr>
            <a:graphicFrameLocks noGrp="1"/>
          </p:cNvGraphicFramePr>
          <p:nvPr/>
        </p:nvGraphicFramePr>
        <p:xfrm>
          <a:off x="343941" y="1561449"/>
          <a:ext cx="11477382" cy="3703965"/>
        </p:xfrm>
        <a:graphic>
          <a:graphicData uri="http://schemas.openxmlformats.org/drawingml/2006/table">
            <a:tbl>
              <a:tblPr>
                <a:tableStyleId>{306799F8-075E-4A3A-A7F6-7FBC6576F1A4}</a:tableStyleId>
              </a:tblPr>
              <a:tblGrid>
                <a:gridCol w="3391787">
                  <a:extLst>
                    <a:ext uri="{9D8B030D-6E8A-4147-A177-3AD203B41FA5}">
                      <a16:colId xmlns:a16="http://schemas.microsoft.com/office/drawing/2014/main" val="20000"/>
                    </a:ext>
                  </a:extLst>
                </a:gridCol>
                <a:gridCol w="3400639">
                  <a:extLst>
                    <a:ext uri="{9D8B030D-6E8A-4147-A177-3AD203B41FA5}">
                      <a16:colId xmlns:a16="http://schemas.microsoft.com/office/drawing/2014/main" val="20001"/>
                    </a:ext>
                  </a:extLst>
                </a:gridCol>
                <a:gridCol w="4684956">
                  <a:extLst>
                    <a:ext uri="{9D8B030D-6E8A-4147-A177-3AD203B41FA5}">
                      <a16:colId xmlns:a16="http://schemas.microsoft.com/office/drawing/2014/main" val="20002"/>
                    </a:ext>
                  </a:extLst>
                </a:gridCol>
              </a:tblGrid>
              <a:tr h="882028">
                <a:tc>
                  <a:txBody>
                    <a:bodyPr/>
                    <a:lstStyle/>
                    <a:p>
                      <a:pPr marL="0" algn="l" defTabSz="914367" rtl="0" eaLnBrk="1" latinLnBrk="0" hangingPunct="1"/>
                      <a:r>
                        <a:rPr lang="en-US" sz="2400" kern="1200"/>
                        <a:t>% Guest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a:t>The percentage of time spent by the processor </a:t>
                      </a:r>
                      <a:br>
                        <a:rPr lang="en-US" sz="2400"/>
                      </a:br>
                      <a:r>
                        <a:rPr lang="en-US" sz="2400" b="1"/>
                        <a:t>in guest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0"/>
                  </a:ext>
                </a:extLst>
              </a:tr>
              <a:tr h="901739">
                <a:tc>
                  <a:txBody>
                    <a:bodyPr/>
                    <a:lstStyle/>
                    <a:p>
                      <a:pPr marL="0" algn="l" defTabSz="914367" rtl="0" eaLnBrk="1" latinLnBrk="0" hangingPunct="1"/>
                      <a:r>
                        <a:rPr lang="en-US" sz="2400" kern="1200"/>
                        <a:t>% Hypervisor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a:t>The percentage of time spent by the processor </a:t>
                      </a:r>
                      <a:br>
                        <a:rPr lang="en-US" sz="2400"/>
                      </a:br>
                      <a:r>
                        <a:rPr lang="en-US" sz="2400" b="1"/>
                        <a:t>in hypervisor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1"/>
                  </a:ext>
                </a:extLst>
              </a:tr>
              <a:tr h="639989">
                <a:tc rowSpan="3">
                  <a:txBody>
                    <a:bodyPr/>
                    <a:lstStyle/>
                    <a:p>
                      <a:pPr marL="0" algn="l" defTabSz="914367" rtl="0" eaLnBrk="1" latinLnBrk="0" hangingPunct="1"/>
                      <a:r>
                        <a:rPr lang="en-US" sz="2400" kern="1200"/>
                        <a:t>% Total</a:t>
                      </a:r>
                      <a:r>
                        <a:rPr lang="en-US" sz="2400" kern="1200" baseline="0"/>
                        <a:t>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rowSpan="3">
                  <a:txBody>
                    <a:bodyPr/>
                    <a:lstStyle/>
                    <a:p>
                      <a:r>
                        <a:rPr lang="en-US" sz="2400"/>
                        <a:t>The percentage of time spent by the processor in guest and hypervisor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defRPr/>
                      </a:pPr>
                      <a:r>
                        <a:rPr lang="en-US" sz="1800" kern="0">
                          <a:solidFill>
                            <a:prstClr val="white"/>
                          </a:solidFill>
                          <a:latin typeface="Segoe UI" panose="020B0502040204020203" pitchFamily="34" charset="0"/>
                          <a:cs typeface="Segoe UI" panose="020B0502040204020203" pitchFamily="34" charset="0"/>
                        </a:rPr>
                        <a:t>Healthy</a:t>
                      </a:r>
                    </a:p>
                    <a:p>
                      <a:pPr algn="ctr">
                        <a:defRPr/>
                      </a:pPr>
                      <a:r>
                        <a:rPr lang="en-US" sz="1800" kern="0">
                          <a:solidFill>
                            <a:prstClr val="white"/>
                          </a:solidFill>
                          <a:latin typeface="Segoe UI" panose="020B0502040204020203" pitchFamily="34" charset="0"/>
                          <a:cs typeface="Segoe UI" panose="020B0502040204020203" pitchFamily="34" charset="0"/>
                        </a:rPr>
                        <a:t>Less than 75%</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639989">
                <a:tc vMerge="1">
                  <a:txBody>
                    <a:bodyPr/>
                    <a:lstStyle/>
                    <a:p>
                      <a:endParaRPr lang="en-US"/>
                    </a:p>
                  </a:txBody>
                  <a:tcPr/>
                </a:tc>
                <a:tc vMerge="1">
                  <a:txBody>
                    <a:bodyPr/>
                    <a:lstStyle/>
                    <a:p>
                      <a:endParaRPr lang="en-US" sz="2400"/>
                    </a:p>
                  </a:txBody>
                  <a:tcPr>
                    <a:solidFill>
                      <a:srgbClr val="0071C6"/>
                    </a:solidFill>
                  </a:tcPr>
                </a:tc>
                <a:tc>
                  <a:txBody>
                    <a:bodyPr/>
                    <a:lstStyle/>
                    <a:p>
                      <a:pPr algn="ctr">
                        <a:defRPr/>
                      </a:pPr>
                      <a:r>
                        <a:rPr lang="en-US" sz="1800" kern="0">
                          <a:solidFill>
                            <a:prstClr val="white"/>
                          </a:solidFill>
                          <a:latin typeface="Segoe UI" panose="020B0502040204020203" pitchFamily="34" charset="0"/>
                          <a:cs typeface="Segoe UI" panose="020B0502040204020203" pitchFamily="34" charset="0"/>
                        </a:rPr>
                        <a:t>Caution</a:t>
                      </a:r>
                    </a:p>
                    <a:p>
                      <a:pPr algn="ctr">
                        <a:defRPr/>
                      </a:pPr>
                      <a:r>
                        <a:rPr lang="en-US" sz="1800" kern="0">
                          <a:solidFill>
                            <a:prstClr val="white"/>
                          </a:solidFill>
                          <a:latin typeface="Segoe UI" panose="020B0502040204020203" pitchFamily="34" charset="0"/>
                          <a:cs typeface="Segoe UI" panose="020B0502040204020203" pitchFamily="34" charset="0"/>
                        </a:rPr>
                        <a:t>Between 75% and 90%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639989">
                <a:tc vMerge="1">
                  <a:txBody>
                    <a:bodyPr/>
                    <a:lstStyle/>
                    <a:p>
                      <a:endParaRPr lang="en-US"/>
                    </a:p>
                  </a:txBody>
                  <a:tcPr/>
                </a:tc>
                <a:tc vMerge="1">
                  <a:txBody>
                    <a:bodyPr/>
                    <a:lstStyle/>
                    <a:p>
                      <a:endParaRPr lang="en-US" sz="2400"/>
                    </a:p>
                  </a:txBody>
                  <a:tcPr>
                    <a:solidFill>
                      <a:srgbClr val="0071C6"/>
                    </a:solidFill>
                  </a:tcPr>
                </a:tc>
                <a:tc>
                  <a:txBody>
                    <a:bodyPr/>
                    <a:lstStyle/>
                    <a:p>
                      <a:pPr algn="ctr"/>
                      <a:r>
                        <a:rPr lang="en-US" sz="1800">
                          <a:solidFill>
                            <a:prstClr val="white"/>
                          </a:solidFill>
                          <a:latin typeface="Segoe UI" panose="020B0502040204020203" pitchFamily="34" charset="0"/>
                          <a:cs typeface="Segoe UI" panose="020B0502040204020203" pitchFamily="34" charset="0"/>
                        </a:rPr>
                        <a:t>Critical</a:t>
                      </a:r>
                    </a:p>
                    <a:p>
                      <a:pPr algn="ctr"/>
                      <a:r>
                        <a:rPr lang="en-US" sz="1800">
                          <a:solidFill>
                            <a:prstClr val="white"/>
                          </a:solidFill>
                          <a:latin typeface="Segoe UI" panose="020B0502040204020203" pitchFamily="34" charset="0"/>
                          <a:cs typeface="Segoe UI" panose="020B0502040204020203" pitchFamily="34" charset="0"/>
                        </a:rPr>
                        <a:t>Above 90%</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403144" y="5652685"/>
            <a:ext cx="11463936" cy="891970"/>
          </a:xfrm>
          <a:prstGeom prst="rect">
            <a:avLst/>
          </a:prstGeom>
          <a:noFill/>
        </p:spPr>
        <p:txBody>
          <a:bodyPr wrap="square" lIns="182854" tIns="146284" rIns="182854" bIns="146284" rtlCol="0" anchor="t">
            <a:normAutofit/>
          </a:bodyPr>
          <a:lstStyle/>
          <a:p>
            <a:pPr defTabSz="914225">
              <a:lnSpc>
                <a:spcPct val="90000"/>
              </a:lnSpc>
              <a:spcAft>
                <a:spcPts val="600"/>
              </a:spcAft>
              <a:defRPr/>
            </a:pPr>
            <a:r>
              <a:rPr lang="en-US" sz="1765" b="1">
                <a:solidFill>
                  <a:srgbClr val="FF0000"/>
                </a:solidFill>
                <a:latin typeface="Segoe UI"/>
              </a:rPr>
              <a:t>Note: if \Hyper-V Hypervisor Virtual Processor\% Total Run Time (VPTR) is High and (LPTR) is low, consider allocating additional processors to VMs </a:t>
            </a:r>
            <a:endParaRPr lang="en-US" b="1">
              <a:solidFill>
                <a:srgbClr val="FF0000"/>
              </a:solidFill>
              <a:latin typeface="Segoe UI"/>
            </a:endParaRPr>
          </a:p>
        </p:txBody>
      </p:sp>
    </p:spTree>
    <p:extLst>
      <p:ext uri="{BB962C8B-B14F-4D97-AF65-F5344CB8AC3E}">
        <p14:creationId xmlns:p14="http://schemas.microsoft.com/office/powerpoint/2010/main" val="20344810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3"/>
                </a:solidFill>
              </a:rPr>
              <a:t>Hyper-V Hypervisor Root Virtual Processor\</a:t>
            </a:r>
          </a:p>
        </p:txBody>
      </p:sp>
      <p:graphicFrame>
        <p:nvGraphicFramePr>
          <p:cNvPr id="4" name="Table 3"/>
          <p:cNvGraphicFramePr>
            <a:graphicFrameLocks noGrp="1"/>
          </p:cNvGraphicFramePr>
          <p:nvPr/>
        </p:nvGraphicFramePr>
        <p:xfrm>
          <a:off x="343941" y="1785554"/>
          <a:ext cx="11477382" cy="3886845"/>
        </p:xfrm>
        <a:graphic>
          <a:graphicData uri="http://schemas.openxmlformats.org/drawingml/2006/table">
            <a:tbl>
              <a:tblPr>
                <a:tableStyleId>{306799F8-075E-4A3A-A7F6-7FBC6576F1A4}</a:tableStyleId>
              </a:tblPr>
              <a:tblGrid>
                <a:gridCol w="3391787">
                  <a:extLst>
                    <a:ext uri="{9D8B030D-6E8A-4147-A177-3AD203B41FA5}">
                      <a16:colId xmlns:a16="http://schemas.microsoft.com/office/drawing/2014/main" val="20000"/>
                    </a:ext>
                  </a:extLst>
                </a:gridCol>
                <a:gridCol w="3400639">
                  <a:extLst>
                    <a:ext uri="{9D8B030D-6E8A-4147-A177-3AD203B41FA5}">
                      <a16:colId xmlns:a16="http://schemas.microsoft.com/office/drawing/2014/main" val="20001"/>
                    </a:ext>
                  </a:extLst>
                </a:gridCol>
                <a:gridCol w="4684956">
                  <a:extLst>
                    <a:ext uri="{9D8B030D-6E8A-4147-A177-3AD203B41FA5}">
                      <a16:colId xmlns:a16="http://schemas.microsoft.com/office/drawing/2014/main" val="20002"/>
                    </a:ext>
                  </a:extLst>
                </a:gridCol>
              </a:tblGrid>
              <a:tr h="882028">
                <a:tc>
                  <a:txBody>
                    <a:bodyPr/>
                    <a:lstStyle/>
                    <a:p>
                      <a:pPr marL="0" algn="l" defTabSz="914367" rtl="0" eaLnBrk="1" latinLnBrk="0" hangingPunct="1"/>
                      <a:r>
                        <a:rPr lang="en-US" sz="2400" kern="1200"/>
                        <a:t>% Guest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a:t>The percentage of time spent by the processor </a:t>
                      </a:r>
                      <a:br>
                        <a:rPr lang="en-US" sz="2400"/>
                      </a:br>
                      <a:r>
                        <a:rPr lang="en-US" sz="2400" b="1"/>
                        <a:t>in guest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0"/>
                  </a:ext>
                </a:extLst>
              </a:tr>
              <a:tr h="901739">
                <a:tc>
                  <a:txBody>
                    <a:bodyPr/>
                    <a:lstStyle/>
                    <a:p>
                      <a:pPr marL="0" algn="l" defTabSz="914367" rtl="0" eaLnBrk="1" latinLnBrk="0" hangingPunct="1"/>
                      <a:r>
                        <a:rPr lang="en-US" sz="2400" kern="1200"/>
                        <a:t>% Hypervisor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gridSpan="2">
                  <a:txBody>
                    <a:bodyPr/>
                    <a:lstStyle/>
                    <a:p>
                      <a:r>
                        <a:rPr lang="en-US" sz="2400"/>
                        <a:t>The percentage of time spent by the processor </a:t>
                      </a:r>
                      <a:br>
                        <a:rPr lang="en-US" sz="2400"/>
                      </a:br>
                      <a:r>
                        <a:rPr lang="en-US" sz="2400" b="1"/>
                        <a:t>in hypervisor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hMerge="1">
                  <a:txBody>
                    <a:bodyPr/>
                    <a:lstStyle/>
                    <a:p>
                      <a:endParaRPr lang="en-US"/>
                    </a:p>
                  </a:txBody>
                  <a:tcPr/>
                </a:tc>
                <a:extLst>
                  <a:ext uri="{0D108BD9-81ED-4DB2-BD59-A6C34878D82A}">
                    <a16:rowId xmlns:a16="http://schemas.microsoft.com/office/drawing/2014/main" val="10001"/>
                  </a:ext>
                </a:extLst>
              </a:tr>
              <a:tr h="700941">
                <a:tc rowSpan="3">
                  <a:txBody>
                    <a:bodyPr/>
                    <a:lstStyle/>
                    <a:p>
                      <a:pPr marL="0" algn="l" defTabSz="914367" rtl="0" eaLnBrk="1" latinLnBrk="0" hangingPunct="1"/>
                      <a:r>
                        <a:rPr lang="en-US" sz="2400" kern="1200"/>
                        <a:t>% Total</a:t>
                      </a:r>
                      <a:r>
                        <a:rPr lang="en-US" sz="2400" kern="1200" baseline="0"/>
                        <a:t> Run Time</a:t>
                      </a:r>
                      <a:endParaRPr lang="en-US" sz="2400" b="1" kern="1200">
                        <a:solidFill>
                          <a:schemeClr val="lt1"/>
                        </a:solidFill>
                        <a:latin typeface="+mn-lt"/>
                        <a:ea typeface="+mn-ea"/>
                        <a:cs typeface="+mn-cs"/>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rowSpan="3">
                  <a:txBody>
                    <a:bodyPr/>
                    <a:lstStyle/>
                    <a:p>
                      <a:r>
                        <a:rPr lang="en-US" sz="2400"/>
                        <a:t>The percentage of time spent by the processor in guest and hypervisor code.</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1C6"/>
                    </a:solidFill>
                  </a:tcPr>
                </a:tc>
                <a:tc>
                  <a:txBody>
                    <a:bodyPr/>
                    <a:lstStyle/>
                    <a:p>
                      <a:pPr algn="ctr">
                        <a:defRPr/>
                      </a:pPr>
                      <a:r>
                        <a:rPr lang="en-US" sz="2000" kern="0">
                          <a:solidFill>
                            <a:prstClr val="white"/>
                          </a:solidFill>
                          <a:latin typeface="Segoe UI" panose="020B0502040204020203" pitchFamily="34" charset="0"/>
                          <a:cs typeface="Segoe UI" panose="020B0502040204020203" pitchFamily="34" charset="0"/>
                        </a:rPr>
                        <a:t>Healthy</a:t>
                      </a:r>
                    </a:p>
                    <a:p>
                      <a:pPr algn="ctr">
                        <a:defRPr/>
                      </a:pPr>
                      <a:r>
                        <a:rPr lang="en-US" sz="2000" kern="0">
                          <a:solidFill>
                            <a:prstClr val="white"/>
                          </a:solidFill>
                          <a:latin typeface="Segoe UI" panose="020B0502040204020203" pitchFamily="34" charset="0"/>
                          <a:cs typeface="Segoe UI" panose="020B0502040204020203" pitchFamily="34" charset="0"/>
                        </a:rPr>
                        <a:t>Less than 5% </a:t>
                      </a:r>
                      <a:r>
                        <a:rPr lang="en-US" sz="2000" kern="0" baseline="0">
                          <a:solidFill>
                            <a:prstClr val="white"/>
                          </a:solidFill>
                          <a:latin typeface="Segoe UI" panose="020B0502040204020203" pitchFamily="34" charset="0"/>
                          <a:cs typeface="Segoe UI" panose="020B0502040204020203" pitchFamily="34" charset="0"/>
                        </a:rPr>
                        <a:t>sustained</a:t>
                      </a:r>
                      <a:endParaRPr lang="en-US" sz="2000" kern="0">
                        <a:solidFill>
                          <a:prstClr val="white"/>
                        </a:solidFill>
                        <a:latin typeface="Segoe UI" panose="020B0502040204020203" pitchFamily="34" charset="0"/>
                        <a:cs typeface="Segoe UI" panose="020B0502040204020203" pitchFamily="34" charset="0"/>
                      </a:endParaRP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700941">
                <a:tc vMerge="1">
                  <a:txBody>
                    <a:bodyPr/>
                    <a:lstStyle/>
                    <a:p>
                      <a:endParaRPr lang="en-US"/>
                    </a:p>
                  </a:txBody>
                  <a:tcPr/>
                </a:tc>
                <a:tc vMerge="1">
                  <a:txBody>
                    <a:bodyPr/>
                    <a:lstStyle/>
                    <a:p>
                      <a:endParaRPr lang="en-US" sz="2400"/>
                    </a:p>
                  </a:txBody>
                  <a:tcPr>
                    <a:solidFill>
                      <a:srgbClr val="0071C6"/>
                    </a:solidFill>
                  </a:tcPr>
                </a:tc>
                <a:tc>
                  <a:txBody>
                    <a:bodyPr/>
                    <a:lstStyle/>
                    <a:p>
                      <a:pPr algn="ctr">
                        <a:defRPr/>
                      </a:pPr>
                      <a:r>
                        <a:rPr lang="en-US" sz="2000" kern="0">
                          <a:solidFill>
                            <a:prstClr val="white"/>
                          </a:solidFill>
                          <a:latin typeface="Segoe UI" panose="020B0502040204020203" pitchFamily="34" charset="0"/>
                          <a:cs typeface="Segoe UI" panose="020B0502040204020203" pitchFamily="34" charset="0"/>
                        </a:rPr>
                        <a:t>Caution</a:t>
                      </a:r>
                    </a:p>
                    <a:p>
                      <a:pPr algn="ctr">
                        <a:defRPr/>
                      </a:pPr>
                      <a:r>
                        <a:rPr lang="en-US" sz="2000" kern="0">
                          <a:solidFill>
                            <a:prstClr val="white"/>
                          </a:solidFill>
                          <a:latin typeface="Segoe UI" panose="020B0502040204020203" pitchFamily="34" charset="0"/>
                          <a:cs typeface="Segoe UI" panose="020B0502040204020203" pitchFamily="34" charset="0"/>
                        </a:rPr>
                        <a:t>Between  5%-10% sustained</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700941">
                <a:tc vMerge="1">
                  <a:txBody>
                    <a:bodyPr/>
                    <a:lstStyle/>
                    <a:p>
                      <a:endParaRPr lang="en-US"/>
                    </a:p>
                  </a:txBody>
                  <a:tcPr/>
                </a:tc>
                <a:tc vMerge="1">
                  <a:txBody>
                    <a:bodyPr/>
                    <a:lstStyle/>
                    <a:p>
                      <a:endParaRPr lang="en-US" sz="2400"/>
                    </a:p>
                  </a:txBody>
                  <a:tcPr>
                    <a:solidFill>
                      <a:srgbClr val="0071C6"/>
                    </a:solidFill>
                  </a:tcPr>
                </a:tc>
                <a:tc>
                  <a:txBody>
                    <a:bodyPr/>
                    <a:lstStyle/>
                    <a:p>
                      <a:pPr algn="ctr"/>
                      <a:r>
                        <a:rPr lang="en-US" sz="2000">
                          <a:solidFill>
                            <a:prstClr val="white"/>
                          </a:solidFill>
                          <a:latin typeface="Segoe UI" panose="020B0502040204020203" pitchFamily="34" charset="0"/>
                          <a:cs typeface="Segoe UI" panose="020B0502040204020203" pitchFamily="34" charset="0"/>
                        </a:rPr>
                        <a:t>Critical</a:t>
                      </a:r>
                    </a:p>
                    <a:p>
                      <a:pPr algn="ctr"/>
                      <a:r>
                        <a:rPr lang="en-US" sz="2000">
                          <a:solidFill>
                            <a:prstClr val="white"/>
                          </a:solidFill>
                          <a:latin typeface="Segoe UI" panose="020B0502040204020203" pitchFamily="34" charset="0"/>
                          <a:cs typeface="Segoe UI" panose="020B0502040204020203" pitchFamily="34" charset="0"/>
                        </a:rPr>
                        <a:t>Above 10% sustained</a:t>
                      </a:r>
                    </a:p>
                  </a:txBody>
                  <a:tcPr marL="91427" marR="9142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1882183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GUID" val="1daa0485-2a47-471b-9fe1-7ab2326cab11"/>
  <p:tag name="MIO_EKGUID" val="3a54cbb8-74bf-42d0-8554-8723dfee58d7"/>
  <p:tag name="MIO_UPDATE" val="True"/>
  <p:tag name="MIO_VERSION" val="09.03.2020 15:54:31"/>
  <p:tag name="MIO_DBID" val="12b0c59e-2253-4124-a5e9-470adf4cb168"/>
  <p:tag name="MIO_LASTDOWNLOADED" val="09.03.2020 18:16:51"/>
  <p:tag name="MIO_OBJECTNAME" val="Learning Units covered in Module"/>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GUID" val="ef81c8d9-1deb-4032-86e6-7ef1a43c035b"/>
  <p:tag name="MIO_EKGUID" val="b68135f4-f114-439d-afee-b61bc3e58878"/>
  <p:tag name="MIO_UPDATE" val="True"/>
  <p:tag name="MIO_VERSION" val="09.03.2020 15:54:31"/>
  <p:tag name="MIO_DBID" val="12b0c59e-2253-4124-a5e9-470adf4cb168"/>
  <p:tag name="MIO_LASTDOWNLOADED" val="09.03.2020 18:16:51"/>
  <p:tag name="MIO_OBJECTNAME" val="Learnings covered in Unit"/>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GUID" val="11ee5cef-cd5e-4815-8559-bd08dd00f3f0"/>
  <p:tag name="MIO_EKGUID" val="cd3badb3-63e3-4761-925c-57f7ba60085f"/>
  <p:tag name="MIO_UPDATE" val="True"/>
  <p:tag name="MIO_VERSION" val="09.03.2020 15:54:31"/>
  <p:tag name="MIO_DBID" val="12b0c59e-2253-4124-a5e9-470adf4cb168"/>
  <p:tag name="MIO_LASTDOWNLOADED" val="09.03.2020 18:16:51"/>
  <p:tag name="MIO_OBJECTNAME" val="Getting Started with Core Networking"/>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4BE2C85959B7B439EB58A3B2CE65ED1" ma:contentTypeVersion="6" ma:contentTypeDescription="Create a new document." ma:contentTypeScope="" ma:versionID="abee24661b4fa8cd7d4831da7365c977">
  <xsd:schema xmlns:xsd="http://www.w3.org/2001/XMLSchema" xmlns:xs="http://www.w3.org/2001/XMLSchema" xmlns:p="http://schemas.microsoft.com/office/2006/metadata/properties" xmlns:ns1="http://schemas.microsoft.com/sharepoint/v3" xmlns:ns2="75667d62-6bd4-405b-9aa9-0f1c94445e76" targetNamespace="http://schemas.microsoft.com/office/2006/metadata/properties" ma:root="true" ma:fieldsID="bd1e28fba59553365c319f59e0ce9a4e" ns1:_="" ns2:_="">
    <xsd:import namespace="http://schemas.microsoft.com/sharepoint/v3"/>
    <xsd:import namespace="75667d62-6bd4-405b-9aa9-0f1c94445e7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667d62-6bd4-405b-9aa9-0f1c94445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D50DBE-2445-434C-A733-D8769490D6DF}">
  <ds:schemaRefs>
    <ds:schemaRef ds:uri="http://schemas.microsoft.com/sharepoint/v3/contenttype/forms"/>
  </ds:schemaRefs>
</ds:datastoreItem>
</file>

<file path=customXml/itemProps2.xml><?xml version="1.0" encoding="utf-8"?>
<ds:datastoreItem xmlns:ds="http://schemas.openxmlformats.org/officeDocument/2006/customXml" ds:itemID="{F5E7603C-240E-407C-8AB2-B6FB998F7B03}">
  <ds:schemaRefs>
    <ds:schemaRef ds:uri="http://schemas.openxmlformats.org/package/2006/metadata/core-properties"/>
    <ds:schemaRef ds:uri="http://purl.org/dc/elements/1.1/"/>
    <ds:schemaRef ds:uri="http://www.w3.org/XML/1998/namespace"/>
    <ds:schemaRef ds:uri="http://schemas.microsoft.com/office/infopath/2007/PartnerControls"/>
    <ds:schemaRef ds:uri="http://purl.org/dc/terms/"/>
    <ds:schemaRef ds:uri="http://schemas.microsoft.com/office/2006/documentManagement/types"/>
    <ds:schemaRef ds:uri="3d452d09-eb32-44c4-af43-5275a1eb17e9"/>
    <ds:schemaRef ds:uri="27d3a981-750a-4904-80e1-a3ab21186e6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10A90B8-05F7-41AA-A912-3ECB8753B724}"/>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1786</Words>
  <Application>Microsoft Office PowerPoint</Application>
  <PresentationFormat>Widescreen</PresentationFormat>
  <Paragraphs>197</Paragraphs>
  <Slides>18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Segoe</vt:lpstr>
      <vt:lpstr>Segoe UI</vt:lpstr>
      <vt:lpstr>Segoe UI Light</vt:lpstr>
      <vt:lpstr>Segoe UI Semibold</vt:lpstr>
      <vt:lpstr>Segoe UI Semilight</vt:lpstr>
      <vt:lpstr>SFMono-Regular</vt:lpstr>
      <vt:lpstr>office theme</vt:lpstr>
      <vt:lpstr>Azure Stack HCI The best infrastructure for hybrid</vt:lpstr>
      <vt:lpstr>Monitoring &amp; Troubleshooting</vt:lpstr>
      <vt:lpstr>Learnings covered in Unit</vt:lpstr>
      <vt:lpstr>Troubleshooting  Compute </vt:lpstr>
      <vt:lpstr>Windows Admin Center Performance Monitor</vt:lpstr>
      <vt:lpstr>Hyper-V Hypervisor Logical Processor\</vt:lpstr>
      <vt:lpstr>Hyper-V Hypervisor Logical Processor\ (continued)</vt:lpstr>
      <vt:lpstr>Hyper-V Hypervisor Virtual Processor\</vt:lpstr>
      <vt:lpstr>Hyper-V Hypervisor Root Virtual Processor\</vt:lpstr>
      <vt:lpstr>Measuring Host Memory Usage</vt:lpstr>
      <vt:lpstr>Memory\</vt:lpstr>
      <vt:lpstr>Memory (NUMA)</vt:lpstr>
      <vt:lpstr>Hyper-V Dynamic Memory Balancer\ </vt:lpstr>
      <vt:lpstr>Hyper-V Dynamic Memory VM\ </vt:lpstr>
      <vt:lpstr>Azure Stack HCI Events</vt:lpstr>
      <vt:lpstr>Event Logs in Event Viewer</vt:lpstr>
      <vt:lpstr>Azure Stack HCI Diagnostics</vt:lpstr>
      <vt:lpstr>Please Provide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Michael Godfrey</cp:lastModifiedBy>
  <cp:revision>3</cp:revision>
  <dcterms:created xsi:type="dcterms:W3CDTF">2020-11-20T13:44:52Z</dcterms:created>
  <dcterms:modified xsi:type="dcterms:W3CDTF">2022-02-04T16:10:46Z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0x010100C4604E6351D2EC439F2E51A4939A352A</vt:lpwstr>
  </property>
  <property fmtid="{D5CDD505-2E9C-101B-9397-08002B2CF9AE}" pid="3" name="Order">
    <vt:r8>8100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