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24" r:id="rId5"/>
    <p:sldId id="302" r:id="rId6"/>
    <p:sldId id="315" r:id="rId7"/>
    <p:sldId id="325" r:id="rId8"/>
    <p:sldId id="294" r:id="rId9"/>
    <p:sldId id="295" r:id="rId10"/>
    <p:sldId id="326" r:id="rId11"/>
    <p:sldId id="314" r:id="rId12"/>
    <p:sldId id="327" r:id="rId13"/>
    <p:sldId id="328" r:id="rId14"/>
    <p:sldId id="304" r:id="rId15"/>
    <p:sldId id="329" r:id="rId16"/>
    <p:sldId id="310" r:id="rId17"/>
    <p:sldId id="3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D34B0C-777A-49D4-8D43-B9AD7999FC34}" v="12" dt="2021-08-10T09:10:28.003"/>
    <p1510:client id="{E01290B8-619A-4FD5-BA01-80C3A73625BC}" v="7" dt="2021-08-10T19:36:18.41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261" autoAdjust="0"/>
  </p:normalViewPr>
  <p:slideViewPr>
    <p:cSldViewPr snapToGrid="0">
      <p:cViewPr varScale="1">
        <p:scale>
          <a:sx n="48" d="100"/>
          <a:sy n="48" d="100"/>
        </p:scale>
        <p:origin x="67" y="44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8/10/2021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8/10/2021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next visualization graphically demonstrates the distribution of content on Netflix per country. Content is separated by the Type of Content it is, either Movie or TV Show.</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1988067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4165856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Tree>
    <p:extLst>
      <p:ext uri="{BB962C8B-B14F-4D97-AF65-F5344CB8AC3E}">
        <p14:creationId xmlns:p14="http://schemas.microsoft.com/office/powerpoint/2010/main" val="3715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Ubuntu"/>
              </a:rPr>
              <a:t>Some countries have regulations on what certain platforms, such as Netflix, can show Below is a graphical representation of the average rating for each country. The reason a graph such as this is helpful because it helps answering questions such 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Ubunt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Ubuntu"/>
              </a:rPr>
              <a:t>What rating is most appropriate per country?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Ubuntu"/>
              </a:rPr>
              <a:t>What age group is most prevalent per country?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Ubuntu"/>
              </a:rPr>
              <a:t>Does Netflix prefer to target older or younger audiences?</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dirty="0"/>
          </a:p>
        </p:txBody>
      </p:sp>
    </p:spTree>
    <p:extLst>
      <p:ext uri="{BB962C8B-B14F-4D97-AF65-F5344CB8AC3E}">
        <p14:creationId xmlns:p14="http://schemas.microsoft.com/office/powerpoint/2010/main" val="4117900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Netflix rates all of their shows in a way that suggests appropriate ages see appropriate material. The graph below demonstrates the distribution between Netflix’s content and the associating Age rating.</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Tree>
    <p:extLst>
      <p:ext uri="{BB962C8B-B14F-4D97-AF65-F5344CB8AC3E}">
        <p14:creationId xmlns:p14="http://schemas.microsoft.com/office/powerpoint/2010/main" val="3431023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Netflix likes to hire directors over and over if they keep pumping out content that is popular. On the screen is a graphical representation of the top 10 directors featured on Netflix and the number of entries they released, both for Movies and TV Shows.</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dirty="0"/>
          </a:p>
        </p:txBody>
      </p:sp>
    </p:spTree>
    <p:extLst>
      <p:ext uri="{BB962C8B-B14F-4D97-AF65-F5344CB8AC3E}">
        <p14:creationId xmlns:p14="http://schemas.microsoft.com/office/powerpoint/2010/main" val="2304432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8/10/2021</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shivamb" TargetMode="External"/><Relationship Id="rId2" Type="http://schemas.openxmlformats.org/officeDocument/2006/relationships/image" Target="../media/image2.jpg"/><Relationship Id="rId1" Type="http://schemas.openxmlformats.org/officeDocument/2006/relationships/slideLayout" Target="../slideLayouts/slideLayout12.xml"/><Relationship Id="rId5" Type="http://schemas.openxmlformats.org/officeDocument/2006/relationships/hyperlink" Target="file:///C:\Users\ninet\OneDrive\Documents\Netflix_titles\project\Final%20Copy.nb.html" TargetMode="External"/><Relationship Id="rId4" Type="http://schemas.openxmlformats.org/officeDocument/2006/relationships/hyperlink" Target="https://www.kaggle.com/shivamb/netflix-show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3"/>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96846" y="2576759"/>
            <a:ext cx="3924935" cy="1695637"/>
          </a:xfrm>
        </p:spPr>
        <p:txBody>
          <a:bodyPr/>
          <a:lstStyle/>
          <a:p>
            <a:r>
              <a:rPr lang="en-US" dirty="0"/>
              <a:t>Final Project</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Dixon + </a:t>
            </a:r>
            <a:r>
              <a:rPr lang="en-US" dirty="0" err="1"/>
              <a:t>Ratz</a:t>
            </a:r>
            <a:endParaRPr lang="en-US" dirty="0"/>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August 10, 2021</a:t>
            </a:r>
          </a:p>
          <a:p>
            <a:r>
              <a:rPr lang="en-US" dirty="0"/>
              <a:t>Intro to Data Science Summer Course</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54373" y="140685"/>
            <a:ext cx="2384641" cy="482048"/>
          </a:xfrm>
        </p:spPr>
        <p:txBody>
          <a:bodyPr>
            <a:normAutofit fontScale="90000"/>
          </a:bodyPr>
          <a:lstStyle/>
          <a:p>
            <a:r>
              <a:rPr lang="en-US" dirty="0"/>
              <a:t>Ratings</a:t>
            </a:r>
          </a:p>
        </p:txBody>
      </p:sp>
      <p:pic>
        <p:nvPicPr>
          <p:cNvPr id="5" name="Picture 4" descr="Graphical user interface&#10;&#10;Description automatically generated with low confidence">
            <a:extLst>
              <a:ext uri="{FF2B5EF4-FFF2-40B4-BE49-F238E27FC236}">
                <a16:creationId xmlns:a16="http://schemas.microsoft.com/office/drawing/2014/main" id="{39A6994E-D5C7-4766-B4CA-6F30BD173320}"/>
              </a:ext>
            </a:extLst>
          </p:cNvPr>
          <p:cNvPicPr>
            <a:picLocks noChangeAspect="1"/>
          </p:cNvPicPr>
          <p:nvPr/>
        </p:nvPicPr>
        <p:blipFill>
          <a:blip r:embed="rId3"/>
          <a:stretch>
            <a:fillRect/>
          </a:stretch>
        </p:blipFill>
        <p:spPr>
          <a:xfrm>
            <a:off x="6363260" y="140685"/>
            <a:ext cx="5425910" cy="6576630"/>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A316FE59-6304-4E74-A3B7-B36D82DF28B3}"/>
              </a:ext>
            </a:extLst>
          </p:cNvPr>
          <p:cNvPicPr>
            <a:picLocks noChangeAspect="1"/>
          </p:cNvPicPr>
          <p:nvPr/>
        </p:nvPicPr>
        <p:blipFill>
          <a:blip r:embed="rId4"/>
          <a:stretch>
            <a:fillRect/>
          </a:stretch>
        </p:blipFill>
        <p:spPr>
          <a:xfrm>
            <a:off x="784400" y="807868"/>
            <a:ext cx="4654559" cy="5723038"/>
          </a:xfrm>
          <a:prstGeom prst="rect">
            <a:avLst/>
          </a:prstGeom>
        </p:spPr>
      </p:pic>
    </p:spTree>
    <p:extLst>
      <p:ext uri="{BB962C8B-B14F-4D97-AF65-F5344CB8AC3E}">
        <p14:creationId xmlns:p14="http://schemas.microsoft.com/office/powerpoint/2010/main" val="237581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196340" y="393187"/>
            <a:ext cx="9799320" cy="558867"/>
          </a:xfrm>
          <a:prstGeom prst="rect">
            <a:avLst/>
          </a:prstGeom>
        </p:spPr>
        <p:txBody>
          <a:bodyPr anchor="ctr"/>
          <a:lstStyle/>
          <a:p>
            <a:pPr algn="ctr"/>
            <a:r>
              <a:rPr lang="en-US" dirty="0"/>
              <a:t>Average Rating per Country</a:t>
            </a:r>
            <a:endParaRPr lang="en-US" sz="4800" b="1" dirty="0">
              <a:solidFill>
                <a:schemeClr val="tx1"/>
              </a:solidFill>
            </a:endParaRPr>
          </a:p>
        </p:txBody>
      </p:sp>
      <p:pic>
        <p:nvPicPr>
          <p:cNvPr id="53" name="Picture 52" descr="Text&#10;&#10;Description automatically generated">
            <a:extLst>
              <a:ext uri="{FF2B5EF4-FFF2-40B4-BE49-F238E27FC236}">
                <a16:creationId xmlns:a16="http://schemas.microsoft.com/office/drawing/2014/main" id="{5CF479E2-C361-4DE1-A399-B2F684DBE99D}"/>
              </a:ext>
            </a:extLst>
          </p:cNvPr>
          <p:cNvPicPr>
            <a:picLocks noChangeAspect="1"/>
          </p:cNvPicPr>
          <p:nvPr/>
        </p:nvPicPr>
        <p:blipFill>
          <a:blip r:embed="rId3"/>
          <a:stretch>
            <a:fillRect/>
          </a:stretch>
        </p:blipFill>
        <p:spPr>
          <a:xfrm>
            <a:off x="8069178" y="1193867"/>
            <a:ext cx="4122821" cy="5680995"/>
          </a:xfrm>
          <a:prstGeom prst="rect">
            <a:avLst/>
          </a:prstGeom>
        </p:spPr>
      </p:pic>
      <p:pic>
        <p:nvPicPr>
          <p:cNvPr id="58" name="Content Placeholder 57" descr="Chart&#10;&#10;Description automatically generated with low confidence">
            <a:extLst>
              <a:ext uri="{FF2B5EF4-FFF2-40B4-BE49-F238E27FC236}">
                <a16:creationId xmlns:a16="http://schemas.microsoft.com/office/drawing/2014/main" id="{46607CF8-3422-49E2-9461-12C4517CB2E0}"/>
              </a:ext>
            </a:extLst>
          </p:cNvPr>
          <p:cNvPicPr>
            <a:picLocks noGrp="1" noChangeAspect="1"/>
          </p:cNvPicPr>
          <p:nvPr>
            <p:ph sz="quarter" idx="10"/>
          </p:nvPr>
        </p:nvPicPr>
        <p:blipFill>
          <a:blip r:embed="rId4"/>
          <a:stretch>
            <a:fillRect/>
          </a:stretch>
        </p:blipFill>
        <p:spPr>
          <a:xfrm>
            <a:off x="260684" y="1487230"/>
            <a:ext cx="5289884" cy="5238095"/>
          </a:xfrm>
        </p:spPr>
      </p:pic>
      <p:sp>
        <p:nvSpPr>
          <p:cNvPr id="59" name="TextBox 58">
            <a:extLst>
              <a:ext uri="{FF2B5EF4-FFF2-40B4-BE49-F238E27FC236}">
                <a16:creationId xmlns:a16="http://schemas.microsoft.com/office/drawing/2014/main" id="{7B60C238-286C-4540-91FC-FF715ACB0F3C}"/>
              </a:ext>
            </a:extLst>
          </p:cNvPr>
          <p:cNvSpPr txBox="1"/>
          <p:nvPr/>
        </p:nvSpPr>
        <p:spPr>
          <a:xfrm flipH="1">
            <a:off x="6096000" y="2181726"/>
            <a:ext cx="1512773" cy="646331"/>
          </a:xfrm>
          <a:prstGeom prst="rect">
            <a:avLst/>
          </a:prstGeom>
          <a:noFill/>
        </p:spPr>
        <p:txBody>
          <a:bodyPr wrap="square" rtlCol="0">
            <a:spAutoFit/>
          </a:bodyPr>
          <a:lstStyle/>
          <a:p>
            <a:r>
              <a:rPr lang="en-US" dirty="0"/>
              <a:t>Potential connection?</a:t>
            </a:r>
          </a:p>
        </p:txBody>
      </p:sp>
      <p:pic>
        <p:nvPicPr>
          <p:cNvPr id="61" name="Graphic 60" descr="Arrow Right with solid fill">
            <a:extLst>
              <a:ext uri="{FF2B5EF4-FFF2-40B4-BE49-F238E27FC236}">
                <a16:creationId xmlns:a16="http://schemas.microsoft.com/office/drawing/2014/main" id="{052D65AA-2030-4995-BF60-2A413D7AF6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4234" y="3649077"/>
            <a:ext cx="914400" cy="914400"/>
          </a:xfrm>
          <a:prstGeom prst="rect">
            <a:avLst/>
          </a:prstGeom>
        </p:spPr>
      </p:pic>
    </p:spTree>
    <p:extLst>
      <p:ext uri="{BB962C8B-B14F-4D97-AF65-F5344CB8AC3E}">
        <p14:creationId xmlns:p14="http://schemas.microsoft.com/office/powerpoint/2010/main" val="340174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660400" y="805213"/>
            <a:ext cx="4275138" cy="830997"/>
          </a:xfrm>
        </p:spPr>
        <p:txBody>
          <a:bodyPr>
            <a:normAutofit/>
          </a:bodyPr>
          <a:lstStyle/>
          <a:p>
            <a:r>
              <a:rPr lang="en-US" dirty="0"/>
              <a:t>Top Directors</a:t>
            </a:r>
          </a:p>
        </p:txBody>
      </p:sp>
      <p:pic>
        <p:nvPicPr>
          <p:cNvPr id="5" name="Picture 4" descr="Chart, bar chart&#10;&#10;Description automatically generated">
            <a:extLst>
              <a:ext uri="{FF2B5EF4-FFF2-40B4-BE49-F238E27FC236}">
                <a16:creationId xmlns:a16="http://schemas.microsoft.com/office/drawing/2014/main" id="{51C5B2E9-570F-4DD5-9521-7162156DF26C}"/>
              </a:ext>
            </a:extLst>
          </p:cNvPr>
          <p:cNvPicPr>
            <a:picLocks noChangeAspect="1"/>
          </p:cNvPicPr>
          <p:nvPr/>
        </p:nvPicPr>
        <p:blipFill>
          <a:blip r:embed="rId3"/>
          <a:stretch>
            <a:fillRect/>
          </a:stretch>
        </p:blipFill>
        <p:spPr>
          <a:xfrm>
            <a:off x="6326463" y="259002"/>
            <a:ext cx="5646909" cy="6073666"/>
          </a:xfrm>
          <a:prstGeom prst="rect">
            <a:avLst/>
          </a:prstGeom>
        </p:spPr>
      </p:pic>
      <p:pic>
        <p:nvPicPr>
          <p:cNvPr id="8" name="Picture 7" descr="Chart, bar chart&#10;&#10;Description automatically generated">
            <a:extLst>
              <a:ext uri="{FF2B5EF4-FFF2-40B4-BE49-F238E27FC236}">
                <a16:creationId xmlns:a16="http://schemas.microsoft.com/office/drawing/2014/main" id="{F9EC1398-0B06-4555-AE6B-87C033752F95}"/>
              </a:ext>
            </a:extLst>
          </p:cNvPr>
          <p:cNvPicPr>
            <a:picLocks noChangeAspect="1"/>
          </p:cNvPicPr>
          <p:nvPr/>
        </p:nvPicPr>
        <p:blipFill>
          <a:blip r:embed="rId4"/>
          <a:stretch>
            <a:fillRect/>
          </a:stretch>
        </p:blipFill>
        <p:spPr>
          <a:xfrm>
            <a:off x="136539" y="1559286"/>
            <a:ext cx="5322860" cy="4946557"/>
          </a:xfrm>
          <a:prstGeom prst="rect">
            <a:avLst/>
          </a:prstGeom>
        </p:spPr>
      </p:pic>
    </p:spTree>
    <p:extLst>
      <p:ext uri="{BB962C8B-B14F-4D97-AF65-F5344CB8AC3E}">
        <p14:creationId xmlns:p14="http://schemas.microsoft.com/office/powerpoint/2010/main" val="9468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0"/>
          </p:nvPr>
        </p:nvSpPr>
        <p:spPr>
          <a:xfrm>
            <a:off x="176463" y="2042790"/>
            <a:ext cx="5542598" cy="4101939"/>
          </a:xfrm>
        </p:spPr>
        <p:txBody>
          <a:bodyPr lIns="91440" tIns="45720" rIns="91440" bIns="45720" anchor="t">
            <a:normAutofit/>
          </a:bodyPr>
          <a:lstStyle/>
          <a:p>
            <a:r>
              <a:rPr lang="en-US" sz="1900" dirty="0"/>
              <a:t>After further analysis of the data set, we’ve gathered enough data to answer the questions that we asked. </a:t>
            </a:r>
          </a:p>
          <a:p>
            <a:endParaRPr lang="en-US" sz="1900" dirty="0"/>
          </a:p>
          <a:p>
            <a:r>
              <a:rPr lang="en-US" sz="1900" dirty="0"/>
              <a:t>The use of the Netflix Dataset, even though it wasn’t supplied to us via </a:t>
            </a:r>
            <a:r>
              <a:rPr lang="en-US" sz="1900" dirty="0" err="1"/>
              <a:t>github</a:t>
            </a:r>
            <a:r>
              <a:rPr lang="en-US" sz="1900" dirty="0"/>
              <a:t>, made an excellent source of information. The abundance of data and variables made it a good visual representation of Netflix as a whole. Through the course of this project, we learned the importance of clear and concise visual representations to help convey an overall message. The use of our skills helped strengthen our knowledge of R as a language and R Studio as an effective IDE to use. We were able to apply data manipulating tools, such as ‘mutate()’, ‘filter()’, and others.</a:t>
            </a:r>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3"/>
          </p:nvPr>
        </p:nvPicPr>
        <p:blipFill rotWithShape="1">
          <a:blip r:embed="rId2"/>
          <a:srcRect r="34070" b="-2"/>
          <a:stretch/>
        </p:blipFill>
        <p:spPr>
          <a:xfrm>
            <a:off x="5887402" y="533063"/>
            <a:ext cx="5542598" cy="5611666"/>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a:noFill/>
        </p:spPr>
      </p:pic>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a:xfrm>
            <a:off x="660400" y="805213"/>
            <a:ext cx="4275138" cy="830997"/>
          </a:xfrm>
        </p:spPr>
        <p:txBody>
          <a:bodyPr>
            <a:normAutofit/>
          </a:bodyPr>
          <a:lstStyle/>
          <a:p>
            <a:r>
              <a:rPr lang="en-US" dirty="0"/>
              <a:t>Conclusion</a:t>
            </a:r>
          </a:p>
        </p:txBody>
      </p:sp>
    </p:spTree>
    <p:extLst>
      <p:ext uri="{BB962C8B-B14F-4D97-AF65-F5344CB8AC3E}">
        <p14:creationId xmlns:p14="http://schemas.microsoft.com/office/powerpoint/2010/main" val="300737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B89E9C66-E38F-4FFF-B1A6-BA4E05DD831A}"/>
              </a:ext>
            </a:extLst>
          </p:cNvPr>
          <p:cNvSpPr>
            <a:spLocks noGrp="1"/>
          </p:cNvSpPr>
          <p:nvPr>
            <p:ph type="title"/>
          </p:nvPr>
        </p:nvSpPr>
        <p:spPr/>
        <p:txBody>
          <a:bodyPr/>
          <a:lstStyle/>
          <a:p>
            <a:r>
              <a:rPr lang="en-US" dirty="0"/>
              <a:t>Citations</a:t>
            </a:r>
            <a:br>
              <a:rPr lang="en-US" dirty="0"/>
            </a:br>
            <a:endParaRPr lang="en-US" dirty="0"/>
          </a:p>
        </p:txBody>
      </p:sp>
      <p:pic>
        <p:nvPicPr>
          <p:cNvPr id="42" name="Picture Placeholder 3" descr="close up of building">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3712" b="13712"/>
          <a:stretch>
            <a:fillRect/>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8" name="Text Placeholder 7">
            <a:extLst>
              <a:ext uri="{FF2B5EF4-FFF2-40B4-BE49-F238E27FC236}">
                <a16:creationId xmlns:a16="http://schemas.microsoft.com/office/drawing/2014/main" id="{EFCE041C-95BD-44D2-B6C1-24D83ADE17A2}"/>
              </a:ext>
            </a:extLst>
          </p:cNvPr>
          <p:cNvSpPr>
            <a:spLocks noGrp="1"/>
          </p:cNvSpPr>
          <p:nvPr>
            <p:ph type="body" sz="quarter" idx="14"/>
          </p:nvPr>
        </p:nvSpPr>
        <p:spPr>
          <a:xfrm>
            <a:off x="660399" y="2037655"/>
            <a:ext cx="8923867" cy="4171233"/>
          </a:xfrm>
        </p:spPr>
        <p:txBody>
          <a:bodyPr/>
          <a:lstStyle/>
          <a:p>
            <a:r>
              <a:rPr lang="en-US" b="0" dirty="0"/>
              <a:t>Special thanks to </a:t>
            </a:r>
            <a:r>
              <a:rPr lang="en-US" b="0" dirty="0" err="1">
                <a:hlinkClick r:id="rId3"/>
              </a:rPr>
              <a:t>Shivam</a:t>
            </a:r>
            <a:r>
              <a:rPr lang="en-US" b="0" dirty="0">
                <a:hlinkClick r:id="rId3"/>
              </a:rPr>
              <a:t> Bansal </a:t>
            </a:r>
            <a:r>
              <a:rPr lang="en-US" b="0" dirty="0"/>
              <a:t>for providing the Netflix Dataset, which can be found </a:t>
            </a:r>
            <a:r>
              <a:rPr lang="en-US" b="0" dirty="0">
                <a:hlinkClick r:id="rId4"/>
              </a:rPr>
              <a:t>here</a:t>
            </a:r>
            <a:r>
              <a:rPr lang="en-US" b="0" dirty="0"/>
              <a:t>!</a:t>
            </a:r>
          </a:p>
          <a:p>
            <a:endParaRPr lang="en-US" b="0" dirty="0"/>
          </a:p>
          <a:p>
            <a:r>
              <a:rPr lang="en-US" b="0" dirty="0"/>
              <a:t>For more detailed report, please click </a:t>
            </a:r>
            <a:r>
              <a:rPr lang="en-US" b="0" dirty="0">
                <a:hlinkClick r:id="rId5" action="ppaction://hlinkfile"/>
              </a:rPr>
              <a:t>here</a:t>
            </a:r>
            <a:r>
              <a:rPr lang="en-US" b="0" dirty="0"/>
              <a:t>!</a:t>
            </a:r>
          </a:p>
        </p:txBody>
      </p:sp>
    </p:spTree>
    <p:extLst>
      <p:ext uri="{BB962C8B-B14F-4D97-AF65-F5344CB8AC3E}">
        <p14:creationId xmlns:p14="http://schemas.microsoft.com/office/powerpoint/2010/main" val="390360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Prerequisites</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dirty="0"/>
              <a:t>Library:</a:t>
            </a:r>
          </a:p>
          <a:p>
            <a:pPr lvl="1"/>
            <a:r>
              <a:rPr lang="en-US" dirty="0" err="1"/>
              <a:t>Tidyverse</a:t>
            </a:r>
            <a:endParaRPr lang="en-US" dirty="0"/>
          </a:p>
          <a:p>
            <a:pPr lvl="1"/>
            <a:r>
              <a:rPr lang="en-US" dirty="0" err="1"/>
              <a:t>Dplyr</a:t>
            </a:r>
            <a:endParaRPr lang="en-US" dirty="0"/>
          </a:p>
          <a:p>
            <a:pPr lvl="1"/>
            <a:r>
              <a:rPr lang="en-US" dirty="0"/>
              <a:t>Ggplot2</a:t>
            </a:r>
          </a:p>
          <a:p>
            <a:pPr lvl="1"/>
            <a:r>
              <a:rPr lang="en-US" dirty="0"/>
              <a:t>Scales</a:t>
            </a:r>
          </a:p>
          <a:p>
            <a:pPr lvl="1"/>
            <a:r>
              <a:rPr lang="en-US" dirty="0" err="1"/>
              <a:t>lubridate</a:t>
            </a:r>
            <a:endParaRPr lang="en-US" dirty="0"/>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419769" y="370682"/>
            <a:ext cx="4275138" cy="830997"/>
          </a:xfrm>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204616" y="1201679"/>
            <a:ext cx="4275138" cy="5550653"/>
          </a:xfrm>
        </p:spPr>
        <p:txBody>
          <a:bodyPr/>
          <a:lstStyle/>
          <a:p>
            <a:pPr marL="0" indent="0">
              <a:buNone/>
            </a:pPr>
            <a:r>
              <a:rPr lang="en-US" dirty="0"/>
              <a:t>Netflix provide its users a plethora of shows to watch. The data set we’re using comes from </a:t>
            </a:r>
            <a:r>
              <a:rPr lang="en-US" dirty="0" err="1"/>
              <a:t>Shivam</a:t>
            </a:r>
            <a:r>
              <a:rPr lang="en-US" dirty="0"/>
              <a:t> Bansal. This data set is broken down into multiple columns, some of which are removed to irrelevance to the data set. The columns are the following:</a:t>
            </a:r>
          </a:p>
          <a:p>
            <a:r>
              <a:rPr lang="en-US" dirty="0"/>
              <a:t>Type</a:t>
            </a:r>
          </a:p>
          <a:p>
            <a:r>
              <a:rPr lang="en-US" dirty="0"/>
              <a:t>Title</a:t>
            </a:r>
          </a:p>
          <a:p>
            <a:r>
              <a:rPr lang="en-US" dirty="0"/>
              <a:t>Director</a:t>
            </a:r>
          </a:p>
          <a:p>
            <a:r>
              <a:rPr lang="en-US" dirty="0"/>
              <a:t>Country</a:t>
            </a:r>
          </a:p>
          <a:p>
            <a:r>
              <a:rPr lang="en-US" dirty="0"/>
              <a:t>Release Year</a:t>
            </a:r>
          </a:p>
          <a:p>
            <a:r>
              <a:rPr lang="en-US" dirty="0"/>
              <a:t>Rating</a:t>
            </a:r>
          </a:p>
          <a:p>
            <a:r>
              <a:rPr lang="en-US" dirty="0"/>
              <a:t>Duration</a:t>
            </a:r>
          </a:p>
          <a:p>
            <a:r>
              <a:rPr lang="en-US" dirty="0" err="1"/>
              <a:t>Listed_In</a:t>
            </a:r>
            <a:endParaRPr lang="en-US"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rtl="0" eaLnBrk="1" latinLnBrk="0" hangingPunct="1"/>
            <a:r>
              <a:rPr lang="en-US" dirty="0"/>
              <a:t>Data Exploration &amp; Analysis</a:t>
            </a:r>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11025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4C56E77-801E-4249-86C5-6F56AD7E0543}"/>
              </a:ext>
            </a:extLst>
          </p:cNvPr>
          <p:cNvSpPr>
            <a:spLocks noGrp="1"/>
          </p:cNvSpPr>
          <p:nvPr>
            <p:ph type="body" sz="quarter" idx="12"/>
          </p:nvPr>
        </p:nvSpPr>
        <p:spPr>
          <a:xfrm>
            <a:off x="487564" y="2492024"/>
            <a:ext cx="4275138" cy="3560763"/>
          </a:xfrm>
        </p:spPr>
        <p:txBody>
          <a:bodyPr/>
          <a:lstStyle/>
          <a:p>
            <a:r>
              <a:rPr lang="en-US" dirty="0"/>
              <a:t>The visualization below graphically represents the distribution of the content released on Netflix’s platform. They can be either labeled as ‘Movie’ or a ‘TV Show’.</a:t>
            </a:r>
          </a:p>
        </p:txBody>
      </p:sp>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p:txBody>
          <a:bodyPr/>
          <a:lstStyle/>
          <a:p>
            <a:r>
              <a:rPr lang="en-US" dirty="0"/>
              <a:t>Content Types</a:t>
            </a:r>
          </a:p>
        </p:txBody>
      </p:sp>
      <p:pic>
        <p:nvPicPr>
          <p:cNvPr id="3" name="Picture 2" descr="Chart, bar chart&#10;&#10;Description automatically generated">
            <a:extLst>
              <a:ext uri="{FF2B5EF4-FFF2-40B4-BE49-F238E27FC236}">
                <a16:creationId xmlns:a16="http://schemas.microsoft.com/office/drawing/2014/main" id="{81FEA6BD-1019-4108-9AF3-0B5D50C2D87A}"/>
              </a:ext>
            </a:extLst>
          </p:cNvPr>
          <p:cNvPicPr>
            <a:picLocks noChangeAspect="1"/>
          </p:cNvPicPr>
          <p:nvPr/>
        </p:nvPicPr>
        <p:blipFill>
          <a:blip r:embed="rId2"/>
          <a:stretch>
            <a:fillRect/>
          </a:stretch>
        </p:blipFill>
        <p:spPr>
          <a:xfrm>
            <a:off x="6268836" y="3239811"/>
            <a:ext cx="5435600" cy="3286642"/>
          </a:xfrm>
          <a:prstGeom prst="rect">
            <a:avLst/>
          </a:prstGeom>
        </p:spPr>
      </p:pic>
      <p:pic>
        <p:nvPicPr>
          <p:cNvPr id="5" name="Picture 4" descr="Graphical user interface, text, application&#10;&#10;Description automatically generated with medium confidence">
            <a:extLst>
              <a:ext uri="{FF2B5EF4-FFF2-40B4-BE49-F238E27FC236}">
                <a16:creationId xmlns:a16="http://schemas.microsoft.com/office/drawing/2014/main" id="{B302D757-0F7E-4DD0-AD26-2901552CBBAB}"/>
              </a:ext>
            </a:extLst>
          </p:cNvPr>
          <p:cNvPicPr>
            <a:picLocks noChangeAspect="1"/>
          </p:cNvPicPr>
          <p:nvPr/>
        </p:nvPicPr>
        <p:blipFill rotWithShape="1">
          <a:blip r:embed="rId3"/>
          <a:srcRect r="54182"/>
          <a:stretch/>
        </p:blipFill>
        <p:spPr>
          <a:xfrm>
            <a:off x="6395335" y="0"/>
            <a:ext cx="4802054" cy="2867676"/>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6A9EC-640F-47FB-AA92-2851B3012347}"/>
              </a:ext>
            </a:extLst>
          </p:cNvPr>
          <p:cNvSpPr>
            <a:spLocks noGrp="1"/>
          </p:cNvSpPr>
          <p:nvPr>
            <p:ph type="title"/>
          </p:nvPr>
        </p:nvSpPr>
        <p:spPr>
          <a:xfrm>
            <a:off x="142875" y="206375"/>
            <a:ext cx="6877050" cy="700115"/>
          </a:xfrm>
        </p:spPr>
        <p:txBody>
          <a:bodyPr/>
          <a:lstStyle/>
          <a:p>
            <a:r>
              <a:rPr lang="en-US" dirty="0"/>
              <a:t>Content Type by Country</a:t>
            </a:r>
          </a:p>
        </p:txBody>
      </p:sp>
      <p:pic>
        <p:nvPicPr>
          <p:cNvPr id="3" name="Picture 2" descr="Text&#10;&#10;Description automatically generated">
            <a:extLst>
              <a:ext uri="{FF2B5EF4-FFF2-40B4-BE49-F238E27FC236}">
                <a16:creationId xmlns:a16="http://schemas.microsoft.com/office/drawing/2014/main" id="{AA78C08E-5F6F-460F-8909-0E36EF1F0DAF}"/>
              </a:ext>
            </a:extLst>
          </p:cNvPr>
          <p:cNvPicPr>
            <a:picLocks noChangeAspect="1"/>
          </p:cNvPicPr>
          <p:nvPr/>
        </p:nvPicPr>
        <p:blipFill>
          <a:blip r:embed="rId3"/>
          <a:stretch>
            <a:fillRect/>
          </a:stretch>
        </p:blipFill>
        <p:spPr>
          <a:xfrm>
            <a:off x="6606956" y="906490"/>
            <a:ext cx="5442169" cy="2491427"/>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D69A8AE2-A617-425A-A18D-D318F0AD02CF}"/>
              </a:ext>
            </a:extLst>
          </p:cNvPr>
          <p:cNvPicPr>
            <a:picLocks noChangeAspect="1"/>
          </p:cNvPicPr>
          <p:nvPr/>
        </p:nvPicPr>
        <p:blipFill>
          <a:blip r:embed="rId4"/>
          <a:stretch>
            <a:fillRect/>
          </a:stretch>
        </p:blipFill>
        <p:spPr>
          <a:xfrm>
            <a:off x="7019925" y="3660493"/>
            <a:ext cx="5029200" cy="3125492"/>
          </a:xfrm>
          <a:prstGeom prst="rect">
            <a:avLst/>
          </a:prstGeom>
        </p:spPr>
      </p:pic>
      <p:pic>
        <p:nvPicPr>
          <p:cNvPr id="9" name="Picture 8" descr="Text&#10;&#10;Description automatically generated">
            <a:extLst>
              <a:ext uri="{FF2B5EF4-FFF2-40B4-BE49-F238E27FC236}">
                <a16:creationId xmlns:a16="http://schemas.microsoft.com/office/drawing/2014/main" id="{B099721A-4356-48D9-AF10-A0F9C40A43D1}"/>
              </a:ext>
            </a:extLst>
          </p:cNvPr>
          <p:cNvPicPr>
            <a:picLocks noChangeAspect="1"/>
          </p:cNvPicPr>
          <p:nvPr/>
        </p:nvPicPr>
        <p:blipFill>
          <a:blip r:embed="rId5"/>
          <a:stretch>
            <a:fillRect/>
          </a:stretch>
        </p:blipFill>
        <p:spPr>
          <a:xfrm>
            <a:off x="764424" y="906490"/>
            <a:ext cx="4214225" cy="5806943"/>
          </a:xfrm>
          <a:prstGeom prst="rect">
            <a:avLst/>
          </a:prstGeom>
        </p:spPr>
      </p:pic>
    </p:spTree>
    <p:extLst>
      <p:ext uri="{BB962C8B-B14F-4D97-AF65-F5344CB8AC3E}">
        <p14:creationId xmlns:p14="http://schemas.microsoft.com/office/powerpoint/2010/main" val="257542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p:txBody>
          <a:bodyPr anchor="ctr"/>
          <a:lstStyle/>
          <a:p>
            <a:pPr rtl="0" eaLnBrk="1" latinLnBrk="0" hangingPunct="1"/>
            <a:r>
              <a:rPr lang="en-US" b="1" dirty="0"/>
              <a:t>Analyzing potential Data Relationships</a:t>
            </a: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a:xfrm>
            <a:off x="3951111" y="3894667"/>
            <a:ext cx="4101750" cy="1205324"/>
          </a:xfrm>
        </p:spPr>
        <p:txBody>
          <a:bodyPr anchor="t"/>
          <a:lstStyle/>
          <a:p>
            <a:r>
              <a:rPr lang="en-US" dirty="0"/>
              <a:t>How does Data A have a relationship to Data B?</a:t>
            </a:r>
          </a:p>
        </p:txBody>
      </p:sp>
    </p:spTree>
    <p:extLst>
      <p:ext uri="{BB962C8B-B14F-4D97-AF65-F5344CB8AC3E}">
        <p14:creationId xmlns:p14="http://schemas.microsoft.com/office/powerpoint/2010/main" val="410139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660400" y="805213"/>
            <a:ext cx="4275138" cy="830997"/>
          </a:xfrm>
        </p:spPr>
        <p:txBody>
          <a:bodyPr>
            <a:normAutofit/>
          </a:bodyPr>
          <a:lstStyle/>
          <a:p>
            <a:r>
              <a:rPr lang="en-US" dirty="0"/>
              <a:t>Genres</a:t>
            </a:r>
          </a:p>
        </p:txBody>
      </p:sp>
      <p:pic>
        <p:nvPicPr>
          <p:cNvPr id="18" name="Picture 17" descr="Graphical user interface, text, application&#10;&#10;Description automatically generated">
            <a:extLst>
              <a:ext uri="{FF2B5EF4-FFF2-40B4-BE49-F238E27FC236}">
                <a16:creationId xmlns:a16="http://schemas.microsoft.com/office/drawing/2014/main" id="{147AC1F1-7DA9-4389-BB68-9729AE3FE895}"/>
              </a:ext>
            </a:extLst>
          </p:cNvPr>
          <p:cNvPicPr>
            <a:picLocks noChangeAspect="1"/>
          </p:cNvPicPr>
          <p:nvPr/>
        </p:nvPicPr>
        <p:blipFill>
          <a:blip r:embed="rId3"/>
          <a:stretch>
            <a:fillRect/>
          </a:stretch>
        </p:blipFill>
        <p:spPr>
          <a:xfrm>
            <a:off x="7439305" y="300719"/>
            <a:ext cx="4092295" cy="6256562"/>
          </a:xfrm>
          <a:prstGeom prst="rect">
            <a:avLst/>
          </a:prstGeom>
        </p:spPr>
      </p:pic>
      <p:sp>
        <p:nvSpPr>
          <p:cNvPr id="21" name="TextBox 20">
            <a:extLst>
              <a:ext uri="{FF2B5EF4-FFF2-40B4-BE49-F238E27FC236}">
                <a16:creationId xmlns:a16="http://schemas.microsoft.com/office/drawing/2014/main" id="{EBCA25FA-58D0-4307-90D8-085B59600330}"/>
              </a:ext>
            </a:extLst>
          </p:cNvPr>
          <p:cNvSpPr txBox="1"/>
          <p:nvPr/>
        </p:nvSpPr>
        <p:spPr>
          <a:xfrm>
            <a:off x="660400" y="1680410"/>
            <a:ext cx="6093326" cy="2862322"/>
          </a:xfrm>
          <a:prstGeom prst="rect">
            <a:avLst/>
          </a:prstGeom>
          <a:noFill/>
        </p:spPr>
        <p:txBody>
          <a:bodyPr wrap="square" rtlCol="0">
            <a:spAutoFit/>
          </a:bodyPr>
          <a:lstStyle/>
          <a:p>
            <a:r>
              <a:rPr lang="en-US" dirty="0"/>
              <a:t>Each Country has their own favorite type of Genre. Below is a graphical representation of the relationship between Genres and associating countries. The data is separated by content type, either “Movie” or “TV Show”. A graph like this is helpful to answer questions such as:</a:t>
            </a:r>
          </a:p>
          <a:p>
            <a:endParaRPr lang="en-US" dirty="0"/>
          </a:p>
          <a:p>
            <a:pPr marL="285750" indent="-285750">
              <a:buFont typeface="Arial" panose="020B0604020202020204" pitchFamily="34" charset="0"/>
              <a:buChar char="•"/>
            </a:pPr>
            <a:r>
              <a:rPr lang="en-US" dirty="0"/>
              <a:t>What Genre does each country prefer?</a:t>
            </a:r>
          </a:p>
          <a:p>
            <a:pPr marL="285750" indent="-285750">
              <a:buFont typeface="Arial" panose="020B0604020202020204" pitchFamily="34" charset="0"/>
              <a:buChar char="•"/>
            </a:pPr>
            <a:r>
              <a:rPr lang="en-US" dirty="0"/>
              <a:t>Which country has the most of that specific genre?</a:t>
            </a:r>
          </a:p>
          <a:p>
            <a:pPr marL="285750" indent="-285750">
              <a:buFont typeface="Arial" panose="020B0604020202020204" pitchFamily="34" charset="0"/>
              <a:buChar char="•"/>
            </a:pPr>
            <a:r>
              <a:rPr lang="en-US" dirty="0"/>
              <a:t>What is the target audience per country?</a:t>
            </a:r>
          </a:p>
          <a:p>
            <a:pPr marL="285750" indent="-285750">
              <a:buFont typeface="Arial" panose="020B0604020202020204" pitchFamily="34" charset="0"/>
              <a:buChar char="•"/>
            </a:pPr>
            <a:r>
              <a:rPr lang="en-US" dirty="0"/>
              <a:t>Is Netflix showing appropriate content genres per country?</a:t>
            </a:r>
          </a:p>
        </p:txBody>
      </p:sp>
    </p:spTree>
    <p:extLst>
      <p:ext uri="{BB962C8B-B14F-4D97-AF65-F5344CB8AC3E}">
        <p14:creationId xmlns:p14="http://schemas.microsoft.com/office/powerpoint/2010/main" val="1856314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660400" y="805213"/>
            <a:ext cx="4275138" cy="830997"/>
          </a:xfrm>
        </p:spPr>
        <p:txBody>
          <a:bodyPr>
            <a:normAutofit/>
          </a:bodyPr>
          <a:lstStyle/>
          <a:p>
            <a:r>
              <a:rPr lang="en-US" dirty="0"/>
              <a:t>Genres pt.2</a:t>
            </a:r>
          </a:p>
        </p:txBody>
      </p:sp>
      <p:pic>
        <p:nvPicPr>
          <p:cNvPr id="4" name="Picture 3" descr="Graphical user interface, text, application, email&#10;&#10;Description automatically generated">
            <a:extLst>
              <a:ext uri="{FF2B5EF4-FFF2-40B4-BE49-F238E27FC236}">
                <a16:creationId xmlns:a16="http://schemas.microsoft.com/office/drawing/2014/main" id="{8979E995-62BE-43B2-B166-ACBF665BFC3B}"/>
              </a:ext>
            </a:extLst>
          </p:cNvPr>
          <p:cNvPicPr>
            <a:picLocks noChangeAspect="1"/>
          </p:cNvPicPr>
          <p:nvPr/>
        </p:nvPicPr>
        <p:blipFill>
          <a:blip r:embed="rId3"/>
          <a:stretch>
            <a:fillRect/>
          </a:stretch>
        </p:blipFill>
        <p:spPr>
          <a:xfrm>
            <a:off x="0" y="2055702"/>
            <a:ext cx="6873836" cy="2979678"/>
          </a:xfrm>
          <a:prstGeom prst="rect">
            <a:avLst/>
          </a:prstGeom>
        </p:spPr>
      </p:pic>
      <p:pic>
        <p:nvPicPr>
          <p:cNvPr id="6" name="Picture 5" descr="Chart, bar chart&#10;&#10;Description automatically generated">
            <a:extLst>
              <a:ext uri="{FF2B5EF4-FFF2-40B4-BE49-F238E27FC236}">
                <a16:creationId xmlns:a16="http://schemas.microsoft.com/office/drawing/2014/main" id="{C3740ECE-E6C8-4F5F-AFDD-737DD0E3D36D}"/>
              </a:ext>
            </a:extLst>
          </p:cNvPr>
          <p:cNvPicPr>
            <a:picLocks noChangeAspect="1"/>
          </p:cNvPicPr>
          <p:nvPr/>
        </p:nvPicPr>
        <p:blipFill>
          <a:blip r:embed="rId4"/>
          <a:stretch>
            <a:fillRect/>
          </a:stretch>
        </p:blipFill>
        <p:spPr>
          <a:xfrm>
            <a:off x="6096000" y="1792789"/>
            <a:ext cx="5806943" cy="3505504"/>
          </a:xfrm>
          <a:prstGeom prst="rect">
            <a:avLst/>
          </a:prstGeom>
        </p:spPr>
      </p:pic>
    </p:spTree>
    <p:extLst>
      <p:ext uri="{BB962C8B-B14F-4D97-AF65-F5344CB8AC3E}">
        <p14:creationId xmlns:p14="http://schemas.microsoft.com/office/powerpoint/2010/main" val="2127098370"/>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6BB06EC6C3E1409FB95E1AF8A682EA" ma:contentTypeVersion="9" ma:contentTypeDescription="Create a new document." ma:contentTypeScope="" ma:versionID="485b5baedb4e5bef10ffd7e8b47eda1f">
  <xsd:schema xmlns:xsd="http://www.w3.org/2001/XMLSchema" xmlns:xs="http://www.w3.org/2001/XMLSchema" xmlns:p="http://schemas.microsoft.com/office/2006/metadata/properties" xmlns:ns3="2738a661-efcd-4eba-b5af-c34fc77e9b20" xmlns:ns4="d874c160-790e-4e4c-8d0f-5aefad9a3f57" targetNamespace="http://schemas.microsoft.com/office/2006/metadata/properties" ma:root="true" ma:fieldsID="38852c69abaddae00de1cf3ad4b55185" ns3:_="" ns4:_="">
    <xsd:import namespace="2738a661-efcd-4eba-b5af-c34fc77e9b20"/>
    <xsd:import namespace="d874c160-790e-4e4c-8d0f-5aefad9a3f5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38a661-efcd-4eba-b5af-c34fc77e9b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874c160-790e-4e4c-8d0f-5aefad9a3f5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AEB2AC-1405-4853-AD23-A805107FCE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38a661-efcd-4eba-b5af-c34fc77e9b20"/>
    <ds:schemaRef ds:uri="d874c160-790e-4e4c-8d0f-5aefad9a3f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purl.org/dc/elements/1.1/"/>
    <ds:schemaRef ds:uri="http://schemas.microsoft.com/office/infopath/2007/PartnerControls"/>
    <ds:schemaRef ds:uri="http://www.w3.org/XML/1998/namespace"/>
    <ds:schemaRef ds:uri="http://purl.org/dc/term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d874c160-790e-4e4c-8d0f-5aefad9a3f57"/>
    <ds:schemaRef ds:uri="2738a661-efcd-4eba-b5af-c34fc77e9b20"/>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294</TotalTime>
  <Words>596</Words>
  <Application>Microsoft Office PowerPoint</Application>
  <PresentationFormat>Widescreen</PresentationFormat>
  <Paragraphs>65</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Final Project</vt:lpstr>
      <vt:lpstr>Prerequisites</vt:lpstr>
      <vt:lpstr>Introduction</vt:lpstr>
      <vt:lpstr>Data Exploration &amp; Analysis</vt:lpstr>
      <vt:lpstr>Content Types</vt:lpstr>
      <vt:lpstr>Content Type by Country</vt:lpstr>
      <vt:lpstr>Analyzing potential Data Relationships</vt:lpstr>
      <vt:lpstr>Genres</vt:lpstr>
      <vt:lpstr>Genres pt.2</vt:lpstr>
      <vt:lpstr>Ratings</vt:lpstr>
      <vt:lpstr>Average Rating per Country</vt:lpstr>
      <vt:lpstr>Top Directors</vt:lpstr>
      <vt:lpstr>Conclusion</vt:lpstr>
      <vt:lpstr>Citations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(Student)Akilah Dixon</dc:creator>
  <cp:lastModifiedBy>Dixon, Akilah</cp:lastModifiedBy>
  <cp:revision>4</cp:revision>
  <dcterms:created xsi:type="dcterms:W3CDTF">2021-08-10T04:37:48Z</dcterms:created>
  <dcterms:modified xsi:type="dcterms:W3CDTF">2021-08-10T19:37:47Z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0x010100F06BB06EC6C3E1409FB95E1AF8A682EA</vt:lpwstr>
  </property>
</Properties>
</file>