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4" r:id="rId5"/>
    <p:sldMasterId id="2147483665" r:id="rId6"/>
    <p:sldMasterId id="2147483666"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Lst>
  <p:sldSz cy="5143500" cx="9144000"/>
  <p:notesSz cx="6858000" cy="9144000"/>
  <p:embeddedFontLs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74A5AF6-9105-4610-A722-3DDD99E541B4}">
  <a:tblStyle styleId="{A74A5AF6-9105-4610-A722-3DDD99E541B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slide" Target="slides/slide3.xml"/><Relationship Id="rId10" Type="http://schemas.openxmlformats.org/officeDocument/2006/relationships/slide" Target="slides/slide2.xml"/><Relationship Id="rId21" Type="http://schemas.openxmlformats.org/officeDocument/2006/relationships/font" Target="fonts/Merriweather-boldItalic.fntdata"/><Relationship Id="rId13" Type="http://schemas.openxmlformats.org/officeDocument/2006/relationships/slide" Target="slides/slide5.xml"/><Relationship Id="rId12" Type="http://schemas.openxmlformats.org/officeDocument/2006/relationships/slide" Target="slides/slide4.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5" Type="http://schemas.openxmlformats.org/officeDocument/2006/relationships/slideMaster" Target="slideMasters/slideMaster1.xml"/><Relationship Id="rId19" Type="http://schemas.openxmlformats.org/officeDocument/2006/relationships/font" Target="fonts/Merriweather-bold.fntdata"/><Relationship Id="rId6" Type="http://schemas.openxmlformats.org/officeDocument/2006/relationships/slideMaster" Target="slideMasters/slideMaster2.xml"/><Relationship Id="rId18" Type="http://schemas.openxmlformats.org/officeDocument/2006/relationships/font" Target="fonts/Merriweather-regular.fntdata"/><Relationship Id="rId7" Type="http://schemas.openxmlformats.org/officeDocument/2006/relationships/slideMaster" Target="slideMasters/slideMaster3.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265704d35_6_5:notes"/>
          <p:cNvSpPr txBox="1"/>
          <p:nvPr>
            <p:ph idx="1" type="body"/>
          </p:nvPr>
        </p:nvSpPr>
        <p:spPr>
          <a:xfrm>
            <a:off x="685801" y="4343402"/>
            <a:ext cx="5486399" cy="411479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g4265704d35_6_5:notes"/>
          <p:cNvSpPr/>
          <p:nvPr>
            <p:ph idx="2" type="sldImg"/>
          </p:nvPr>
        </p:nvSpPr>
        <p:spPr>
          <a:xfrm>
            <a:off x="1855997" y="685480"/>
            <a:ext cx="3146007" cy="342739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265704d35_6_22:notes"/>
          <p:cNvSpPr txBox="1"/>
          <p:nvPr>
            <p:ph idx="1" type="body"/>
          </p:nvPr>
        </p:nvSpPr>
        <p:spPr>
          <a:xfrm>
            <a:off x="685801" y="4343402"/>
            <a:ext cx="5486399" cy="411479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 a knowledge graph to return restaurants that satisfy each customers requirements </a:t>
            </a:r>
            <a:endParaRPr/>
          </a:p>
          <a:p>
            <a:pPr indent="0" lvl="0" marL="0" rtl="0" algn="l">
              <a:spcBef>
                <a:spcPts val="0"/>
              </a:spcBef>
              <a:spcAft>
                <a:spcPts val="0"/>
              </a:spcAft>
              <a:buNone/>
            </a:pPr>
            <a:r>
              <a:rPr lang="en"/>
              <a:t>With these </a:t>
            </a:r>
            <a:r>
              <a:rPr lang="en"/>
              <a:t>restaurants</a:t>
            </a:r>
            <a:r>
              <a:rPr lang="en"/>
              <a:t>, we need to assign drivers to maximize the number of </a:t>
            </a:r>
            <a:r>
              <a:rPr lang="en"/>
              <a:t>deliveries</a:t>
            </a:r>
            <a:r>
              <a:rPr lang="en"/>
              <a:t> while still minimizing cost</a:t>
            </a:r>
            <a:endParaRPr/>
          </a:p>
        </p:txBody>
      </p:sp>
      <p:sp>
        <p:nvSpPr>
          <p:cNvPr id="78" name="Google Shape;78;g4265704d35_6_22:notes"/>
          <p:cNvSpPr/>
          <p:nvPr>
            <p:ph idx="2" type="sldImg"/>
          </p:nvPr>
        </p:nvSpPr>
        <p:spPr>
          <a:xfrm>
            <a:off x="1855997" y="685480"/>
            <a:ext cx="3146007" cy="342739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265704d35_0_61:notes"/>
          <p:cNvSpPr txBox="1"/>
          <p:nvPr>
            <p:ph idx="1" type="body"/>
          </p:nvPr>
        </p:nvSpPr>
        <p:spPr>
          <a:xfrm>
            <a:off x="685801" y="4343402"/>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Those are just some terms we define now to be used later</a:t>
            </a:r>
            <a:endParaRPr/>
          </a:p>
          <a:p>
            <a:pPr indent="0" lvl="0" marL="0" rtl="0" algn="l">
              <a:spcBef>
                <a:spcPts val="0"/>
              </a:spcBef>
              <a:spcAft>
                <a:spcPts val="0"/>
              </a:spcAft>
              <a:buNone/>
            </a:pPr>
            <a:r>
              <a:rPr lang="en"/>
              <a:t>Cost can be set up multiple ways depending on how you want your drivers matched</a:t>
            </a:r>
            <a:endParaRPr/>
          </a:p>
          <a:p>
            <a:pPr indent="0" lvl="0" marL="0" rtl="0" algn="l">
              <a:spcBef>
                <a:spcPts val="0"/>
              </a:spcBef>
              <a:spcAft>
                <a:spcPts val="0"/>
              </a:spcAft>
              <a:buNone/>
            </a:pPr>
            <a:r>
              <a:rPr lang="en"/>
              <a:t>-&gt; maximizing income would be to prioritize customers paying more or really just get the monetary net gain </a:t>
            </a:r>
            <a:endParaRPr/>
          </a:p>
          <a:p>
            <a:pPr indent="0" lvl="0" marL="0" rtl="0" algn="l">
              <a:spcBef>
                <a:spcPts val="0"/>
              </a:spcBef>
              <a:spcAft>
                <a:spcPts val="0"/>
              </a:spcAft>
              <a:buNone/>
            </a:pPr>
            <a:r>
              <a:rPr lang="en"/>
              <a:t>-&gt; ensuring freshness would be adjusting cost to ensure that the food is delivered in a way that orders stay fresh (the order of restaurants)</a:t>
            </a:r>
            <a:endParaRPr/>
          </a:p>
          <a:p>
            <a:pPr indent="0" lvl="0" marL="0" rtl="0" algn="l">
              <a:spcBef>
                <a:spcPts val="0"/>
              </a:spcBef>
              <a:spcAft>
                <a:spcPts val="0"/>
              </a:spcAft>
              <a:buNone/>
            </a:pPr>
            <a:r>
              <a:rPr lang="en"/>
              <a:t>-&gt; penalizing missed deadlines would be adjusting the cost to be larger if its deadline is missed</a:t>
            </a:r>
            <a:endParaRPr/>
          </a:p>
        </p:txBody>
      </p:sp>
      <p:sp>
        <p:nvSpPr>
          <p:cNvPr id="84" name="Google Shape;84;g4265704d35_0_61:notes"/>
          <p:cNvSpPr/>
          <p:nvPr>
            <p:ph idx="2" type="sldImg"/>
          </p:nvPr>
        </p:nvSpPr>
        <p:spPr>
          <a:xfrm>
            <a:off x="1855997" y="685480"/>
            <a:ext cx="31461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265704d35_0_10:notes"/>
          <p:cNvSpPr txBox="1"/>
          <p:nvPr>
            <p:ph idx="1" type="body"/>
          </p:nvPr>
        </p:nvSpPr>
        <p:spPr>
          <a:xfrm>
            <a:off x="685801" y="4343402"/>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Prune using near neighbor search to reduce the  required distance computations</a:t>
            </a:r>
            <a:endParaRPr/>
          </a:p>
          <a:p>
            <a:pPr indent="0" lvl="0" marL="0" rtl="0" algn="l">
              <a:spcBef>
                <a:spcPts val="0"/>
              </a:spcBef>
              <a:spcAft>
                <a:spcPts val="0"/>
              </a:spcAft>
              <a:buNone/>
            </a:pPr>
            <a:r>
              <a:rPr lang="en"/>
              <a:t>Set up as seen in the graph with green dots being drivers and red dots being customers</a:t>
            </a:r>
            <a:endParaRPr/>
          </a:p>
        </p:txBody>
      </p:sp>
      <p:sp>
        <p:nvSpPr>
          <p:cNvPr id="91" name="Google Shape;91;g4265704d35_0_10:notes"/>
          <p:cNvSpPr/>
          <p:nvPr>
            <p:ph idx="2" type="sldImg"/>
          </p:nvPr>
        </p:nvSpPr>
        <p:spPr>
          <a:xfrm>
            <a:off x="1855997" y="685480"/>
            <a:ext cx="31461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265704d35_0_15:notes"/>
          <p:cNvSpPr txBox="1"/>
          <p:nvPr>
            <p:ph idx="1" type="body"/>
          </p:nvPr>
        </p:nvSpPr>
        <p:spPr>
          <a:xfrm>
            <a:off x="685801" y="4343402"/>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Prune single orders the same as before</a:t>
            </a:r>
            <a:endParaRPr/>
          </a:p>
          <a:p>
            <a:pPr indent="0" lvl="0" marL="0" rtl="0" algn="l">
              <a:spcBef>
                <a:spcPts val="0"/>
              </a:spcBef>
              <a:spcAft>
                <a:spcPts val="0"/>
              </a:spcAft>
              <a:buNone/>
            </a:pPr>
            <a:r>
              <a:rPr lang="en"/>
              <a:t>Double orders are pruned by if they can make both ck and cj if ck lies within radius cj of deltaj and if delivering both doesn’t violate either deadline, then check for each driver (could be done with near neighbor of radius of smaller delta)</a:t>
            </a:r>
            <a:endParaRPr/>
          </a:p>
          <a:p>
            <a:pPr indent="0" lvl="0" marL="0" rtl="0" algn="l">
              <a:spcBef>
                <a:spcPts val="0"/>
              </a:spcBef>
              <a:spcAft>
                <a:spcPts val="0"/>
              </a:spcAft>
              <a:buNone/>
            </a:pPr>
            <a:r>
              <a:rPr lang="en"/>
              <a:t>After min cost max flow is ran, run an algorithm to fix flow and asign drivers</a:t>
            </a:r>
            <a:endParaRPr/>
          </a:p>
        </p:txBody>
      </p:sp>
      <p:sp>
        <p:nvSpPr>
          <p:cNvPr id="99" name="Google Shape;99;g4265704d35_0_15:notes"/>
          <p:cNvSpPr/>
          <p:nvPr>
            <p:ph idx="2" type="sldImg"/>
          </p:nvPr>
        </p:nvSpPr>
        <p:spPr>
          <a:xfrm>
            <a:off x="1855997" y="685480"/>
            <a:ext cx="31461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29321995251c2dea_88:notes"/>
          <p:cNvSpPr txBox="1"/>
          <p:nvPr>
            <p:ph idx="1" type="body"/>
          </p:nvPr>
        </p:nvSpPr>
        <p:spPr>
          <a:xfrm>
            <a:off x="685801" y="4343402"/>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Calibri"/>
                <a:ea typeface="Calibri"/>
                <a:cs typeface="Calibri"/>
                <a:sym typeface="Calibri"/>
              </a:rPr>
              <a:t>small number of drivers: use multiple-customer matching</a:t>
            </a:r>
            <a:endParaRPr sz="1200">
              <a:latin typeface="Calibri"/>
              <a:ea typeface="Calibri"/>
              <a:cs typeface="Calibri"/>
              <a:sym typeface="Calibri"/>
            </a:endParaRPr>
          </a:p>
          <a:p>
            <a:pPr indent="0" lvl="0" marL="0" rtl="0" algn="l">
              <a:lnSpc>
                <a:spcPct val="115000"/>
              </a:lnSpc>
              <a:spcBef>
                <a:spcPts val="0"/>
              </a:spcBef>
              <a:spcAft>
                <a:spcPts val="0"/>
              </a:spcAft>
              <a:buNone/>
            </a:pPr>
            <a:r>
              <a:rPr lang="en" sz="1200">
                <a:latin typeface="Calibri"/>
                <a:ea typeface="Calibri"/>
                <a:cs typeface="Calibri"/>
                <a:sym typeface="Calibri"/>
              </a:rPr>
              <a:t>large number of drivers: use single-customer matching</a:t>
            </a:r>
            <a:endParaRPr sz="1200">
              <a:latin typeface="Calibri"/>
              <a:ea typeface="Calibri"/>
              <a:cs typeface="Calibri"/>
              <a:sym typeface="Calibri"/>
            </a:endParaRPr>
          </a:p>
          <a:p>
            <a:pPr indent="0" lvl="0" marL="0" rtl="0" algn="l">
              <a:lnSpc>
                <a:spcPct val="115000"/>
              </a:lnSpc>
              <a:spcBef>
                <a:spcPts val="0"/>
              </a:spcBef>
              <a:spcAft>
                <a:spcPts val="0"/>
              </a:spcAft>
              <a:buNone/>
            </a:pPr>
            <a:r>
              <a:t/>
            </a:r>
            <a:endParaRPr sz="1800">
              <a:latin typeface="Calibri"/>
              <a:ea typeface="Calibri"/>
              <a:cs typeface="Calibri"/>
              <a:sym typeface="Calibri"/>
            </a:endParaRPr>
          </a:p>
        </p:txBody>
      </p:sp>
      <p:sp>
        <p:nvSpPr>
          <p:cNvPr id="107" name="Google Shape;107;g29321995251c2dea_88:notes"/>
          <p:cNvSpPr/>
          <p:nvPr>
            <p:ph idx="2" type="sldImg"/>
          </p:nvPr>
        </p:nvSpPr>
        <p:spPr>
          <a:xfrm>
            <a:off x="1855997" y="685480"/>
            <a:ext cx="31461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265704d3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265704d3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Parallelism</a:t>
            </a:r>
            <a:r>
              <a:rPr lang="en"/>
              <a:t> is used because 99.5% of the execution time is from distance </a:t>
            </a:r>
            <a:r>
              <a:rPr lang="en"/>
              <a:t>calculations</a:t>
            </a:r>
            <a:r>
              <a:rPr lang="en"/>
              <a:t>. </a:t>
            </a:r>
            <a:endParaRPr/>
          </a:p>
          <a:p>
            <a:pPr indent="0" lvl="0" marL="0" rtl="0" algn="l">
              <a:spcBef>
                <a:spcPts val="0"/>
              </a:spcBef>
              <a:spcAft>
                <a:spcPts val="0"/>
              </a:spcAft>
              <a:buNone/>
            </a:pPr>
            <a:r>
              <a:rPr lang="en"/>
              <a:t>Adjusting the time interval between runs of the matching algorithm allows for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265704d3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265704d3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265704d35_0_53:notes"/>
          <p:cNvSpPr txBox="1"/>
          <p:nvPr>
            <p:ph idx="1" type="body"/>
          </p:nvPr>
        </p:nvSpPr>
        <p:spPr>
          <a:xfrm>
            <a:off x="685801" y="4343402"/>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4265704d35_0_53:notes"/>
          <p:cNvSpPr/>
          <p:nvPr>
            <p:ph idx="2" type="sldImg"/>
          </p:nvPr>
        </p:nvSpPr>
        <p:spPr>
          <a:xfrm>
            <a:off x="1855997" y="685480"/>
            <a:ext cx="31461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50" name="Shape 5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Slide">
  <p:cSld name="2_Title Slide">
    <p:spTree>
      <p:nvGrpSpPr>
        <p:cNvPr id="51" name="Shape 51"/>
        <p:cNvGrpSpPr/>
        <p:nvPr/>
      </p:nvGrpSpPr>
      <p:grpSpPr>
        <a:xfrm>
          <a:off x="0" y="0"/>
          <a:ext cx="0" cy="0"/>
          <a:chOff x="0" y="0"/>
          <a:chExt cx="0" cy="0"/>
        </a:xfrm>
      </p:grpSpPr>
      <p:sp>
        <p:nvSpPr>
          <p:cNvPr id="52" name="Google Shape;52;p14"/>
          <p:cNvSpPr txBox="1"/>
          <p:nvPr>
            <p:ph type="title"/>
          </p:nvPr>
        </p:nvSpPr>
        <p:spPr>
          <a:xfrm>
            <a:off x="457200" y="0"/>
            <a:ext cx="8229600" cy="85725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2800"/>
              <a:buNone/>
              <a:defRPr b="1" i="0" sz="3600" u="none" cap="none" strike="noStrike">
                <a:solidFill>
                  <a:schemeClr val="dk1"/>
                </a:solidFill>
                <a:latin typeface="Calibri"/>
                <a:ea typeface="Calibri"/>
                <a:cs typeface="Calibri"/>
                <a:sym typeface="Calibri"/>
              </a:defRPr>
            </a:lvl1pPr>
            <a:lvl2pPr lvl="1"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2800"/>
              <a:buNone/>
              <a:defRPr b="0" i="0" sz="4400" u="none" cap="none" strike="noStrike">
                <a:solidFill>
                  <a:schemeClr val="dk1"/>
                </a:solidFill>
                <a:latin typeface="Calibri"/>
                <a:ea typeface="Calibri"/>
                <a:cs typeface="Calibri"/>
                <a:sym typeface="Calibri"/>
              </a:defRPr>
            </a:lvl9pPr>
          </a:lstStyle>
          <a:p/>
        </p:txBody>
      </p:sp>
      <p:sp>
        <p:nvSpPr>
          <p:cNvPr id="53" name="Google Shape;53;p14"/>
          <p:cNvSpPr txBox="1"/>
          <p:nvPr>
            <p:ph idx="1" type="body"/>
          </p:nvPr>
        </p:nvSpPr>
        <p:spPr>
          <a:xfrm>
            <a:off x="457200" y="914400"/>
            <a:ext cx="8229600" cy="3257550"/>
          </a:xfrm>
          <a:prstGeom prst="rect">
            <a:avLst/>
          </a:prstGeom>
          <a:noFill/>
          <a:ln>
            <a:noFill/>
          </a:ln>
        </p:spPr>
        <p:txBody>
          <a:bodyPr anchorCtr="0" anchor="t" bIns="45700" lIns="91425" spcFirstLastPara="1" rIns="91425" wrap="square" tIns="45700"/>
          <a:lstStyle>
            <a:lvl1pPr indent="-412750" lvl="0" marL="457200" marR="0" rtl="0" algn="l">
              <a:spcBef>
                <a:spcPts val="580"/>
              </a:spcBef>
              <a:spcAft>
                <a:spcPts val="0"/>
              </a:spcAft>
              <a:buClr>
                <a:srgbClr val="000000"/>
              </a:buClr>
              <a:buSzPts val="2900"/>
              <a:buFont typeface="Arial"/>
              <a:buChar char="•"/>
              <a:defRPr b="0" i="0" sz="2900" u="none" cap="none" strike="noStrike">
                <a:solidFill>
                  <a:srgbClr val="000000"/>
                </a:solidFill>
                <a:latin typeface="Calibri"/>
                <a:ea typeface="Calibri"/>
                <a:cs typeface="Calibri"/>
                <a:sym typeface="Calibri"/>
              </a:defRPr>
            </a:lvl1pPr>
            <a:lvl2pPr indent="-400050" lvl="1" marL="914400" marR="0" rtl="0" algn="l">
              <a:spcBef>
                <a:spcPts val="540"/>
              </a:spcBef>
              <a:spcAft>
                <a:spcPts val="0"/>
              </a:spcAft>
              <a:buClr>
                <a:srgbClr val="000000"/>
              </a:buClr>
              <a:buSzPts val="2700"/>
              <a:buFont typeface="Arial"/>
              <a:buChar char="–"/>
              <a:defRPr b="0" i="0" sz="2700" u="none" cap="none" strike="noStrike">
                <a:solidFill>
                  <a:srgbClr val="000000"/>
                </a:solidFill>
                <a:latin typeface="Calibri"/>
                <a:ea typeface="Calibri"/>
                <a:cs typeface="Calibri"/>
                <a:sym typeface="Calibri"/>
              </a:defRPr>
            </a:lvl2pPr>
            <a:lvl3pPr indent="-393700" lvl="2" marL="1371600" marR="0" rtl="0" algn="l">
              <a:spcBef>
                <a:spcPts val="520"/>
              </a:spcBef>
              <a:spcAft>
                <a:spcPts val="0"/>
              </a:spcAft>
              <a:buClr>
                <a:srgbClr val="000000"/>
              </a:buClr>
              <a:buSzPts val="2600"/>
              <a:buFont typeface="Arial"/>
              <a:buChar char="•"/>
              <a:defRPr b="0" i="0" sz="2600" u="none" cap="none" strike="noStrike">
                <a:solidFill>
                  <a:srgbClr val="000000"/>
                </a:solidFill>
                <a:latin typeface="Calibri"/>
                <a:ea typeface="Calibri"/>
                <a:cs typeface="Calibri"/>
                <a:sym typeface="Calibri"/>
              </a:defRPr>
            </a:lvl3pPr>
            <a:lvl4pPr indent="-381000" lvl="3" marL="1828800" marR="0" rtl="0" algn="l">
              <a:spcBef>
                <a:spcPts val="48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4pPr>
            <a:lvl5pPr indent="-368300" lvl="4" marL="2286000" marR="0" rtl="0" algn="l">
              <a:spcBef>
                <a:spcPts val="440"/>
              </a:spcBef>
              <a:spcAft>
                <a:spcPts val="0"/>
              </a:spcAft>
              <a:buClr>
                <a:srgbClr val="000000"/>
              </a:buClr>
              <a:buSzPts val="2200"/>
              <a:buFont typeface="Arial"/>
              <a:buChar char="»"/>
              <a:defRPr b="0" i="0" sz="2200" u="none" cap="none" strike="noStrike">
                <a:solidFill>
                  <a:srgbClr val="000000"/>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1600"/>
              </a:spcBef>
              <a:spcAft>
                <a:spcPts val="16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58" name="Shape 5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Slide">
  <p:cSld name="2_Title Slide">
    <p:spTree>
      <p:nvGrpSpPr>
        <p:cNvPr id="65" name="Shape 65"/>
        <p:cNvGrpSpPr/>
        <p:nvPr/>
      </p:nvGrpSpPr>
      <p:grpSpPr>
        <a:xfrm>
          <a:off x="0" y="0"/>
          <a:ext cx="0" cy="0"/>
          <a:chOff x="0" y="0"/>
          <a:chExt cx="0" cy="0"/>
        </a:xfrm>
      </p:grpSpPr>
      <p:sp>
        <p:nvSpPr>
          <p:cNvPr id="66" name="Google Shape;66;p18"/>
          <p:cNvSpPr txBox="1"/>
          <p:nvPr>
            <p:ph type="title"/>
          </p:nvPr>
        </p:nvSpPr>
        <p:spPr>
          <a:xfrm>
            <a:off x="457200" y="0"/>
            <a:ext cx="8229600" cy="85725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1" i="0" sz="36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7" name="Google Shape;67;p18"/>
          <p:cNvSpPr txBox="1"/>
          <p:nvPr>
            <p:ph idx="1" type="body"/>
          </p:nvPr>
        </p:nvSpPr>
        <p:spPr>
          <a:xfrm>
            <a:off x="457200" y="914400"/>
            <a:ext cx="8229600" cy="3257550"/>
          </a:xfrm>
          <a:prstGeom prst="rect">
            <a:avLst/>
          </a:prstGeom>
          <a:noFill/>
          <a:ln>
            <a:noFill/>
          </a:ln>
        </p:spPr>
        <p:txBody>
          <a:bodyPr anchorCtr="0" anchor="t" bIns="45700" lIns="91425" spcFirstLastPara="1" rIns="91425" wrap="square" tIns="45700"/>
          <a:lstStyle>
            <a:lvl1pPr indent="-412750" lvl="0" marL="457200" marR="0" rtl="0" algn="l">
              <a:spcBef>
                <a:spcPts val="580"/>
              </a:spcBef>
              <a:spcAft>
                <a:spcPts val="0"/>
              </a:spcAft>
              <a:buClr>
                <a:srgbClr val="000000"/>
              </a:buClr>
              <a:buSzPts val="2900"/>
              <a:buFont typeface="Arial"/>
              <a:buChar char="•"/>
              <a:defRPr b="0" i="0" sz="2900" u="none" cap="none" strike="noStrike">
                <a:solidFill>
                  <a:srgbClr val="000000"/>
                </a:solidFill>
                <a:latin typeface="Calibri"/>
                <a:ea typeface="Calibri"/>
                <a:cs typeface="Calibri"/>
                <a:sym typeface="Calibri"/>
              </a:defRPr>
            </a:lvl1pPr>
            <a:lvl2pPr indent="-400050" lvl="1" marL="914400" marR="0" rtl="0" algn="l">
              <a:spcBef>
                <a:spcPts val="540"/>
              </a:spcBef>
              <a:spcAft>
                <a:spcPts val="0"/>
              </a:spcAft>
              <a:buClr>
                <a:srgbClr val="000000"/>
              </a:buClr>
              <a:buSzPts val="2700"/>
              <a:buFont typeface="Arial"/>
              <a:buChar char="–"/>
              <a:defRPr b="0" i="0" sz="2700" u="none" cap="none" strike="noStrike">
                <a:solidFill>
                  <a:srgbClr val="000000"/>
                </a:solidFill>
                <a:latin typeface="Calibri"/>
                <a:ea typeface="Calibri"/>
                <a:cs typeface="Calibri"/>
                <a:sym typeface="Calibri"/>
              </a:defRPr>
            </a:lvl2pPr>
            <a:lvl3pPr indent="-393700" lvl="2" marL="1371600" marR="0" rtl="0" algn="l">
              <a:spcBef>
                <a:spcPts val="520"/>
              </a:spcBef>
              <a:spcAft>
                <a:spcPts val="0"/>
              </a:spcAft>
              <a:buClr>
                <a:srgbClr val="000000"/>
              </a:buClr>
              <a:buSzPts val="2600"/>
              <a:buFont typeface="Arial"/>
              <a:buChar char="•"/>
              <a:defRPr b="0" i="0" sz="2600" u="none" cap="none" strike="noStrike">
                <a:solidFill>
                  <a:srgbClr val="000000"/>
                </a:solidFill>
                <a:latin typeface="Calibri"/>
                <a:ea typeface="Calibri"/>
                <a:cs typeface="Calibri"/>
                <a:sym typeface="Calibri"/>
              </a:defRPr>
            </a:lvl3pPr>
            <a:lvl4pPr indent="-381000" lvl="3" marL="1828800" marR="0" rtl="0" algn="l">
              <a:spcBef>
                <a:spcPts val="48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4pPr>
            <a:lvl5pPr indent="-368300" lvl="4" marL="2286000" marR="0" rtl="0" algn="l">
              <a:spcBef>
                <a:spcPts val="440"/>
              </a:spcBef>
              <a:spcAft>
                <a:spcPts val="0"/>
              </a:spcAft>
              <a:buClr>
                <a:srgbClr val="000000"/>
              </a:buClr>
              <a:buSzPts val="2200"/>
              <a:buFont typeface="Arial"/>
              <a:buChar char="»"/>
              <a:defRPr b="0" i="0" sz="2200" u="none" cap="none" strike="noStrike">
                <a:solidFill>
                  <a:srgbClr val="000000"/>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8" name="Shape 68"/>
        <p:cNvGrpSpPr/>
        <p:nvPr/>
      </p:nvGrpSpPr>
      <p:grpSpPr>
        <a:xfrm>
          <a:off x="0" y="0"/>
          <a:ext cx="0" cy="0"/>
          <a:chOff x="0" y="0"/>
          <a:chExt cx="0" cy="0"/>
        </a:xfrm>
      </p:grpSpPr>
      <p:sp>
        <p:nvSpPr>
          <p:cNvPr id="69" name="Google Shape;69;p19"/>
          <p:cNvSpPr txBox="1"/>
          <p:nvPr>
            <p:ph type="title"/>
          </p:nvPr>
        </p:nvSpPr>
        <p:spPr>
          <a:xfrm>
            <a:off x="1181076" y="114300"/>
            <a:ext cx="6934200" cy="51435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b="1" i="0" sz="36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4.xml"/><Relationship Id="rId3"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4" name="Shape 54"/>
        <p:cNvGrpSpPr/>
        <p:nvPr/>
      </p:nvGrpSpPr>
      <p:grpSpPr>
        <a:xfrm>
          <a:off x="0" y="0"/>
          <a:ext cx="0" cy="0"/>
          <a:chOff x="0" y="0"/>
          <a:chExt cx="0" cy="0"/>
        </a:xfrm>
      </p:grpSpPr>
      <p:pic>
        <p:nvPicPr>
          <p:cNvPr descr="FormalSeal_Word_RegUse_GoldOnCard.jpg" id="55" name="Google Shape;55;p15"/>
          <p:cNvPicPr preferRelativeResize="0"/>
          <p:nvPr/>
        </p:nvPicPr>
        <p:blipFill rotWithShape="1">
          <a:blip r:embed="rId1">
            <a:alphaModFix/>
          </a:blip>
          <a:srcRect b="0" l="0" r="0" t="0"/>
          <a:stretch/>
        </p:blipFill>
        <p:spPr>
          <a:xfrm>
            <a:off x="5608320" y="0"/>
            <a:ext cx="2651760" cy="828675"/>
          </a:xfrm>
          <a:prstGeom prst="rect">
            <a:avLst/>
          </a:prstGeom>
          <a:noFill/>
          <a:ln>
            <a:noFill/>
          </a:ln>
        </p:spPr>
      </p:pic>
      <p:cxnSp>
        <p:nvCxnSpPr>
          <p:cNvPr id="56" name="Google Shape;56;p15"/>
          <p:cNvCxnSpPr/>
          <p:nvPr/>
        </p:nvCxnSpPr>
        <p:spPr>
          <a:xfrm>
            <a:off x="0" y="2760809"/>
            <a:ext cx="9144000" cy="0"/>
          </a:xfrm>
          <a:prstGeom prst="straightConnector1">
            <a:avLst/>
          </a:prstGeom>
          <a:noFill/>
          <a:ln cap="flat" cmpd="sng" w="38100">
            <a:solidFill>
              <a:srgbClr val="FCC309"/>
            </a:solidFill>
            <a:prstDash val="solid"/>
            <a:round/>
            <a:headEnd len="sm" w="sm" type="none"/>
            <a:tailEnd len="sm" w="sm" type="none"/>
          </a:ln>
          <a:effectLst>
            <a:outerShdw blurRad="50800" rotWithShape="0" algn="tl" dir="2700000" dist="38100">
              <a:srgbClr val="000000">
                <a:alpha val="40000"/>
              </a:srgbClr>
            </a:outerShdw>
          </a:effectLst>
        </p:spPr>
      </p:cxnSp>
      <p:cxnSp>
        <p:nvCxnSpPr>
          <p:cNvPr id="57" name="Google Shape;57;p15"/>
          <p:cNvCxnSpPr/>
          <p:nvPr/>
        </p:nvCxnSpPr>
        <p:spPr>
          <a:xfrm>
            <a:off x="0" y="1657350"/>
            <a:ext cx="9144000" cy="0"/>
          </a:xfrm>
          <a:prstGeom prst="straightConnector1">
            <a:avLst/>
          </a:prstGeom>
          <a:noFill/>
          <a:ln cap="flat" cmpd="sng" w="38100">
            <a:solidFill>
              <a:srgbClr val="FCC309"/>
            </a:solidFill>
            <a:prstDash val="solid"/>
            <a:round/>
            <a:headEnd len="sm" w="sm" type="none"/>
            <a:tailEnd len="sm" w="sm" type="none"/>
          </a:ln>
          <a:effectLst>
            <a:outerShdw blurRad="50800" rotWithShape="0" algn="tl" dir="2700000" dist="38100">
              <a:srgbClr val="000000">
                <a:alpha val="40000"/>
              </a:srgbClr>
            </a:outerShdw>
          </a:effectLst>
        </p:spPr>
      </p:cxnSp>
    </p:spTree>
  </p:cSld>
  <p:clrMap accent1="accent1" accent2="accent2" accent3="accent3" accent4="accent4" accent5="accent5" accent6="accent6" bg1="lt1" bg2="dk2" tx1="dk1" tx2="lt2" folHlink="folHlink" hlink="hlink"/>
  <p:sldLayoutIdLst>
    <p:sldLayoutId id="214748366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9" name="Shape 59"/>
        <p:cNvGrpSpPr/>
        <p:nvPr/>
      </p:nvGrpSpPr>
      <p:grpSpPr>
        <a:xfrm>
          <a:off x="0" y="0"/>
          <a:ext cx="0" cy="0"/>
          <a:chOff x="0" y="0"/>
          <a:chExt cx="0" cy="0"/>
        </a:xfrm>
      </p:grpSpPr>
      <p:sp>
        <p:nvSpPr>
          <p:cNvPr id="60" name="Google Shape;60;p17"/>
          <p:cNvSpPr/>
          <p:nvPr/>
        </p:nvSpPr>
        <p:spPr>
          <a:xfrm>
            <a:off x="0" y="4686300"/>
            <a:ext cx="9144000" cy="456163"/>
          </a:xfrm>
          <a:prstGeom prst="rect">
            <a:avLst/>
          </a:prstGeom>
          <a:solidFill>
            <a:srgbClr val="990000"/>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Small Use Shield_GoldOnTrans.eps" id="61" name="Google Shape;61;p17"/>
          <p:cNvPicPr preferRelativeResize="0"/>
          <p:nvPr/>
        </p:nvPicPr>
        <p:blipFill rotWithShape="1">
          <a:blip r:embed="rId1">
            <a:alphaModFix/>
          </a:blip>
          <a:srcRect b="0" l="15923" r="14013" t="0"/>
          <a:stretch/>
        </p:blipFill>
        <p:spPr>
          <a:xfrm>
            <a:off x="8620125" y="0"/>
            <a:ext cx="523875" cy="560785"/>
          </a:xfrm>
          <a:prstGeom prst="rect">
            <a:avLst/>
          </a:prstGeom>
          <a:noFill/>
          <a:ln>
            <a:noFill/>
          </a:ln>
        </p:spPr>
      </p:pic>
      <p:sp>
        <p:nvSpPr>
          <p:cNvPr id="62" name="Google Shape;62;p17"/>
          <p:cNvSpPr txBox="1"/>
          <p:nvPr/>
        </p:nvSpPr>
        <p:spPr>
          <a:xfrm>
            <a:off x="8531218" y="4800600"/>
            <a:ext cx="46038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 sz="1800">
                <a:solidFill>
                  <a:schemeClr val="lt1"/>
                </a:solidFill>
                <a:latin typeface="Calibri"/>
                <a:ea typeface="Calibri"/>
                <a:cs typeface="Calibri"/>
                <a:sym typeface="Calibri"/>
              </a:rPr>
              <a:t>‹#›</a:t>
            </a:fld>
            <a:endParaRPr b="1" sz="1800">
              <a:solidFill>
                <a:schemeClr val="lt1"/>
              </a:solidFill>
              <a:latin typeface="Calibri"/>
              <a:ea typeface="Calibri"/>
              <a:cs typeface="Calibri"/>
              <a:sym typeface="Calibri"/>
            </a:endParaRPr>
          </a:p>
        </p:txBody>
      </p:sp>
      <p:pic>
        <p:nvPicPr>
          <p:cNvPr descr="Formal_Viterbi_GoldOnCard_NoBG.eps" id="63" name="Google Shape;63;p17"/>
          <p:cNvPicPr preferRelativeResize="0"/>
          <p:nvPr/>
        </p:nvPicPr>
        <p:blipFill rotWithShape="1">
          <a:blip r:embed="rId2">
            <a:alphaModFix/>
          </a:blip>
          <a:srcRect b="0" l="0" r="0" t="0"/>
          <a:stretch/>
        </p:blipFill>
        <p:spPr>
          <a:xfrm>
            <a:off x="228599" y="4813255"/>
            <a:ext cx="800101" cy="215944"/>
          </a:xfrm>
          <a:prstGeom prst="rect">
            <a:avLst/>
          </a:prstGeom>
          <a:noFill/>
          <a:ln>
            <a:noFill/>
          </a:ln>
        </p:spPr>
      </p:pic>
      <p:sp>
        <p:nvSpPr>
          <p:cNvPr id="64" name="Google Shape;64;p17"/>
          <p:cNvSpPr/>
          <p:nvPr/>
        </p:nvSpPr>
        <p:spPr>
          <a:xfrm>
            <a:off x="0" y="4686300"/>
            <a:ext cx="9144000" cy="34289"/>
          </a:xfrm>
          <a:prstGeom prst="rect">
            <a:avLst/>
          </a:prstGeom>
          <a:solidFill>
            <a:srgbClr val="FFC000"/>
          </a:solidFill>
          <a:ln cap="flat" cmpd="sng" w="9525">
            <a:solidFill>
              <a:srgbClr val="FFC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62" r:id="rId3"/>
    <p:sldLayoutId id="2147483663"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20"/>
          <p:cNvSpPr txBox="1"/>
          <p:nvPr/>
        </p:nvSpPr>
        <p:spPr>
          <a:xfrm>
            <a:off x="1616350" y="1706600"/>
            <a:ext cx="6096000" cy="1053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 sz="3000" u="none" cap="none" strike="noStrike">
                <a:solidFill>
                  <a:schemeClr val="lt1"/>
                </a:solidFill>
                <a:latin typeface="Calibri"/>
                <a:ea typeface="Calibri"/>
                <a:cs typeface="Calibri"/>
                <a:sym typeface="Calibri"/>
              </a:rPr>
              <a:t>Graph-based Dynamic Route Planning for Collective Customer Matching</a:t>
            </a:r>
            <a:endParaRPr b="0" i="0" sz="3000" u="none" cap="none" strike="noStrike">
              <a:solidFill>
                <a:schemeClr val="lt1"/>
              </a:solidFill>
              <a:latin typeface="Calibri"/>
              <a:ea typeface="Calibri"/>
              <a:cs typeface="Calibri"/>
              <a:sym typeface="Calibri"/>
            </a:endParaRPr>
          </a:p>
        </p:txBody>
      </p:sp>
      <p:sp>
        <p:nvSpPr>
          <p:cNvPr id="75" name="Google Shape;75;p20"/>
          <p:cNvSpPr txBox="1"/>
          <p:nvPr/>
        </p:nvSpPr>
        <p:spPr>
          <a:xfrm>
            <a:off x="4572000" y="3721100"/>
            <a:ext cx="184666"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21"/>
          <p:cNvSpPr txBox="1"/>
          <p:nvPr>
            <p:ph type="title"/>
          </p:nvPr>
        </p:nvSpPr>
        <p:spPr>
          <a:xfrm>
            <a:off x="457200" y="0"/>
            <a:ext cx="8229600" cy="8572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a:t>Introduction</a:t>
            </a:r>
            <a:endParaRPr b="1" i="0" sz="3600" u="none" cap="none" strike="noStrike">
              <a:solidFill>
                <a:schemeClr val="dk1"/>
              </a:solidFill>
              <a:latin typeface="Calibri"/>
              <a:ea typeface="Calibri"/>
              <a:cs typeface="Calibri"/>
              <a:sym typeface="Calibri"/>
            </a:endParaRPr>
          </a:p>
        </p:txBody>
      </p:sp>
      <p:sp>
        <p:nvSpPr>
          <p:cNvPr id="81" name="Google Shape;81;p21"/>
          <p:cNvSpPr txBox="1"/>
          <p:nvPr>
            <p:ph idx="1" type="body"/>
          </p:nvPr>
        </p:nvSpPr>
        <p:spPr>
          <a:xfrm>
            <a:off x="457200" y="914400"/>
            <a:ext cx="8229600" cy="325755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15000"/>
              </a:lnSpc>
              <a:spcBef>
                <a:spcPts val="0"/>
              </a:spcBef>
              <a:spcAft>
                <a:spcPts val="0"/>
              </a:spcAft>
              <a:buSzPts val="2400"/>
              <a:buChar char="●"/>
            </a:pPr>
            <a:r>
              <a:rPr lang="en" sz="2400"/>
              <a:t>Knowledge graph: utilize big data and ‘thick’ data</a:t>
            </a:r>
            <a:endParaRPr sz="2400"/>
          </a:p>
          <a:p>
            <a:pPr indent="-381000" lvl="0" marL="457200" marR="0" rtl="0" algn="l">
              <a:lnSpc>
                <a:spcPct val="115000"/>
              </a:lnSpc>
              <a:spcBef>
                <a:spcPts val="0"/>
              </a:spcBef>
              <a:spcAft>
                <a:spcPts val="0"/>
              </a:spcAft>
              <a:buSzPts val="2400"/>
              <a:buChar char="●"/>
            </a:pPr>
            <a:r>
              <a:rPr lang="en" sz="2400"/>
              <a:t>Knowledge graph based delivery service </a:t>
            </a:r>
            <a:endParaRPr sz="2400"/>
          </a:p>
          <a:p>
            <a:pPr indent="-381000" lvl="1" marL="914400" marR="0" rtl="0" algn="l">
              <a:lnSpc>
                <a:spcPct val="115000"/>
              </a:lnSpc>
              <a:spcBef>
                <a:spcPts val="0"/>
              </a:spcBef>
              <a:spcAft>
                <a:spcPts val="0"/>
              </a:spcAft>
              <a:buSzPts val="2400"/>
              <a:buChar char="○"/>
            </a:pPr>
            <a:r>
              <a:rPr lang="en" sz="2400"/>
              <a:t>takes </a:t>
            </a:r>
            <a:r>
              <a:rPr lang="en" sz="2400"/>
              <a:t>multiple</a:t>
            </a:r>
            <a:r>
              <a:rPr lang="en" sz="2400"/>
              <a:t> orders</a:t>
            </a:r>
            <a:endParaRPr sz="2400"/>
          </a:p>
          <a:p>
            <a:pPr indent="-381000" lvl="1" marL="914400" marR="0" rtl="0" algn="l">
              <a:lnSpc>
                <a:spcPct val="115000"/>
              </a:lnSpc>
              <a:spcBef>
                <a:spcPts val="0"/>
              </a:spcBef>
              <a:spcAft>
                <a:spcPts val="0"/>
              </a:spcAft>
              <a:buSzPts val="2400"/>
              <a:buChar char="○"/>
            </a:pPr>
            <a:r>
              <a:rPr lang="en" sz="2400"/>
              <a:t>i</a:t>
            </a:r>
            <a:r>
              <a:rPr lang="en" sz="2400"/>
              <a:t>dentifies servers based on customer preferences, locations, and historical order data </a:t>
            </a:r>
            <a:endParaRPr sz="2400"/>
          </a:p>
          <a:p>
            <a:pPr indent="-381000" lvl="0" marL="457200" marR="0" rtl="0" algn="l">
              <a:lnSpc>
                <a:spcPct val="115000"/>
              </a:lnSpc>
              <a:spcBef>
                <a:spcPts val="0"/>
              </a:spcBef>
              <a:spcAft>
                <a:spcPts val="0"/>
              </a:spcAft>
              <a:buSzPts val="2400"/>
              <a:buChar char="●"/>
            </a:pPr>
            <a:r>
              <a:rPr lang="en" sz="2400"/>
              <a:t>Goal: assign drivers to deliveries </a:t>
            </a:r>
            <a:endParaRPr sz="2400"/>
          </a:p>
          <a:p>
            <a:pPr indent="-381000" lvl="1" marL="914400" marR="0" rtl="0" algn="l">
              <a:lnSpc>
                <a:spcPct val="115000"/>
              </a:lnSpc>
              <a:spcBef>
                <a:spcPts val="0"/>
              </a:spcBef>
              <a:spcAft>
                <a:spcPts val="0"/>
              </a:spcAft>
              <a:buSzPts val="2400"/>
              <a:buChar char="○"/>
            </a:pPr>
            <a:r>
              <a:rPr lang="en" sz="2400"/>
              <a:t>m</a:t>
            </a:r>
            <a:r>
              <a:rPr lang="en" sz="2400"/>
              <a:t>aximize deliveries </a:t>
            </a:r>
            <a:endParaRPr sz="2400"/>
          </a:p>
          <a:p>
            <a:pPr indent="-381000" lvl="1" marL="914400" marR="0" rtl="0" algn="l">
              <a:lnSpc>
                <a:spcPct val="115000"/>
              </a:lnSpc>
              <a:spcBef>
                <a:spcPts val="0"/>
              </a:spcBef>
              <a:spcAft>
                <a:spcPts val="0"/>
              </a:spcAft>
              <a:buSzPts val="2400"/>
              <a:buChar char="○"/>
            </a:pPr>
            <a:r>
              <a:rPr lang="en" sz="2400"/>
              <a:t>m</a:t>
            </a:r>
            <a:r>
              <a:rPr lang="en" sz="2400"/>
              <a:t>inimize cost of deliveries </a:t>
            </a:r>
            <a:endParaRPr sz="2400"/>
          </a:p>
          <a:p>
            <a:pPr indent="0" lvl="0" marL="0" marR="0" rtl="0" algn="l">
              <a:lnSpc>
                <a:spcPct val="115000"/>
              </a:lnSpc>
              <a:spcBef>
                <a:spcPts val="0"/>
              </a:spcBef>
              <a:spcAft>
                <a:spcPts val="0"/>
              </a:spcAft>
              <a:buNone/>
            </a:pPr>
            <a:r>
              <a:t/>
            </a:r>
            <a:endParaRPr sz="2400"/>
          </a:p>
          <a:p>
            <a:pPr indent="0" lvl="0" marL="0" marR="0" rtl="0" algn="l">
              <a:lnSpc>
                <a:spcPct val="115000"/>
              </a:lnSpc>
              <a:spcBef>
                <a:spcPts val="0"/>
              </a:spcBef>
              <a:spcAft>
                <a:spcPts val="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22"/>
          <p:cNvSpPr txBox="1"/>
          <p:nvPr>
            <p:ph type="title"/>
          </p:nvPr>
        </p:nvSpPr>
        <p:spPr>
          <a:xfrm>
            <a:off x="457200" y="0"/>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a:t>Problem Formulation</a:t>
            </a:r>
            <a:endParaRPr b="1" i="0" sz="3600" u="none" cap="none" strike="noStrike">
              <a:solidFill>
                <a:schemeClr val="dk1"/>
              </a:solidFill>
              <a:latin typeface="Calibri"/>
              <a:ea typeface="Calibri"/>
              <a:cs typeface="Calibri"/>
              <a:sym typeface="Calibri"/>
            </a:endParaRPr>
          </a:p>
        </p:txBody>
      </p:sp>
      <p:sp>
        <p:nvSpPr>
          <p:cNvPr id="87" name="Google Shape;87;p22"/>
          <p:cNvSpPr txBox="1"/>
          <p:nvPr>
            <p:ph idx="1" type="body"/>
          </p:nvPr>
        </p:nvSpPr>
        <p:spPr>
          <a:xfrm>
            <a:off x="457200" y="2615025"/>
            <a:ext cx="8229600" cy="18312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15000"/>
              </a:lnSpc>
              <a:spcBef>
                <a:spcPts val="0"/>
              </a:spcBef>
              <a:spcAft>
                <a:spcPts val="0"/>
              </a:spcAft>
              <a:buSzPts val="2400"/>
              <a:buChar char="●"/>
            </a:pPr>
            <a:r>
              <a:rPr lang="en" sz="2400"/>
              <a:t>Cost </a:t>
            </a:r>
            <a:r>
              <a:rPr b="1" lang="en" sz="1800">
                <a:latin typeface="Merriweather"/>
                <a:ea typeface="Merriweather"/>
                <a:cs typeface="Merriweather"/>
                <a:sym typeface="Merriweather"/>
              </a:rPr>
              <a:t>γ(D</a:t>
            </a:r>
            <a:r>
              <a:rPr b="1" baseline="-25000" lang="en" sz="1800">
                <a:latin typeface="Merriweather"/>
                <a:ea typeface="Merriweather"/>
                <a:cs typeface="Merriweather"/>
                <a:sym typeface="Merriweather"/>
              </a:rPr>
              <a:t>i</a:t>
            </a:r>
            <a:r>
              <a:rPr b="1" lang="en" sz="1800">
                <a:latin typeface="Merriweather"/>
                <a:ea typeface="Merriweather"/>
                <a:cs typeface="Merriweather"/>
                <a:sym typeface="Merriweather"/>
              </a:rPr>
              <a:t> , C</a:t>
            </a:r>
            <a:r>
              <a:rPr b="1" baseline="-25000" lang="en" sz="1800">
                <a:latin typeface="Merriweather"/>
                <a:ea typeface="Merriweather"/>
                <a:cs typeface="Merriweather"/>
                <a:sym typeface="Merriweather"/>
              </a:rPr>
              <a:t>j</a:t>
            </a:r>
            <a:r>
              <a:rPr b="1" lang="en" sz="1800">
                <a:latin typeface="Merriweather"/>
                <a:ea typeface="Merriweather"/>
                <a:cs typeface="Merriweather"/>
                <a:sym typeface="Merriweather"/>
              </a:rPr>
              <a:t>)</a:t>
            </a:r>
            <a:r>
              <a:rPr lang="en" sz="2400"/>
              <a:t> - multiple formulations </a:t>
            </a:r>
            <a:endParaRPr sz="2400"/>
          </a:p>
          <a:p>
            <a:pPr indent="-381000" lvl="1" marL="914400" marR="0" rtl="0" algn="l">
              <a:lnSpc>
                <a:spcPct val="115000"/>
              </a:lnSpc>
              <a:spcBef>
                <a:spcPts val="0"/>
              </a:spcBef>
              <a:spcAft>
                <a:spcPts val="0"/>
              </a:spcAft>
              <a:buSzPts val="2400"/>
              <a:buChar char="○"/>
            </a:pPr>
            <a:r>
              <a:rPr lang="en" sz="2400"/>
              <a:t>maximize income while minimizing cost, ensuring freshness, or penalizing missed deadlines</a:t>
            </a:r>
            <a:endParaRPr sz="2400"/>
          </a:p>
          <a:p>
            <a:pPr indent="0" lvl="0" marL="0" marR="0" rtl="0" algn="l">
              <a:lnSpc>
                <a:spcPct val="115000"/>
              </a:lnSpc>
              <a:spcBef>
                <a:spcPts val="0"/>
              </a:spcBef>
              <a:spcAft>
                <a:spcPts val="0"/>
              </a:spcAft>
              <a:buNone/>
            </a:pPr>
            <a:r>
              <a:t/>
            </a:r>
            <a:endParaRPr sz="2400"/>
          </a:p>
          <a:p>
            <a:pPr indent="0" lvl="0" marL="0" marR="0" rtl="0" algn="l">
              <a:lnSpc>
                <a:spcPct val="115000"/>
              </a:lnSpc>
              <a:spcBef>
                <a:spcPts val="0"/>
              </a:spcBef>
              <a:spcAft>
                <a:spcPts val="0"/>
              </a:spcAft>
              <a:buNone/>
            </a:pPr>
            <a:r>
              <a:t/>
            </a:r>
            <a:endParaRPr sz="2400"/>
          </a:p>
        </p:txBody>
      </p:sp>
      <p:graphicFrame>
        <p:nvGraphicFramePr>
          <p:cNvPr id="88" name="Google Shape;88;p22"/>
          <p:cNvGraphicFramePr/>
          <p:nvPr/>
        </p:nvGraphicFramePr>
        <p:xfrm>
          <a:off x="457188" y="857400"/>
          <a:ext cx="3000000" cy="3000000"/>
        </p:xfrm>
        <a:graphic>
          <a:graphicData uri="http://schemas.openxmlformats.org/drawingml/2006/table">
            <a:tbl>
              <a:tblPr>
                <a:noFill/>
                <a:tableStyleId>{A74A5AF6-9105-4610-A722-3DDD99E541B4}</a:tableStyleId>
              </a:tblPr>
              <a:tblGrid>
                <a:gridCol w="1136150"/>
                <a:gridCol w="6648575"/>
              </a:tblGrid>
              <a:tr h="551200">
                <a:tc>
                  <a:txBody>
                    <a:bodyPr>
                      <a:noAutofit/>
                    </a:bodyPr>
                    <a:lstStyle/>
                    <a:p>
                      <a:pPr indent="0" lvl="0" marL="0" rtl="0" algn="ctr">
                        <a:spcBef>
                          <a:spcPts val="0"/>
                        </a:spcBef>
                        <a:spcAft>
                          <a:spcPts val="0"/>
                        </a:spcAft>
                        <a:buNone/>
                      </a:pPr>
                      <a:r>
                        <a:rPr b="1" lang="en">
                          <a:latin typeface="Merriweather"/>
                          <a:ea typeface="Merriweather"/>
                          <a:cs typeface="Merriweather"/>
                          <a:sym typeface="Merriweather"/>
                        </a:rPr>
                        <a:t>P(D</a:t>
                      </a:r>
                      <a:r>
                        <a:rPr b="1" baseline="-25000" lang="en">
                          <a:latin typeface="Merriweather"/>
                          <a:ea typeface="Merriweather"/>
                          <a:cs typeface="Merriweather"/>
                          <a:sym typeface="Merriweather"/>
                        </a:rPr>
                        <a:t>i </a:t>
                      </a:r>
                      <a:r>
                        <a:rPr b="1" lang="en">
                          <a:latin typeface="Merriweather"/>
                          <a:ea typeface="Merriweather"/>
                          <a:cs typeface="Merriweather"/>
                          <a:sym typeface="Merriweather"/>
                        </a:rPr>
                        <a:t>, C</a:t>
                      </a:r>
                      <a:r>
                        <a:rPr b="1" baseline="-25000" lang="en">
                          <a:latin typeface="Merriweather"/>
                          <a:ea typeface="Merriweather"/>
                          <a:cs typeface="Merriweather"/>
                          <a:sym typeface="Merriweather"/>
                        </a:rPr>
                        <a:t>j</a:t>
                      </a:r>
                      <a:r>
                        <a:rPr b="1" lang="en">
                          <a:latin typeface="Merriweather"/>
                          <a:ea typeface="Merriweather"/>
                          <a:cs typeface="Merriweather"/>
                          <a:sym typeface="Merriweather"/>
                        </a:rPr>
                        <a:t>)</a:t>
                      </a:r>
                      <a:endParaRPr b="1">
                        <a:latin typeface="Merriweather"/>
                        <a:ea typeface="Merriweather"/>
                        <a:cs typeface="Merriweather"/>
                        <a:sym typeface="Merriweather"/>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3F3F3"/>
                    </a:solidFill>
                  </a:tcPr>
                </a:tc>
                <a:tc>
                  <a:txBody>
                    <a:bodyPr>
                      <a:noAutofit/>
                    </a:bodyPr>
                    <a:lstStyle/>
                    <a:p>
                      <a:pPr indent="0" lvl="0" marL="0" rtl="0" algn="l">
                        <a:spcBef>
                          <a:spcPts val="0"/>
                        </a:spcBef>
                        <a:spcAft>
                          <a:spcPts val="0"/>
                        </a:spcAft>
                        <a:buNone/>
                      </a:pPr>
                      <a:r>
                        <a:rPr i="1" lang="en" sz="1800">
                          <a:latin typeface="Calibri"/>
                          <a:ea typeface="Calibri"/>
                          <a:cs typeface="Calibri"/>
                          <a:sym typeface="Calibri"/>
                        </a:rPr>
                        <a:t> the shortest path from D</a:t>
                      </a:r>
                      <a:r>
                        <a:rPr baseline="-25000" i="1" lang="en" sz="1800">
                          <a:latin typeface="Calibri"/>
                          <a:ea typeface="Calibri"/>
                          <a:cs typeface="Calibri"/>
                          <a:sym typeface="Calibri"/>
                        </a:rPr>
                        <a:t>i </a:t>
                      </a:r>
                      <a:r>
                        <a:rPr i="1" lang="en" sz="1800">
                          <a:latin typeface="Calibri"/>
                          <a:ea typeface="Calibri"/>
                          <a:cs typeface="Calibri"/>
                          <a:sym typeface="Calibri"/>
                        </a:rPr>
                        <a:t>to C</a:t>
                      </a:r>
                      <a:r>
                        <a:rPr baseline="-25000" i="1" lang="en" sz="1800">
                          <a:latin typeface="Calibri"/>
                          <a:ea typeface="Calibri"/>
                          <a:cs typeface="Calibri"/>
                          <a:sym typeface="Calibri"/>
                        </a:rPr>
                        <a:t>j</a:t>
                      </a:r>
                      <a:r>
                        <a:rPr i="1" lang="en" sz="1800">
                          <a:latin typeface="Calibri"/>
                          <a:ea typeface="Calibri"/>
                          <a:cs typeface="Calibri"/>
                          <a:sym typeface="Calibri"/>
                        </a:rPr>
                        <a:t> while still visiting all restaurants for C</a:t>
                      </a:r>
                      <a:r>
                        <a:rPr baseline="-25000" i="1" lang="en" sz="1800">
                          <a:latin typeface="Calibri"/>
                          <a:ea typeface="Calibri"/>
                          <a:cs typeface="Calibri"/>
                          <a:sym typeface="Calibri"/>
                        </a:rPr>
                        <a:t>j</a:t>
                      </a:r>
                      <a:endParaRPr baseline="-25000" i="1" sz="1800">
                        <a:latin typeface="Calibri"/>
                        <a:ea typeface="Calibri"/>
                        <a:cs typeface="Calibri"/>
                        <a:sym typeface="Calibri"/>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521800">
                <a:tc>
                  <a:txBody>
                    <a:bodyPr>
                      <a:noAutofit/>
                    </a:bodyPr>
                    <a:lstStyle/>
                    <a:p>
                      <a:pPr indent="0" lvl="0" marL="0" rtl="0" algn="ctr">
                        <a:spcBef>
                          <a:spcPts val="0"/>
                        </a:spcBef>
                        <a:spcAft>
                          <a:spcPts val="0"/>
                        </a:spcAft>
                        <a:buNone/>
                      </a:pPr>
                      <a:r>
                        <a:rPr b="1" lang="en">
                          <a:latin typeface="Merriweather"/>
                          <a:ea typeface="Merriweather"/>
                          <a:cs typeface="Merriweather"/>
                          <a:sym typeface="Merriweather"/>
                        </a:rPr>
                        <a:t>∆( C</a:t>
                      </a:r>
                      <a:r>
                        <a:rPr b="1" baseline="-25000" lang="en">
                          <a:latin typeface="Merriweather"/>
                          <a:ea typeface="Merriweather"/>
                          <a:cs typeface="Merriweather"/>
                          <a:sym typeface="Merriweather"/>
                        </a:rPr>
                        <a:t>j </a:t>
                      </a:r>
                      <a:r>
                        <a:rPr b="1" lang="en">
                          <a:latin typeface="Merriweather"/>
                          <a:ea typeface="Merriweather"/>
                          <a:cs typeface="Merriweather"/>
                          <a:sym typeface="Merriweather"/>
                        </a:rPr>
                        <a:t>)</a:t>
                      </a:r>
                      <a:endParaRPr b="1">
                        <a:latin typeface="Merriweather"/>
                        <a:ea typeface="Merriweather"/>
                        <a:cs typeface="Merriweather"/>
                        <a:sym typeface="Merriweather"/>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3F3F3"/>
                    </a:solidFill>
                  </a:tcPr>
                </a:tc>
                <a:tc>
                  <a:txBody>
                    <a:bodyPr>
                      <a:noAutofit/>
                    </a:bodyPr>
                    <a:lstStyle/>
                    <a:p>
                      <a:pPr indent="0" lvl="0" marL="0" rtl="0" algn="l">
                        <a:spcBef>
                          <a:spcPts val="0"/>
                        </a:spcBef>
                        <a:spcAft>
                          <a:spcPts val="0"/>
                        </a:spcAft>
                        <a:buNone/>
                      </a:pPr>
                      <a:r>
                        <a:rPr i="1" lang="en" sz="1800">
                          <a:latin typeface="Calibri"/>
                          <a:ea typeface="Calibri"/>
                          <a:cs typeface="Calibri"/>
                          <a:sym typeface="Calibri"/>
                        </a:rPr>
                        <a:t> deadline of customer C</a:t>
                      </a:r>
                      <a:r>
                        <a:rPr baseline="-25000" i="1" lang="en" sz="1800">
                          <a:latin typeface="Calibri"/>
                          <a:ea typeface="Calibri"/>
                          <a:cs typeface="Calibri"/>
                          <a:sym typeface="Calibri"/>
                        </a:rPr>
                        <a:t>j</a:t>
                      </a:r>
                      <a:endParaRPr baseline="-25000" i="1" sz="1800">
                        <a:latin typeface="Calibri"/>
                        <a:ea typeface="Calibri"/>
                        <a:cs typeface="Calibri"/>
                        <a:sym typeface="Calibri"/>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521800">
                <a:tc>
                  <a:txBody>
                    <a:bodyPr>
                      <a:noAutofit/>
                    </a:bodyPr>
                    <a:lstStyle/>
                    <a:p>
                      <a:pPr indent="0" lvl="0" marL="0" rtl="0" algn="ctr">
                        <a:spcBef>
                          <a:spcPts val="0"/>
                        </a:spcBef>
                        <a:spcAft>
                          <a:spcPts val="0"/>
                        </a:spcAft>
                        <a:buNone/>
                      </a:pPr>
                      <a:r>
                        <a:rPr b="1" lang="en">
                          <a:latin typeface="Merriweather"/>
                          <a:ea typeface="Merriweather"/>
                          <a:cs typeface="Merriweather"/>
                          <a:sym typeface="Merriweather"/>
                        </a:rPr>
                        <a:t>γ(D</a:t>
                      </a:r>
                      <a:r>
                        <a:rPr b="1" baseline="-25000" lang="en">
                          <a:latin typeface="Merriweather"/>
                          <a:ea typeface="Merriweather"/>
                          <a:cs typeface="Merriweather"/>
                          <a:sym typeface="Merriweather"/>
                        </a:rPr>
                        <a:t>i</a:t>
                      </a:r>
                      <a:r>
                        <a:rPr b="1" lang="en">
                          <a:latin typeface="Merriweather"/>
                          <a:ea typeface="Merriweather"/>
                          <a:cs typeface="Merriweather"/>
                          <a:sym typeface="Merriweather"/>
                        </a:rPr>
                        <a:t> , C</a:t>
                      </a:r>
                      <a:r>
                        <a:rPr b="1" baseline="-25000" lang="en">
                          <a:latin typeface="Merriweather"/>
                          <a:ea typeface="Merriweather"/>
                          <a:cs typeface="Merriweather"/>
                          <a:sym typeface="Merriweather"/>
                        </a:rPr>
                        <a:t>j</a:t>
                      </a:r>
                      <a:r>
                        <a:rPr b="1" lang="en">
                          <a:latin typeface="Merriweather"/>
                          <a:ea typeface="Merriweather"/>
                          <a:cs typeface="Merriweather"/>
                          <a:sym typeface="Merriweather"/>
                        </a:rPr>
                        <a:t>)</a:t>
                      </a:r>
                      <a:endParaRPr b="1">
                        <a:latin typeface="Merriweather"/>
                        <a:ea typeface="Merriweather"/>
                        <a:cs typeface="Merriweather"/>
                        <a:sym typeface="Merriweather"/>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3F3F3"/>
                    </a:solidFill>
                  </a:tcPr>
                </a:tc>
                <a:tc>
                  <a:txBody>
                    <a:bodyPr>
                      <a:noAutofit/>
                    </a:bodyPr>
                    <a:lstStyle/>
                    <a:p>
                      <a:pPr indent="0" lvl="0" marL="0" rtl="0" algn="l">
                        <a:spcBef>
                          <a:spcPts val="0"/>
                        </a:spcBef>
                        <a:spcAft>
                          <a:spcPts val="0"/>
                        </a:spcAft>
                        <a:buNone/>
                      </a:pPr>
                      <a:r>
                        <a:rPr i="1" lang="en" sz="1800">
                          <a:latin typeface="Calibri"/>
                          <a:ea typeface="Calibri"/>
                          <a:cs typeface="Calibri"/>
                          <a:sym typeface="Calibri"/>
                        </a:rPr>
                        <a:t>c</a:t>
                      </a:r>
                      <a:r>
                        <a:rPr i="1" lang="en" sz="1800">
                          <a:latin typeface="Calibri"/>
                          <a:ea typeface="Calibri"/>
                          <a:cs typeface="Calibri"/>
                          <a:sym typeface="Calibri"/>
                        </a:rPr>
                        <a:t>ost of D</a:t>
                      </a:r>
                      <a:r>
                        <a:rPr baseline="-25000" i="1" lang="en" sz="1800">
                          <a:latin typeface="Calibri"/>
                          <a:ea typeface="Calibri"/>
                          <a:cs typeface="Calibri"/>
                          <a:sym typeface="Calibri"/>
                        </a:rPr>
                        <a:t>i</a:t>
                      </a:r>
                      <a:r>
                        <a:rPr i="1" lang="en" sz="1800">
                          <a:latin typeface="Calibri"/>
                          <a:ea typeface="Calibri"/>
                          <a:cs typeface="Calibri"/>
                          <a:sym typeface="Calibri"/>
                        </a:rPr>
                        <a:t> in reference to C</a:t>
                      </a:r>
                      <a:r>
                        <a:rPr baseline="-25000" i="1" lang="en" sz="1800">
                          <a:latin typeface="Calibri"/>
                          <a:ea typeface="Calibri"/>
                          <a:cs typeface="Calibri"/>
                          <a:sym typeface="Calibri"/>
                        </a:rPr>
                        <a:t>j</a:t>
                      </a:r>
                      <a:endParaRPr baseline="-25000" i="1" sz="1800">
                        <a:latin typeface="Calibri"/>
                        <a:ea typeface="Calibri"/>
                        <a:cs typeface="Calibri"/>
                        <a:sym typeface="Calibri"/>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23"/>
          <p:cNvSpPr txBox="1"/>
          <p:nvPr>
            <p:ph type="title"/>
          </p:nvPr>
        </p:nvSpPr>
        <p:spPr>
          <a:xfrm>
            <a:off x="457200" y="0"/>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a:t>Single Matching Algorithm</a:t>
            </a:r>
            <a:endParaRPr b="1" i="0" sz="3600" u="none" cap="none" strike="noStrike">
              <a:solidFill>
                <a:schemeClr val="dk1"/>
              </a:solidFill>
              <a:latin typeface="Calibri"/>
              <a:ea typeface="Calibri"/>
              <a:cs typeface="Calibri"/>
              <a:sym typeface="Calibri"/>
            </a:endParaRPr>
          </a:p>
        </p:txBody>
      </p:sp>
      <p:sp>
        <p:nvSpPr>
          <p:cNvPr id="94" name="Google Shape;94;p23"/>
          <p:cNvSpPr txBox="1"/>
          <p:nvPr>
            <p:ph idx="1" type="body"/>
          </p:nvPr>
        </p:nvSpPr>
        <p:spPr>
          <a:xfrm>
            <a:off x="457200" y="914400"/>
            <a:ext cx="8229600" cy="14190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15000"/>
              </a:lnSpc>
              <a:spcBef>
                <a:spcPts val="0"/>
              </a:spcBef>
              <a:spcAft>
                <a:spcPts val="0"/>
              </a:spcAft>
              <a:buClr>
                <a:srgbClr val="000000"/>
              </a:buClr>
              <a:buSzPts val="1800"/>
              <a:buFont typeface="Calibri"/>
              <a:buChar char="●"/>
            </a:pPr>
            <a:r>
              <a:rPr b="1" lang="en" sz="1800"/>
              <a:t>Pruning</a:t>
            </a:r>
            <a:endParaRPr sz="1800"/>
          </a:p>
          <a:p>
            <a:pPr indent="-342900" lvl="1" marL="914400" marR="0" rtl="0" algn="l">
              <a:lnSpc>
                <a:spcPct val="115000"/>
              </a:lnSpc>
              <a:spcBef>
                <a:spcPts val="0"/>
              </a:spcBef>
              <a:spcAft>
                <a:spcPts val="0"/>
              </a:spcAft>
              <a:buSzPts val="1800"/>
              <a:buChar char="○"/>
            </a:pPr>
            <a:r>
              <a:rPr lang="en" sz="1800"/>
              <a:t>Normally, </a:t>
            </a:r>
            <a:r>
              <a:rPr b="1" lang="en" sz="1400">
                <a:latin typeface="Merriweather"/>
                <a:ea typeface="Merriweather"/>
                <a:cs typeface="Merriweather"/>
                <a:sym typeface="Merriweather"/>
              </a:rPr>
              <a:t>|C</a:t>
            </a:r>
            <a:r>
              <a:rPr b="1" lang="en" sz="1400">
                <a:latin typeface="Merriweather"/>
                <a:ea typeface="Merriweather"/>
                <a:cs typeface="Merriweather"/>
                <a:sym typeface="Merriweather"/>
              </a:rPr>
              <a:t>| × |D|</a:t>
            </a:r>
            <a:r>
              <a:rPr lang="en" sz="1800"/>
              <a:t> distance calculations are required</a:t>
            </a:r>
            <a:endParaRPr sz="1800"/>
          </a:p>
          <a:p>
            <a:pPr indent="-342900" lvl="1" marL="914400" marR="0" rtl="0" algn="l">
              <a:lnSpc>
                <a:spcPct val="115000"/>
              </a:lnSpc>
              <a:spcBef>
                <a:spcPts val="0"/>
              </a:spcBef>
              <a:spcAft>
                <a:spcPts val="0"/>
              </a:spcAft>
              <a:buSzPts val="1800"/>
              <a:buChar char="○"/>
            </a:pPr>
            <a:r>
              <a:rPr lang="en" sz="1800"/>
              <a:t>For customer </a:t>
            </a:r>
            <a:r>
              <a:rPr b="1" lang="en" sz="1400">
                <a:latin typeface="Merriweather"/>
                <a:ea typeface="Merriweather"/>
                <a:cs typeface="Merriweather"/>
                <a:sym typeface="Merriweather"/>
              </a:rPr>
              <a:t>C</a:t>
            </a:r>
            <a:r>
              <a:rPr b="1" baseline="-25000" lang="en" sz="1400">
                <a:latin typeface="Merriweather"/>
                <a:ea typeface="Merriweather"/>
                <a:cs typeface="Merriweather"/>
                <a:sym typeface="Merriweather"/>
              </a:rPr>
              <a:t>j</a:t>
            </a:r>
            <a:r>
              <a:rPr lang="en" sz="1800"/>
              <a:t>: neighbor search with radius </a:t>
            </a:r>
            <a:r>
              <a:rPr b="1" lang="en" sz="1400">
                <a:latin typeface="Merriweather"/>
                <a:ea typeface="Merriweather"/>
                <a:cs typeface="Merriweather"/>
                <a:sym typeface="Merriweather"/>
              </a:rPr>
              <a:t>∆</a:t>
            </a:r>
            <a:r>
              <a:rPr b="1" baseline="-25000" lang="en" sz="1400">
                <a:latin typeface="Merriweather"/>
                <a:ea typeface="Merriweather"/>
                <a:cs typeface="Merriweather"/>
                <a:sym typeface="Merriweather"/>
              </a:rPr>
              <a:t>j</a:t>
            </a:r>
            <a:r>
              <a:rPr b="1" lang="en" sz="1400">
                <a:latin typeface="Merriweather"/>
                <a:ea typeface="Merriweather"/>
                <a:cs typeface="Merriweather"/>
                <a:sym typeface="Merriweather"/>
              </a:rPr>
              <a:t> − P(R</a:t>
            </a:r>
            <a:r>
              <a:rPr b="1" baseline="-25000" lang="en" sz="1400">
                <a:latin typeface="Merriweather"/>
                <a:ea typeface="Merriweather"/>
                <a:cs typeface="Merriweather"/>
                <a:sym typeface="Merriweather"/>
              </a:rPr>
              <a:t>k</a:t>
            </a:r>
            <a:r>
              <a:rPr b="1" lang="en" sz="1400">
                <a:latin typeface="Merriweather"/>
                <a:ea typeface="Merriweather"/>
                <a:cs typeface="Merriweather"/>
                <a:sym typeface="Merriweather"/>
              </a:rPr>
              <a:t>, C</a:t>
            </a:r>
            <a:r>
              <a:rPr b="1" baseline="-25000" lang="en" sz="1400">
                <a:latin typeface="Merriweather"/>
                <a:ea typeface="Merriweather"/>
                <a:cs typeface="Merriweather"/>
                <a:sym typeface="Merriweather"/>
              </a:rPr>
              <a:t>j</a:t>
            </a:r>
            <a:r>
              <a:rPr b="1" lang="en" sz="1400">
                <a:latin typeface="Merriweather"/>
                <a:ea typeface="Merriweather"/>
                <a:cs typeface="Merriweather"/>
                <a:sym typeface="Merriweather"/>
              </a:rPr>
              <a:t>),</a:t>
            </a:r>
            <a:r>
              <a:rPr lang="en" sz="1800"/>
              <a:t> for </a:t>
            </a:r>
            <a:r>
              <a:rPr lang="en" sz="1800"/>
              <a:t>restaurant</a:t>
            </a:r>
            <a:r>
              <a:rPr lang="en" sz="1800"/>
              <a:t> </a:t>
            </a:r>
            <a:r>
              <a:rPr b="1" lang="en" sz="1400">
                <a:latin typeface="Merriweather"/>
                <a:ea typeface="Merriweather"/>
                <a:cs typeface="Merriweather"/>
                <a:sym typeface="Merriweather"/>
              </a:rPr>
              <a:t>R</a:t>
            </a:r>
            <a:r>
              <a:rPr b="1" baseline="-25000" lang="en" sz="1400">
                <a:latin typeface="Merriweather"/>
                <a:ea typeface="Merriweather"/>
                <a:cs typeface="Merriweather"/>
                <a:sym typeface="Merriweather"/>
              </a:rPr>
              <a:t>k</a:t>
            </a:r>
            <a:r>
              <a:rPr lang="en" sz="1400"/>
              <a:t> </a:t>
            </a:r>
            <a:r>
              <a:rPr b="1" lang="en" sz="1400">
                <a:latin typeface="Merriweather"/>
                <a:ea typeface="Merriweather"/>
                <a:cs typeface="Merriweather"/>
                <a:sym typeface="Merriweather"/>
              </a:rPr>
              <a:t>∈</a:t>
            </a:r>
            <a:r>
              <a:rPr lang="en" sz="1400"/>
              <a:t> </a:t>
            </a:r>
            <a:r>
              <a:rPr b="1" lang="en" sz="1400">
                <a:latin typeface="Merriweather"/>
                <a:ea typeface="Merriweather"/>
                <a:cs typeface="Merriweather"/>
                <a:sym typeface="Merriweather"/>
              </a:rPr>
              <a:t>Rests(C</a:t>
            </a:r>
            <a:r>
              <a:rPr b="1" baseline="-25000" lang="en" sz="1400">
                <a:latin typeface="Merriweather"/>
                <a:ea typeface="Merriweather"/>
                <a:cs typeface="Merriweather"/>
                <a:sym typeface="Merriweather"/>
              </a:rPr>
              <a:t>j</a:t>
            </a:r>
            <a:r>
              <a:rPr b="1" lang="en" sz="1400">
                <a:latin typeface="Merriweather"/>
                <a:ea typeface="Merriweather"/>
                <a:cs typeface="Merriweather"/>
                <a:sym typeface="Merriweather"/>
              </a:rPr>
              <a:t>) </a:t>
            </a:r>
            <a:r>
              <a:rPr lang="en" sz="1800"/>
              <a:t>[</a:t>
            </a:r>
            <a:r>
              <a:rPr lang="en" sz="1800"/>
              <a:t>necessary</a:t>
            </a:r>
            <a:r>
              <a:rPr lang="en" sz="1800"/>
              <a:t> condition]</a:t>
            </a:r>
            <a:endParaRPr sz="1800"/>
          </a:p>
        </p:txBody>
      </p:sp>
      <p:pic>
        <p:nvPicPr>
          <p:cNvPr id="95" name="Google Shape;95;p23"/>
          <p:cNvPicPr preferRelativeResize="0"/>
          <p:nvPr/>
        </p:nvPicPr>
        <p:blipFill>
          <a:blip r:embed="rId3">
            <a:alphaModFix/>
          </a:blip>
          <a:stretch>
            <a:fillRect/>
          </a:stretch>
        </p:blipFill>
        <p:spPr>
          <a:xfrm>
            <a:off x="5030700" y="2629240"/>
            <a:ext cx="4004650" cy="1912109"/>
          </a:xfrm>
          <a:prstGeom prst="rect">
            <a:avLst/>
          </a:prstGeom>
          <a:noFill/>
          <a:ln>
            <a:noFill/>
          </a:ln>
        </p:spPr>
      </p:pic>
      <p:sp>
        <p:nvSpPr>
          <p:cNvPr id="96" name="Google Shape;96;p23"/>
          <p:cNvSpPr txBox="1"/>
          <p:nvPr>
            <p:ph idx="1" type="body"/>
          </p:nvPr>
        </p:nvSpPr>
        <p:spPr>
          <a:xfrm>
            <a:off x="457200" y="2333400"/>
            <a:ext cx="4573500" cy="32577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SzPts val="1800"/>
              <a:buChar char="●"/>
            </a:pPr>
            <a:r>
              <a:rPr b="1" lang="en" sz="1800"/>
              <a:t>Matching</a:t>
            </a:r>
            <a:endParaRPr b="1" sz="1800"/>
          </a:p>
          <a:p>
            <a:pPr indent="-342900" lvl="1" marL="914400" rtl="0" algn="l">
              <a:lnSpc>
                <a:spcPct val="115000"/>
              </a:lnSpc>
              <a:spcBef>
                <a:spcPts val="0"/>
              </a:spcBef>
              <a:spcAft>
                <a:spcPts val="0"/>
              </a:spcAft>
              <a:buSzPts val="1800"/>
              <a:buChar char="○"/>
            </a:pPr>
            <a:r>
              <a:rPr lang="en" sz="1800"/>
              <a:t>Set up drivers and customers on a bipartite graph</a:t>
            </a:r>
            <a:endParaRPr sz="1800"/>
          </a:p>
          <a:p>
            <a:pPr indent="-342900" lvl="1" marL="914400" rtl="0" algn="l">
              <a:lnSpc>
                <a:spcPct val="115000"/>
              </a:lnSpc>
              <a:spcBef>
                <a:spcPts val="0"/>
              </a:spcBef>
              <a:spcAft>
                <a:spcPts val="0"/>
              </a:spcAft>
              <a:buSzPts val="1800"/>
              <a:buChar char="○"/>
            </a:pPr>
            <a:r>
              <a:rPr lang="en" sz="1800"/>
              <a:t>Set edges from drivers </a:t>
            </a:r>
            <a:r>
              <a:rPr b="1" lang="en" sz="1400">
                <a:latin typeface="Merriweather"/>
                <a:ea typeface="Merriweather"/>
                <a:cs typeface="Merriweather"/>
                <a:sym typeface="Merriweather"/>
              </a:rPr>
              <a:t>(D</a:t>
            </a:r>
            <a:r>
              <a:rPr b="1" baseline="-25000" lang="en" sz="1400">
                <a:latin typeface="Merriweather"/>
                <a:ea typeface="Merriweather"/>
                <a:cs typeface="Merriweather"/>
                <a:sym typeface="Merriweather"/>
              </a:rPr>
              <a:t>i</a:t>
            </a:r>
            <a:r>
              <a:rPr b="1" lang="en" sz="1400">
                <a:latin typeface="Merriweather"/>
                <a:ea typeface="Merriweather"/>
                <a:cs typeface="Merriweather"/>
                <a:sym typeface="Merriweather"/>
              </a:rPr>
              <a:t>)</a:t>
            </a:r>
            <a:r>
              <a:rPr lang="en" sz="1800"/>
              <a:t> to customers </a:t>
            </a:r>
            <a:r>
              <a:rPr b="1" lang="en" sz="1400">
                <a:latin typeface="Merriweather"/>
                <a:ea typeface="Merriweather"/>
                <a:cs typeface="Merriweather"/>
                <a:sym typeface="Merriweather"/>
              </a:rPr>
              <a:t>(C</a:t>
            </a:r>
            <a:r>
              <a:rPr b="1" baseline="-25000" lang="en" sz="1400">
                <a:latin typeface="Merriweather"/>
                <a:ea typeface="Merriweather"/>
                <a:cs typeface="Merriweather"/>
                <a:sym typeface="Merriweather"/>
              </a:rPr>
              <a:t>j</a:t>
            </a:r>
            <a:r>
              <a:rPr b="1" lang="en" sz="1400">
                <a:latin typeface="Merriweather"/>
                <a:ea typeface="Merriweather"/>
                <a:cs typeface="Merriweather"/>
                <a:sym typeface="Merriweather"/>
              </a:rPr>
              <a:t>)</a:t>
            </a:r>
            <a:r>
              <a:rPr lang="en" sz="1800"/>
              <a:t> that exists with cost </a:t>
            </a:r>
            <a:r>
              <a:rPr b="1" lang="en" sz="1400">
                <a:latin typeface="Merriweather"/>
                <a:ea typeface="Merriweather"/>
                <a:cs typeface="Merriweather"/>
                <a:sym typeface="Merriweather"/>
              </a:rPr>
              <a:t>γ(D</a:t>
            </a:r>
            <a:r>
              <a:rPr b="1" baseline="-25000" lang="en" sz="1400">
                <a:latin typeface="Merriweather"/>
                <a:ea typeface="Merriweather"/>
                <a:cs typeface="Merriweather"/>
                <a:sym typeface="Merriweather"/>
              </a:rPr>
              <a:t>i</a:t>
            </a:r>
            <a:r>
              <a:rPr b="1" lang="en" sz="1400">
                <a:latin typeface="Merriweather"/>
                <a:ea typeface="Merriweather"/>
                <a:cs typeface="Merriweather"/>
                <a:sym typeface="Merriweather"/>
              </a:rPr>
              <a:t> , C</a:t>
            </a:r>
            <a:r>
              <a:rPr b="1" baseline="-25000" lang="en" sz="1400">
                <a:latin typeface="Merriweather"/>
                <a:ea typeface="Merriweather"/>
                <a:cs typeface="Merriweather"/>
                <a:sym typeface="Merriweather"/>
              </a:rPr>
              <a:t>j</a:t>
            </a:r>
            <a:r>
              <a:rPr b="1" lang="en" sz="1400">
                <a:latin typeface="Merriweather"/>
                <a:ea typeface="Merriweather"/>
                <a:cs typeface="Merriweather"/>
                <a:sym typeface="Merriweather"/>
              </a:rPr>
              <a:t>)</a:t>
            </a:r>
            <a:r>
              <a:rPr lang="en" sz="1800"/>
              <a:t> if and only if </a:t>
            </a:r>
            <a:r>
              <a:rPr b="1" lang="en" sz="1400">
                <a:latin typeface="Merriweather"/>
                <a:ea typeface="Merriweather"/>
                <a:cs typeface="Merriweather"/>
                <a:sym typeface="Merriweather"/>
              </a:rPr>
              <a:t>P(D</a:t>
            </a:r>
            <a:r>
              <a:rPr b="1" baseline="-25000" lang="en" sz="1400">
                <a:latin typeface="Merriweather"/>
                <a:ea typeface="Merriweather"/>
                <a:cs typeface="Merriweather"/>
                <a:sym typeface="Merriweather"/>
              </a:rPr>
              <a:t>i</a:t>
            </a:r>
            <a:r>
              <a:rPr b="1" lang="en" sz="1400">
                <a:latin typeface="Merriweather"/>
                <a:ea typeface="Merriweather"/>
                <a:cs typeface="Merriweather"/>
                <a:sym typeface="Merriweather"/>
              </a:rPr>
              <a:t> , C</a:t>
            </a:r>
            <a:r>
              <a:rPr b="1" baseline="-25000" lang="en" sz="1400">
                <a:latin typeface="Merriweather"/>
                <a:ea typeface="Merriweather"/>
                <a:cs typeface="Merriweather"/>
                <a:sym typeface="Merriweather"/>
              </a:rPr>
              <a:t>j</a:t>
            </a:r>
            <a:r>
              <a:rPr b="1" lang="en" sz="1400">
                <a:latin typeface="Merriweather"/>
                <a:ea typeface="Merriweather"/>
                <a:cs typeface="Merriweather"/>
                <a:sym typeface="Merriweather"/>
              </a:rPr>
              <a:t> ) ≤ ∆(C</a:t>
            </a:r>
            <a:r>
              <a:rPr b="1" baseline="-25000" lang="en" sz="1400">
                <a:latin typeface="Merriweather"/>
                <a:ea typeface="Merriweather"/>
                <a:cs typeface="Merriweather"/>
                <a:sym typeface="Merriweather"/>
              </a:rPr>
              <a:t>j</a:t>
            </a:r>
            <a:r>
              <a:rPr b="1" lang="en" sz="1400">
                <a:latin typeface="Merriweather"/>
                <a:ea typeface="Merriweather"/>
                <a:cs typeface="Merriweather"/>
                <a:sym typeface="Merriweather"/>
              </a:rPr>
              <a:t> ) </a:t>
            </a:r>
            <a:endParaRPr b="1" sz="1400">
              <a:latin typeface="Merriweather"/>
              <a:ea typeface="Merriweather"/>
              <a:cs typeface="Merriweather"/>
              <a:sym typeface="Merriweather"/>
            </a:endParaRPr>
          </a:p>
          <a:p>
            <a:pPr indent="0" lvl="0" marL="0" marR="0" rtl="0" algn="l">
              <a:lnSpc>
                <a:spcPct val="115000"/>
              </a:lnSpc>
              <a:spcBef>
                <a:spcPts val="0"/>
              </a:spcBef>
              <a:spcAft>
                <a:spcPts val="0"/>
              </a:spcAft>
              <a:buNone/>
            </a:pPr>
            <a:r>
              <a:t/>
            </a:r>
            <a:endParaRPr b="1"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4"/>
          <p:cNvSpPr txBox="1"/>
          <p:nvPr>
            <p:ph type="title"/>
          </p:nvPr>
        </p:nvSpPr>
        <p:spPr>
          <a:xfrm>
            <a:off x="457200" y="0"/>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a:t>Double Matching Algorithm</a:t>
            </a:r>
            <a:endParaRPr b="1" i="0" sz="3600" u="none" cap="none" strike="noStrike">
              <a:solidFill>
                <a:schemeClr val="dk1"/>
              </a:solidFill>
              <a:latin typeface="Calibri"/>
              <a:ea typeface="Calibri"/>
              <a:cs typeface="Calibri"/>
              <a:sym typeface="Calibri"/>
            </a:endParaRPr>
          </a:p>
        </p:txBody>
      </p:sp>
      <p:pic>
        <p:nvPicPr>
          <p:cNvPr id="102" name="Google Shape;102;p24"/>
          <p:cNvPicPr preferRelativeResize="0"/>
          <p:nvPr/>
        </p:nvPicPr>
        <p:blipFill>
          <a:blip r:embed="rId3">
            <a:alphaModFix/>
          </a:blip>
          <a:stretch>
            <a:fillRect/>
          </a:stretch>
        </p:blipFill>
        <p:spPr>
          <a:xfrm>
            <a:off x="4930200" y="2933678"/>
            <a:ext cx="4156076" cy="1701947"/>
          </a:xfrm>
          <a:prstGeom prst="rect">
            <a:avLst/>
          </a:prstGeom>
          <a:noFill/>
          <a:ln>
            <a:noFill/>
          </a:ln>
        </p:spPr>
      </p:pic>
      <p:sp>
        <p:nvSpPr>
          <p:cNvPr id="103" name="Google Shape;103;p24"/>
          <p:cNvSpPr txBox="1"/>
          <p:nvPr>
            <p:ph idx="1" type="body"/>
          </p:nvPr>
        </p:nvSpPr>
        <p:spPr>
          <a:xfrm>
            <a:off x="457200" y="914400"/>
            <a:ext cx="8229600" cy="20091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15000"/>
              </a:lnSpc>
              <a:spcBef>
                <a:spcPts val="0"/>
              </a:spcBef>
              <a:spcAft>
                <a:spcPts val="0"/>
              </a:spcAft>
              <a:buClr>
                <a:srgbClr val="000000"/>
              </a:buClr>
              <a:buSzPts val="1800"/>
              <a:buFont typeface="Calibri"/>
              <a:buChar char="●"/>
            </a:pPr>
            <a:r>
              <a:rPr b="1" lang="en" sz="1800"/>
              <a:t>Pruning</a:t>
            </a:r>
            <a:endParaRPr sz="1800"/>
          </a:p>
          <a:p>
            <a:pPr indent="-342900" lvl="1" marL="914400" marR="0" rtl="0" algn="l">
              <a:lnSpc>
                <a:spcPct val="115000"/>
              </a:lnSpc>
              <a:spcBef>
                <a:spcPts val="0"/>
              </a:spcBef>
              <a:spcAft>
                <a:spcPts val="0"/>
              </a:spcAft>
              <a:buSzPts val="1800"/>
              <a:buChar char="○"/>
            </a:pPr>
            <a:r>
              <a:rPr lang="en" sz="1800"/>
              <a:t>Normally, </a:t>
            </a:r>
            <a:r>
              <a:rPr b="1" lang="en" sz="1400">
                <a:latin typeface="Merriweather"/>
                <a:ea typeface="Merriweather"/>
                <a:cs typeface="Merriweather"/>
                <a:sym typeface="Merriweather"/>
              </a:rPr>
              <a:t>|C| × </a:t>
            </a:r>
            <a:r>
              <a:rPr b="1" lang="en" sz="1400">
                <a:latin typeface="Merriweather"/>
                <a:ea typeface="Merriweather"/>
                <a:cs typeface="Merriweather"/>
                <a:sym typeface="Merriweather"/>
              </a:rPr>
              <a:t>|C|</a:t>
            </a:r>
            <a:r>
              <a:rPr b="1" lang="en" sz="1400">
                <a:latin typeface="Merriweather"/>
                <a:ea typeface="Merriweather"/>
                <a:cs typeface="Merriweather"/>
                <a:sym typeface="Merriweather"/>
              </a:rPr>
              <a:t> × |D</a:t>
            </a:r>
            <a:r>
              <a:rPr b="1" lang="en" sz="1400">
                <a:latin typeface="Merriweather"/>
                <a:ea typeface="Merriweather"/>
                <a:cs typeface="Merriweather"/>
                <a:sym typeface="Merriweather"/>
              </a:rPr>
              <a:t>| </a:t>
            </a:r>
            <a:r>
              <a:rPr lang="en" sz="1800"/>
              <a:t> distance calculations required for double matching</a:t>
            </a:r>
            <a:endParaRPr sz="1800"/>
          </a:p>
          <a:p>
            <a:pPr indent="-342900" lvl="1" marL="914400" marR="0" rtl="0" algn="l">
              <a:lnSpc>
                <a:spcPct val="115000"/>
              </a:lnSpc>
              <a:spcBef>
                <a:spcPts val="0"/>
              </a:spcBef>
              <a:spcAft>
                <a:spcPts val="0"/>
              </a:spcAft>
              <a:buSzPts val="1800"/>
              <a:buChar char="○"/>
            </a:pPr>
            <a:r>
              <a:rPr lang="en" sz="1800"/>
              <a:t>Single - </a:t>
            </a:r>
            <a:r>
              <a:rPr lang="en" sz="1800"/>
              <a:t>customer </a:t>
            </a:r>
            <a:r>
              <a:rPr b="1" lang="en" sz="1400">
                <a:latin typeface="Merriweather"/>
                <a:ea typeface="Merriweather"/>
                <a:cs typeface="Merriweather"/>
                <a:sym typeface="Merriweather"/>
              </a:rPr>
              <a:t>C</a:t>
            </a:r>
            <a:r>
              <a:rPr b="1" baseline="-25000" lang="en" sz="1400">
                <a:latin typeface="Merriweather"/>
                <a:ea typeface="Merriweather"/>
                <a:cs typeface="Merriweather"/>
                <a:sym typeface="Merriweather"/>
              </a:rPr>
              <a:t>j</a:t>
            </a:r>
            <a:r>
              <a:rPr lang="en" sz="1800"/>
              <a:t>: neighbor search with radius </a:t>
            </a:r>
            <a:r>
              <a:rPr b="1" lang="en" sz="1400">
                <a:latin typeface="Merriweather"/>
                <a:ea typeface="Merriweather"/>
                <a:cs typeface="Merriweather"/>
                <a:sym typeface="Merriweather"/>
              </a:rPr>
              <a:t>∆</a:t>
            </a:r>
            <a:r>
              <a:rPr b="1" baseline="-25000" lang="en" sz="1400">
                <a:latin typeface="Merriweather"/>
                <a:ea typeface="Merriweather"/>
                <a:cs typeface="Merriweather"/>
                <a:sym typeface="Merriweather"/>
              </a:rPr>
              <a:t>j</a:t>
            </a:r>
            <a:r>
              <a:rPr b="1" lang="en" sz="1400">
                <a:latin typeface="Merriweather"/>
                <a:ea typeface="Merriweather"/>
                <a:cs typeface="Merriweather"/>
                <a:sym typeface="Merriweather"/>
              </a:rPr>
              <a:t> − P(R</a:t>
            </a:r>
            <a:r>
              <a:rPr b="1" baseline="-25000" lang="en" sz="1400">
                <a:latin typeface="Merriweather"/>
                <a:ea typeface="Merriweather"/>
                <a:cs typeface="Merriweather"/>
                <a:sym typeface="Merriweather"/>
              </a:rPr>
              <a:t>k</a:t>
            </a:r>
            <a:r>
              <a:rPr b="1" lang="en" sz="1400">
                <a:latin typeface="Merriweather"/>
                <a:ea typeface="Merriweather"/>
                <a:cs typeface="Merriweather"/>
                <a:sym typeface="Merriweather"/>
              </a:rPr>
              <a:t>, C</a:t>
            </a:r>
            <a:r>
              <a:rPr b="1" baseline="-25000" lang="en" sz="1400">
                <a:latin typeface="Merriweather"/>
                <a:ea typeface="Merriweather"/>
                <a:cs typeface="Merriweather"/>
                <a:sym typeface="Merriweather"/>
              </a:rPr>
              <a:t>j</a:t>
            </a:r>
            <a:r>
              <a:rPr b="1" lang="en" sz="1400">
                <a:latin typeface="Merriweather"/>
                <a:ea typeface="Merriweather"/>
                <a:cs typeface="Merriweather"/>
                <a:sym typeface="Merriweather"/>
              </a:rPr>
              <a:t>),</a:t>
            </a:r>
            <a:r>
              <a:rPr lang="en" sz="1800"/>
              <a:t> for restaurant </a:t>
            </a:r>
            <a:r>
              <a:rPr b="1" lang="en" sz="1400">
                <a:latin typeface="Merriweather"/>
                <a:ea typeface="Merriweather"/>
                <a:cs typeface="Merriweather"/>
                <a:sym typeface="Merriweather"/>
              </a:rPr>
              <a:t>R</a:t>
            </a:r>
            <a:r>
              <a:rPr b="1" baseline="-25000" lang="en" sz="1400">
                <a:latin typeface="Merriweather"/>
                <a:ea typeface="Merriweather"/>
                <a:cs typeface="Merriweather"/>
                <a:sym typeface="Merriweather"/>
              </a:rPr>
              <a:t>k</a:t>
            </a:r>
            <a:r>
              <a:rPr lang="en" sz="1400"/>
              <a:t> </a:t>
            </a:r>
            <a:r>
              <a:rPr b="1" lang="en" sz="1400">
                <a:latin typeface="Merriweather"/>
                <a:ea typeface="Merriweather"/>
                <a:cs typeface="Merriweather"/>
                <a:sym typeface="Merriweather"/>
              </a:rPr>
              <a:t>∈</a:t>
            </a:r>
            <a:r>
              <a:rPr lang="en" sz="1400"/>
              <a:t> </a:t>
            </a:r>
            <a:r>
              <a:rPr b="1" lang="en" sz="1400">
                <a:latin typeface="Merriweather"/>
                <a:ea typeface="Merriweather"/>
                <a:cs typeface="Merriweather"/>
                <a:sym typeface="Merriweather"/>
              </a:rPr>
              <a:t>Rests(C</a:t>
            </a:r>
            <a:r>
              <a:rPr b="1" baseline="-25000" lang="en" sz="1400">
                <a:latin typeface="Merriweather"/>
                <a:ea typeface="Merriweather"/>
                <a:cs typeface="Merriweather"/>
                <a:sym typeface="Merriweather"/>
              </a:rPr>
              <a:t>j</a:t>
            </a:r>
            <a:r>
              <a:rPr b="1" lang="en" sz="1400">
                <a:latin typeface="Merriweather"/>
                <a:ea typeface="Merriweather"/>
                <a:cs typeface="Merriweather"/>
                <a:sym typeface="Merriweather"/>
              </a:rPr>
              <a:t>) </a:t>
            </a:r>
            <a:endParaRPr b="1" sz="1400">
              <a:latin typeface="Merriweather"/>
              <a:ea typeface="Merriweather"/>
              <a:cs typeface="Merriweather"/>
              <a:sym typeface="Merriweather"/>
            </a:endParaRPr>
          </a:p>
          <a:p>
            <a:pPr indent="-342900" lvl="1" marL="914400" marR="0" rtl="0" algn="l">
              <a:lnSpc>
                <a:spcPct val="115000"/>
              </a:lnSpc>
              <a:spcBef>
                <a:spcPts val="0"/>
              </a:spcBef>
              <a:spcAft>
                <a:spcPts val="0"/>
              </a:spcAft>
              <a:buSzPts val="1800"/>
              <a:buChar char="○"/>
            </a:pPr>
            <a:r>
              <a:rPr lang="en" sz="1800"/>
              <a:t>Double - customers </a:t>
            </a:r>
            <a:r>
              <a:rPr b="1" lang="en" sz="1400">
                <a:latin typeface="Merriweather"/>
                <a:ea typeface="Merriweather"/>
                <a:cs typeface="Merriweather"/>
                <a:sym typeface="Merriweather"/>
              </a:rPr>
              <a:t>C</a:t>
            </a:r>
            <a:r>
              <a:rPr b="1" baseline="-25000" lang="en" sz="1400">
                <a:latin typeface="Merriweather"/>
                <a:ea typeface="Merriweather"/>
                <a:cs typeface="Merriweather"/>
                <a:sym typeface="Merriweather"/>
              </a:rPr>
              <a:t>j,k</a:t>
            </a:r>
            <a:r>
              <a:rPr lang="en" sz="1800"/>
              <a:t>: for </a:t>
            </a:r>
            <a:r>
              <a:rPr b="1" lang="en" sz="1400">
                <a:latin typeface="Merriweather"/>
                <a:ea typeface="Merriweather"/>
                <a:cs typeface="Merriweather"/>
                <a:sym typeface="Merriweather"/>
              </a:rPr>
              <a:t>C</a:t>
            </a:r>
            <a:r>
              <a:rPr b="1" baseline="-25000" lang="en" sz="1400">
                <a:latin typeface="Merriweather"/>
                <a:ea typeface="Merriweather"/>
                <a:cs typeface="Merriweather"/>
                <a:sym typeface="Merriweather"/>
              </a:rPr>
              <a:t>k</a:t>
            </a:r>
            <a:r>
              <a:rPr lang="en" sz="1800"/>
              <a:t> in near neighbor with radius </a:t>
            </a:r>
            <a:r>
              <a:rPr b="1" lang="en" sz="1400">
                <a:latin typeface="Merriweather"/>
                <a:ea typeface="Merriweather"/>
                <a:cs typeface="Merriweather"/>
                <a:sym typeface="Merriweather"/>
              </a:rPr>
              <a:t>∆</a:t>
            </a:r>
            <a:r>
              <a:rPr b="1" baseline="-25000" lang="en" sz="1400">
                <a:latin typeface="Merriweather"/>
                <a:ea typeface="Merriweather"/>
                <a:cs typeface="Merriweather"/>
                <a:sym typeface="Merriweather"/>
              </a:rPr>
              <a:t>j</a:t>
            </a:r>
            <a:r>
              <a:rPr lang="en" sz="1800"/>
              <a:t>, driver </a:t>
            </a:r>
            <a:r>
              <a:rPr b="1" lang="en" sz="1400">
                <a:latin typeface="Merriweather"/>
                <a:ea typeface="Merriweather"/>
                <a:cs typeface="Merriweather"/>
                <a:sym typeface="Merriweather"/>
              </a:rPr>
              <a:t>D</a:t>
            </a:r>
            <a:r>
              <a:rPr b="1" baseline="-25000" lang="en" sz="1400">
                <a:latin typeface="Merriweather"/>
                <a:ea typeface="Merriweather"/>
                <a:cs typeface="Merriweather"/>
                <a:sym typeface="Merriweather"/>
              </a:rPr>
              <a:t>i</a:t>
            </a:r>
            <a:r>
              <a:rPr lang="en" sz="1800"/>
              <a:t> can deliver to </a:t>
            </a:r>
            <a:r>
              <a:rPr b="1" lang="en" sz="1400">
                <a:latin typeface="Merriweather"/>
                <a:ea typeface="Merriweather"/>
                <a:cs typeface="Merriweather"/>
                <a:sym typeface="Merriweather"/>
              </a:rPr>
              <a:t>C</a:t>
            </a:r>
            <a:r>
              <a:rPr b="1" baseline="-25000" lang="en" sz="1400">
                <a:latin typeface="Merriweather"/>
                <a:ea typeface="Merriweather"/>
                <a:cs typeface="Merriweather"/>
                <a:sym typeface="Merriweather"/>
              </a:rPr>
              <a:t>j</a:t>
            </a:r>
            <a:r>
              <a:rPr lang="en" sz="1800"/>
              <a:t> and </a:t>
            </a:r>
            <a:r>
              <a:rPr b="1" lang="en" sz="1400">
                <a:latin typeface="Merriweather"/>
                <a:ea typeface="Merriweather"/>
                <a:cs typeface="Merriweather"/>
                <a:sym typeface="Merriweather"/>
              </a:rPr>
              <a:t>C</a:t>
            </a:r>
            <a:r>
              <a:rPr b="1" baseline="-25000" lang="en" sz="1400">
                <a:latin typeface="Merriweather"/>
                <a:ea typeface="Merriweather"/>
                <a:cs typeface="Merriweather"/>
                <a:sym typeface="Merriweather"/>
              </a:rPr>
              <a:t>k</a:t>
            </a:r>
            <a:r>
              <a:rPr lang="en" sz="1800"/>
              <a:t>, and satisfies </a:t>
            </a:r>
            <a:r>
              <a:rPr b="1" lang="en" sz="1400">
                <a:latin typeface="Merriweather"/>
                <a:ea typeface="Merriweather"/>
                <a:cs typeface="Merriweather"/>
                <a:sym typeface="Merriweather"/>
              </a:rPr>
              <a:t>P(D</a:t>
            </a:r>
            <a:r>
              <a:rPr b="1" baseline="-25000" lang="en" sz="1400">
                <a:latin typeface="Merriweather"/>
                <a:ea typeface="Merriweather"/>
                <a:cs typeface="Merriweather"/>
                <a:sym typeface="Merriweather"/>
              </a:rPr>
              <a:t>i</a:t>
            </a:r>
            <a:r>
              <a:rPr b="1" lang="en" sz="1400">
                <a:latin typeface="Merriweather"/>
                <a:ea typeface="Merriweather"/>
                <a:cs typeface="Merriweather"/>
                <a:sym typeface="Merriweather"/>
              </a:rPr>
              <a:t>, C</a:t>
            </a:r>
            <a:r>
              <a:rPr b="1" baseline="-25000" lang="en" sz="1400">
                <a:latin typeface="Merriweather"/>
                <a:ea typeface="Merriweather"/>
                <a:cs typeface="Merriweather"/>
                <a:sym typeface="Merriweather"/>
              </a:rPr>
              <a:t>j</a:t>
            </a:r>
            <a:r>
              <a:rPr b="1" lang="en" sz="1400">
                <a:latin typeface="Merriweather"/>
                <a:ea typeface="Merriweather"/>
                <a:cs typeface="Merriweather"/>
                <a:sym typeface="Merriweather"/>
              </a:rPr>
              <a:t>, C</a:t>
            </a:r>
            <a:r>
              <a:rPr b="1" baseline="-25000" lang="en" sz="1400">
                <a:latin typeface="Merriweather"/>
                <a:ea typeface="Merriweather"/>
                <a:cs typeface="Merriweather"/>
                <a:sym typeface="Merriweather"/>
              </a:rPr>
              <a:t>k</a:t>
            </a:r>
            <a:r>
              <a:rPr b="1" lang="en" sz="1400">
                <a:latin typeface="Merriweather"/>
                <a:ea typeface="Merriweather"/>
                <a:cs typeface="Merriweather"/>
                <a:sym typeface="Merriweather"/>
              </a:rPr>
              <a:t>) &lt; ∆</a:t>
            </a:r>
            <a:r>
              <a:rPr b="1" baseline="-25000" lang="en" sz="1400">
                <a:latin typeface="Merriweather"/>
                <a:ea typeface="Merriweather"/>
                <a:cs typeface="Merriweather"/>
                <a:sym typeface="Merriweather"/>
              </a:rPr>
              <a:t>k</a:t>
            </a:r>
            <a:r>
              <a:rPr b="1" lang="en" sz="1400">
                <a:latin typeface="Merriweather"/>
                <a:ea typeface="Merriweather"/>
                <a:cs typeface="Merriweather"/>
                <a:sym typeface="Merriweather"/>
              </a:rPr>
              <a:t> , ∆</a:t>
            </a:r>
            <a:r>
              <a:rPr b="1" baseline="-25000" lang="en" sz="1400">
                <a:latin typeface="Merriweather"/>
                <a:ea typeface="Merriweather"/>
                <a:cs typeface="Merriweather"/>
                <a:sym typeface="Merriweather"/>
              </a:rPr>
              <a:t>j </a:t>
            </a:r>
            <a:r>
              <a:rPr lang="en" sz="1800"/>
              <a:t> </a:t>
            </a:r>
            <a:endParaRPr sz="1800"/>
          </a:p>
        </p:txBody>
      </p:sp>
      <p:sp>
        <p:nvSpPr>
          <p:cNvPr id="104" name="Google Shape;104;p24"/>
          <p:cNvSpPr txBox="1"/>
          <p:nvPr>
            <p:ph idx="1" type="body"/>
          </p:nvPr>
        </p:nvSpPr>
        <p:spPr>
          <a:xfrm>
            <a:off x="457200" y="2848200"/>
            <a:ext cx="4473000" cy="32577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SzPts val="1800"/>
              <a:buChar char="●"/>
            </a:pPr>
            <a:r>
              <a:rPr b="1" lang="en" sz="1800"/>
              <a:t>Matching</a:t>
            </a:r>
            <a:endParaRPr b="1" sz="1800"/>
          </a:p>
          <a:p>
            <a:pPr indent="-342900" lvl="1" marL="914400" rtl="0" algn="l">
              <a:lnSpc>
                <a:spcPct val="115000"/>
              </a:lnSpc>
              <a:spcBef>
                <a:spcPts val="0"/>
              </a:spcBef>
              <a:spcAft>
                <a:spcPts val="0"/>
              </a:spcAft>
              <a:buSzPts val="1800"/>
              <a:buChar char="○"/>
            </a:pPr>
            <a:r>
              <a:rPr lang="en" sz="1800"/>
              <a:t>Use a network flow graph and set single and double edges</a:t>
            </a:r>
            <a:endParaRPr sz="1800"/>
          </a:p>
          <a:p>
            <a:pPr indent="-342900" lvl="1" marL="914400" rtl="0" algn="l">
              <a:lnSpc>
                <a:spcPct val="115000"/>
              </a:lnSpc>
              <a:spcBef>
                <a:spcPts val="0"/>
              </a:spcBef>
              <a:spcAft>
                <a:spcPts val="0"/>
              </a:spcAft>
              <a:buSzPts val="1800"/>
              <a:buChar char="○"/>
            </a:pPr>
            <a:r>
              <a:rPr lang="en" sz="1800"/>
              <a:t>After min-cost max-flow is run, convert flow into driver assignment </a:t>
            </a:r>
            <a:endParaRPr b="1"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5"/>
          <p:cNvSpPr txBox="1"/>
          <p:nvPr>
            <p:ph type="title"/>
          </p:nvPr>
        </p:nvSpPr>
        <p:spPr>
          <a:xfrm>
            <a:off x="457200" y="0"/>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a:t>Main Theorem + Results</a:t>
            </a:r>
            <a:endParaRPr b="1" i="0" sz="3600" u="none" cap="none" strike="noStrike">
              <a:solidFill>
                <a:schemeClr val="dk1"/>
              </a:solidFill>
              <a:latin typeface="Calibri"/>
              <a:ea typeface="Calibri"/>
              <a:cs typeface="Calibri"/>
              <a:sym typeface="Calibri"/>
            </a:endParaRPr>
          </a:p>
        </p:txBody>
      </p:sp>
      <p:sp>
        <p:nvSpPr>
          <p:cNvPr id="110" name="Google Shape;110;p25"/>
          <p:cNvSpPr txBox="1"/>
          <p:nvPr>
            <p:ph idx="1" type="body"/>
          </p:nvPr>
        </p:nvSpPr>
        <p:spPr>
          <a:xfrm>
            <a:off x="457200" y="838200"/>
            <a:ext cx="8229600" cy="13983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15000"/>
              </a:lnSpc>
              <a:spcBef>
                <a:spcPts val="0"/>
              </a:spcBef>
              <a:spcAft>
                <a:spcPts val="0"/>
              </a:spcAft>
              <a:buSzPts val="1800"/>
              <a:buChar char="●"/>
            </a:pPr>
            <a:r>
              <a:rPr lang="en" sz="1800"/>
              <a:t>The double matching algorithm will satisfy at least 4/9 of the deadlines compared to the optimal with at most double the cost</a:t>
            </a:r>
            <a:endParaRPr sz="1800"/>
          </a:p>
          <a:p>
            <a:pPr indent="-342900" lvl="0" marL="457200" marR="0" rtl="0" algn="l">
              <a:lnSpc>
                <a:spcPct val="115000"/>
              </a:lnSpc>
              <a:spcBef>
                <a:spcPts val="0"/>
              </a:spcBef>
              <a:spcAft>
                <a:spcPts val="0"/>
              </a:spcAft>
              <a:buSzPts val="1800"/>
              <a:buChar char="●"/>
            </a:pPr>
            <a:r>
              <a:rPr lang="en" sz="1800"/>
              <a:t>Satisfies at least ⅔ of the deadline of the optimal if cost is not considered</a:t>
            </a:r>
            <a:endParaRPr sz="1800"/>
          </a:p>
        </p:txBody>
      </p:sp>
      <p:pic>
        <p:nvPicPr>
          <p:cNvPr id="111" name="Google Shape;111;p25"/>
          <p:cNvPicPr preferRelativeResize="0"/>
          <p:nvPr/>
        </p:nvPicPr>
        <p:blipFill>
          <a:blip r:embed="rId3">
            <a:alphaModFix/>
          </a:blip>
          <a:stretch>
            <a:fillRect/>
          </a:stretch>
        </p:blipFill>
        <p:spPr>
          <a:xfrm>
            <a:off x="4989275" y="2118800"/>
            <a:ext cx="3270050" cy="2201475"/>
          </a:xfrm>
          <a:prstGeom prst="rect">
            <a:avLst/>
          </a:prstGeom>
          <a:noFill/>
          <a:ln cap="flat" cmpd="sng" w="9525">
            <a:solidFill>
              <a:srgbClr val="B7B7B7"/>
            </a:solidFill>
            <a:prstDash val="solid"/>
            <a:round/>
            <a:headEnd len="sm" w="sm" type="none"/>
            <a:tailEnd len="sm" w="sm" type="none"/>
          </a:ln>
        </p:spPr>
      </p:pic>
      <p:pic>
        <p:nvPicPr>
          <p:cNvPr id="112" name="Google Shape;112;p25" title="Chart"/>
          <p:cNvPicPr preferRelativeResize="0"/>
          <p:nvPr/>
        </p:nvPicPr>
        <p:blipFill>
          <a:blip r:embed="rId4">
            <a:alphaModFix/>
          </a:blip>
          <a:stretch>
            <a:fillRect/>
          </a:stretch>
        </p:blipFill>
        <p:spPr>
          <a:xfrm>
            <a:off x="813350" y="2118800"/>
            <a:ext cx="3560318" cy="2201475"/>
          </a:xfrm>
          <a:prstGeom prst="rect">
            <a:avLst/>
          </a:prstGeom>
          <a:noFill/>
          <a:ln cap="flat" cmpd="sng" w="9525">
            <a:solidFill>
              <a:srgbClr val="B7B7B7"/>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6"/>
          <p:cNvSpPr txBox="1"/>
          <p:nvPr>
            <p:ph type="title"/>
          </p:nvPr>
        </p:nvSpPr>
        <p:spPr>
          <a:xfrm>
            <a:off x="457200" y="0"/>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Delivery Service Platform</a:t>
            </a:r>
            <a:endParaRPr/>
          </a:p>
        </p:txBody>
      </p:sp>
      <p:sp>
        <p:nvSpPr>
          <p:cNvPr id="118" name="Google Shape;118;p26"/>
          <p:cNvSpPr txBox="1"/>
          <p:nvPr>
            <p:ph idx="1" type="body"/>
          </p:nvPr>
        </p:nvSpPr>
        <p:spPr>
          <a:xfrm>
            <a:off x="457200" y="914400"/>
            <a:ext cx="8229600" cy="35643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lang="en" sz="2400"/>
              <a:t>A GUI for collective customer matching with features for </a:t>
            </a:r>
            <a:endParaRPr sz="2400"/>
          </a:p>
          <a:p>
            <a:pPr indent="-381000" lvl="1" marL="914400" rtl="0" algn="l">
              <a:lnSpc>
                <a:spcPct val="115000"/>
              </a:lnSpc>
              <a:spcBef>
                <a:spcPts val="0"/>
              </a:spcBef>
              <a:spcAft>
                <a:spcPts val="0"/>
              </a:spcAft>
              <a:buSzPts val="2400"/>
              <a:buChar char="○"/>
            </a:pPr>
            <a:r>
              <a:rPr lang="en" sz="2400"/>
              <a:t>R</a:t>
            </a:r>
            <a:r>
              <a:rPr lang="en" sz="2400"/>
              <a:t>estaurants: analyze sales, perform “what if” analysis</a:t>
            </a:r>
            <a:endParaRPr sz="2400"/>
          </a:p>
          <a:p>
            <a:pPr indent="-381000" lvl="1" marL="914400" rtl="0" algn="l">
              <a:lnSpc>
                <a:spcPct val="115000"/>
              </a:lnSpc>
              <a:spcBef>
                <a:spcPts val="0"/>
              </a:spcBef>
              <a:spcAft>
                <a:spcPts val="0"/>
              </a:spcAft>
              <a:buSzPts val="2400"/>
              <a:buChar char="○"/>
            </a:pPr>
            <a:r>
              <a:rPr lang="en" sz="2400"/>
              <a:t>F</a:t>
            </a:r>
            <a:r>
              <a:rPr lang="en" sz="2400"/>
              <a:t>ood delivery customers: perform assignments in real time, understand density of demands</a:t>
            </a:r>
            <a:endParaRPr sz="2400"/>
          </a:p>
          <a:p>
            <a:pPr indent="-381000" lvl="0" marL="457200" rtl="0" algn="l">
              <a:lnSpc>
                <a:spcPct val="115000"/>
              </a:lnSpc>
              <a:spcBef>
                <a:spcPts val="0"/>
              </a:spcBef>
              <a:spcAft>
                <a:spcPts val="0"/>
              </a:spcAft>
              <a:buSzPts val="2400"/>
              <a:buChar char="●"/>
            </a:pPr>
            <a:r>
              <a:rPr lang="en" sz="2400"/>
              <a:t>Cloud enabled so it can use parallelism to </a:t>
            </a:r>
            <a:r>
              <a:rPr lang="en" sz="2400"/>
              <a:t>significantly</a:t>
            </a:r>
            <a:r>
              <a:rPr lang="en" sz="2400"/>
              <a:t> decrease execution time</a:t>
            </a:r>
            <a:endParaRPr sz="2400"/>
          </a:p>
          <a:p>
            <a:pPr indent="-381000" lvl="0" marL="457200" rtl="0" algn="l">
              <a:lnSpc>
                <a:spcPct val="115000"/>
              </a:lnSpc>
              <a:spcBef>
                <a:spcPts val="0"/>
              </a:spcBef>
              <a:spcAft>
                <a:spcPts val="0"/>
              </a:spcAft>
              <a:buSzPts val="2400"/>
              <a:buChar char="●"/>
            </a:pPr>
            <a:r>
              <a:rPr lang="en" sz="2400"/>
              <a:t>Users can adjust the time interval between runs of the matching algorithm </a:t>
            </a:r>
            <a:endParaRPr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t/>
            </a:r>
            <a:endParaRPr sz="2400"/>
          </a:p>
          <a:p>
            <a:pPr indent="0" lvl="0" marL="0" rtl="0" algn="l">
              <a:spcBef>
                <a:spcPts val="58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7"/>
          <p:cNvSpPr txBox="1"/>
          <p:nvPr>
            <p:ph type="title"/>
          </p:nvPr>
        </p:nvSpPr>
        <p:spPr>
          <a:xfrm>
            <a:off x="457200" y="1914450"/>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4800"/>
              <a:t>Demo</a:t>
            </a:r>
            <a:endParaRPr sz="4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27" name="Shape 127"/>
        <p:cNvGrpSpPr/>
        <p:nvPr/>
      </p:nvGrpSpPr>
      <p:grpSpPr>
        <a:xfrm>
          <a:off x="0" y="0"/>
          <a:ext cx="0" cy="0"/>
          <a:chOff x="0" y="0"/>
          <a:chExt cx="0" cy="0"/>
        </a:xfrm>
      </p:grpSpPr>
      <p:sp>
        <p:nvSpPr>
          <p:cNvPr id="128" name="Google Shape;128;p28"/>
          <p:cNvSpPr txBox="1"/>
          <p:nvPr>
            <p:ph type="title"/>
          </p:nvPr>
        </p:nvSpPr>
        <p:spPr>
          <a:xfrm>
            <a:off x="457200" y="0"/>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a:t>Problem Formulation</a:t>
            </a:r>
            <a:endParaRPr b="1" i="0" sz="3600" u="none" cap="none" strike="noStrike">
              <a:solidFill>
                <a:schemeClr val="dk1"/>
              </a:solidFill>
              <a:latin typeface="Calibri"/>
              <a:ea typeface="Calibri"/>
              <a:cs typeface="Calibri"/>
              <a:sym typeface="Calibri"/>
            </a:endParaRPr>
          </a:p>
        </p:txBody>
      </p:sp>
      <p:sp>
        <p:nvSpPr>
          <p:cNvPr id="129" name="Google Shape;129;p28"/>
          <p:cNvSpPr txBox="1"/>
          <p:nvPr/>
        </p:nvSpPr>
        <p:spPr>
          <a:xfrm>
            <a:off x="6924925" y="309450"/>
            <a:ext cx="928200" cy="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Calibri"/>
                <a:ea typeface="Calibri"/>
                <a:cs typeface="Calibri"/>
                <a:sym typeface="Calibri"/>
              </a:rPr>
              <a:t>Part 1</a:t>
            </a:r>
            <a:endParaRPr>
              <a:latin typeface="Calibri"/>
              <a:ea typeface="Calibri"/>
              <a:cs typeface="Calibri"/>
              <a:sym typeface="Calibri"/>
            </a:endParaRPr>
          </a:p>
        </p:txBody>
      </p:sp>
      <p:sp>
        <p:nvSpPr>
          <p:cNvPr id="130" name="Google Shape;130;p28"/>
          <p:cNvSpPr txBox="1"/>
          <p:nvPr>
            <p:ph idx="1" type="body"/>
          </p:nvPr>
        </p:nvSpPr>
        <p:spPr>
          <a:xfrm>
            <a:off x="457200" y="914400"/>
            <a:ext cx="8229600" cy="32577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lang="en" sz="2400"/>
              <a:t>Our goal is to maximize the number of deadlines while minimizing the cost</a:t>
            </a:r>
            <a:endParaRPr sz="2400"/>
          </a:p>
          <a:p>
            <a:pPr indent="-381000" lvl="0" marL="457200" rtl="0" algn="l">
              <a:lnSpc>
                <a:spcPct val="115000"/>
              </a:lnSpc>
              <a:spcBef>
                <a:spcPts val="0"/>
              </a:spcBef>
              <a:spcAft>
                <a:spcPts val="0"/>
              </a:spcAft>
              <a:buSzPts val="2400"/>
              <a:buChar char="●"/>
            </a:pPr>
            <a:r>
              <a:rPr lang="en" sz="2400"/>
              <a:t>For single driver-single company, we use a min-cost max-matching algorithm on a bipartite graph</a:t>
            </a:r>
            <a:endParaRPr sz="2400"/>
          </a:p>
          <a:p>
            <a:pPr indent="-381000" lvl="0" marL="457200" rtl="0" algn="l">
              <a:lnSpc>
                <a:spcPct val="115000"/>
              </a:lnSpc>
              <a:spcBef>
                <a:spcPts val="0"/>
              </a:spcBef>
              <a:spcAft>
                <a:spcPts val="0"/>
              </a:spcAft>
              <a:buSzPts val="2400"/>
              <a:buChar char="●"/>
            </a:pPr>
            <a:r>
              <a:rPr lang="en" sz="2400"/>
              <a:t>For single driver-multiple companies, we use a min-cost max-flow on a flow network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Viterbi_R1">
  <a:themeElements>
    <a:clrScheme name="Custom 28">
      <a:dk1>
        <a:srgbClr val="990000"/>
      </a:dk1>
      <a:lt1>
        <a:srgbClr val="FFCC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Office Theme">
  <a:themeElements>
    <a:clrScheme name="Custom 23">
      <a:dk1>
        <a:srgbClr val="99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