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2" r:id="rId1"/>
  </p:sldMasterIdLst>
  <p:notesMasterIdLst>
    <p:notesMasterId r:id="rId15"/>
  </p:notesMasterIdLst>
  <p:sldIdLst>
    <p:sldId id="256" r:id="rId2"/>
    <p:sldId id="265" r:id="rId3"/>
    <p:sldId id="281" r:id="rId4"/>
    <p:sldId id="282" r:id="rId5"/>
    <p:sldId id="273" r:id="rId6"/>
    <p:sldId id="262" r:id="rId7"/>
    <p:sldId id="272" r:id="rId8"/>
    <p:sldId id="283" r:id="rId9"/>
    <p:sldId id="284" r:id="rId10"/>
    <p:sldId id="271" r:id="rId11"/>
    <p:sldId id="274" r:id="rId12"/>
    <p:sldId id="267" r:id="rId13"/>
    <p:sldId id="26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B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9"/>
    <p:restoredTop sz="94675"/>
  </p:normalViewPr>
  <p:slideViewPr>
    <p:cSldViewPr snapToGrid="0">
      <p:cViewPr>
        <p:scale>
          <a:sx n="97" d="100"/>
          <a:sy n="97" d="100"/>
        </p:scale>
        <p:origin x="-2136" y="-9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YEAR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Sheet1!$C$2</c:f>
              <c:numCache>
                <c:formatCode>#,##0</c:formatCode>
                <c:ptCount val="1"/>
                <c:pt idx="0">
                  <c:v>400000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YEAR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Sheet1!$D$2</c:f>
              <c:numCache>
                <c:formatCode>#,##0</c:formatCode>
                <c:ptCount val="1"/>
                <c:pt idx="0">
                  <c:v>1000000</c:v>
                </c:pt>
              </c:numCache>
            </c:numRef>
          </c:val>
        </c:ser>
        <c:dLbls/>
        <c:gapWidth val="219"/>
        <c:overlap val="-27"/>
        <c:axId val="127751680"/>
        <c:axId val="127753216"/>
      </c:barChart>
      <c:catAx>
        <c:axId val="1277516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7753216"/>
        <c:crosses val="autoZero"/>
        <c:auto val="1"/>
        <c:lblAlgn val="ctr"/>
        <c:lblOffset val="100"/>
      </c:catAx>
      <c:valAx>
        <c:axId val="1277532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775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0294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76cfac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76cfac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0263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76cfac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76cfac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Mention </a:t>
            </a:r>
            <a:r>
              <a:rPr lang="en-CA" dirty="0" err="1" smtClean="0"/>
              <a:t>competitiors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65959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76cfac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76cfac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Please fix photos to fit in circles!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8889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76cfac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76cfac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1032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76cfac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76cfac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5653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76cfac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76cfac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3562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76cfac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76cfac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586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76cfac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76cfac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50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76cfac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76cfac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76cfac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76cfac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/>
              <a:t>Age 23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/>
              <a:t>Waitress by day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/>
              <a:t>Freelance photographer on the side but needs money for new equipment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945068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76cfac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76cfac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/>
              <a:t>Age 23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/>
              <a:t>Waitress by day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/>
              <a:t>Freelance photographer on the side but needs money for new equipment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34578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76cfac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76cfac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0966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399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3980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2602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Users\local_user\Downloads\YouCut_20190922_112256955.mp4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7.jpeg"/><Relationship Id="rId10" Type="http://schemas.openxmlformats.org/officeDocument/2006/relationships/image" Target="../media/image20.jpeg"/><Relationship Id="rId4" Type="http://schemas.openxmlformats.org/officeDocument/2006/relationships/image" Target="../media/image16.jpeg"/><Relationship Id="rId9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20190922_101603_0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59" y="983226"/>
            <a:ext cx="3511345" cy="3511345"/>
          </a:xfrm>
          <a:prstGeom prst="rect">
            <a:avLst/>
          </a:prstGeom>
        </p:spPr>
      </p:pic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2317" y="2080800"/>
            <a:ext cx="3407232" cy="423150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2400" b="1" dirty="0" smtClean="0">
                <a:solidFill>
                  <a:schemeClr val="accent1"/>
                </a:solidFill>
              </a:rPr>
              <a:t>Empowering Canadians in the </a:t>
            </a:r>
            <a:r>
              <a:rPr lang="en-CA" sz="2400" b="1" dirty="0" smtClean="0">
                <a:solidFill>
                  <a:schemeClr val="accent1"/>
                </a:solidFill>
              </a:rPr>
              <a:t>Gig </a:t>
            </a:r>
            <a:r>
              <a:rPr lang="en-CA" sz="2400" b="1" dirty="0" smtClean="0">
                <a:solidFill>
                  <a:schemeClr val="accent1"/>
                </a:solidFill>
              </a:rPr>
              <a:t>economy</a:t>
            </a:r>
            <a:endParaRPr sz="2400" b="1" dirty="0">
              <a:solidFill>
                <a:schemeClr val="accen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701" y="0"/>
            <a:ext cx="476582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6.googleusercontent.com/AHRZN5zc__lbWK9Fg179X8wVoqrAFF4FyXla4tVfip-uYrGhwY10UpgS-rLC2rSsyqID9vsHvrgko_mNYrwUm28z9Sf2tJnkaSVxHGTw_l7vLUP0zJofeoR9stiat53Np9ZAdvHrIX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70374" y="-9804"/>
            <a:ext cx="473626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Fantastic SIX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03123"/>
            <a:ext cx="2307825" cy="23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21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Product Demo: Press Play</a:t>
            </a:r>
            <a:endParaRPr dirty="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0375" y="-21450"/>
            <a:ext cx="473625" cy="45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YouCut_20190922_11225695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290916" y="1145104"/>
            <a:ext cx="3903407" cy="35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48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218034" y="245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Competitive Advantage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50131" y="1606999"/>
            <a:ext cx="292788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/>
            <a:r>
              <a:rPr lang="en-CA" dirty="0" smtClean="0"/>
              <a:t>Get Financing up to $5,000 </a:t>
            </a:r>
          </a:p>
          <a:p>
            <a:pPr marL="0" indent="0"/>
            <a:endParaRPr lang="en-CA" dirty="0"/>
          </a:p>
          <a:p>
            <a:pPr marL="0" indent="0"/>
            <a:r>
              <a:rPr lang="en-CA" dirty="0"/>
              <a:t>Get community support</a:t>
            </a:r>
          </a:p>
          <a:p>
            <a:pPr marL="0" indent="0"/>
            <a:endParaRPr lang="en-CA" dirty="0"/>
          </a:p>
          <a:p>
            <a:pPr marL="0" indent="0"/>
            <a:r>
              <a:rPr lang="en-CA" dirty="0"/>
              <a:t>Access to learning platform</a:t>
            </a:r>
          </a:p>
          <a:p>
            <a:pPr marL="0" indent="0"/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0375" y="-21450"/>
            <a:ext cx="473625" cy="4583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20408" y="1049657"/>
            <a:ext cx="257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Why Freelancer choose us?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6953" y="1024079"/>
            <a:ext cx="257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Why investors choose us?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Google Shape;103;p19"/>
          <p:cNvSpPr txBox="1">
            <a:spLocks/>
          </p:cNvSpPr>
          <p:nvPr/>
        </p:nvSpPr>
        <p:spPr>
          <a:xfrm>
            <a:off x="5326953" y="1757543"/>
            <a:ext cx="2927889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CA" dirty="0" smtClean="0"/>
              <a:t>Opportunity to invest in gig economy</a:t>
            </a:r>
          </a:p>
          <a:p>
            <a:pPr marL="0" indent="0">
              <a:buClrTx/>
            </a:pPr>
            <a:endParaRPr lang="en-CA" dirty="0" smtClean="0"/>
          </a:p>
          <a:p>
            <a:pPr marL="0" indent="0">
              <a:buClrTx/>
            </a:pPr>
            <a:r>
              <a:rPr lang="en-CA" dirty="0" smtClean="0"/>
              <a:t>Secured and reliable borrowers </a:t>
            </a:r>
          </a:p>
          <a:p>
            <a:pPr marL="0" indent="0">
              <a:buClrTx/>
            </a:pPr>
            <a:endParaRPr lang="en-CA" dirty="0"/>
          </a:p>
          <a:p>
            <a:pPr marL="0" indent="0">
              <a:buClrTx/>
            </a:pPr>
            <a:r>
              <a:rPr lang="en-CA" dirty="0" smtClean="0"/>
              <a:t>Earn returns on investment</a:t>
            </a:r>
          </a:p>
        </p:txBody>
      </p:sp>
    </p:spTree>
    <p:extLst>
      <p:ext uri="{BB962C8B-B14F-4D97-AF65-F5344CB8AC3E}">
        <p14:creationId xmlns:p14="http://schemas.microsoft.com/office/powerpoint/2010/main" xmlns="" val="1670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4444" y="2261418"/>
            <a:ext cx="931643" cy="8167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1010" y="2243490"/>
            <a:ext cx="812384" cy="9036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7311" y="2320413"/>
            <a:ext cx="820573" cy="7675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98935" y="4843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Meet The Team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0375" y="-21450"/>
            <a:ext cx="473625" cy="45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223267" y="3202149"/>
            <a:ext cx="9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51888" y="3202792"/>
            <a:ext cx="9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0122" y="3202149"/>
            <a:ext cx="9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552" y="3221813"/>
            <a:ext cx="9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Tiffany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90391" y="3308534"/>
            <a:ext cx="9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Viktor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90508" y="3288870"/>
            <a:ext cx="9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27696" y="3290638"/>
            <a:ext cx="9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Baba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56456" y="3220044"/>
            <a:ext cx="9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Alina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90194" y="3202148"/>
            <a:ext cx="9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Kris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948" y="2231543"/>
            <a:ext cx="796413" cy="7974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4110" y="2198734"/>
            <a:ext cx="812614" cy="8768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7870" y="2218441"/>
            <a:ext cx="811007" cy="856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7842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36947" y="2568261"/>
            <a:ext cx="7070105" cy="106830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100">
                <a:solidFill>
                  <a:srgbClr val="1B1B1B"/>
                </a:solidFill>
              </a:rPr>
              <a:t>Thank You</a:t>
            </a: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0375" y="-21450"/>
            <a:ext cx="473625" cy="45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108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036947" y="2568261"/>
            <a:ext cx="7070105" cy="106830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100" dirty="0" smtClean="0">
                <a:solidFill>
                  <a:srgbClr val="1B1B1B"/>
                </a:solidFill>
              </a:rPr>
              <a:t>Problem</a:t>
            </a:r>
            <a:endParaRPr lang="en-US" sz="4100" dirty="0">
              <a:solidFill>
                <a:srgbClr val="1B1B1B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https://lh6.googleusercontent.com/AHRZN5zc__lbWK9Fg179X8wVoqrAFF4FyXla4tVfip-uYrGhwY10UpgS-rLC2rSsyqID9vsHvrgko_mNYrwUm28z9Sf2tJnkaSVxHGTw_l7vLUP0zJofeoR9stiat53Np9ZAdvHrI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70374" y="-9804"/>
            <a:ext cx="473626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24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Market Trends: Rise of the Gig Economy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0375" y="-21450"/>
            <a:ext cx="473625" cy="4583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/>
          <p:cNvSpPr/>
          <p:nvPr/>
        </p:nvSpPr>
        <p:spPr>
          <a:xfrm>
            <a:off x="6974586" y="1730689"/>
            <a:ext cx="1132115" cy="1118992"/>
          </a:xfrm>
          <a:prstGeom prst="ellipse">
            <a:avLst/>
          </a:prstGeom>
          <a:solidFill>
            <a:srgbClr val="F7CB4F"/>
          </a:solidFill>
          <a:ln>
            <a:solidFill>
              <a:srgbClr val="F7C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959304" y="1967472"/>
            <a:ext cx="153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13M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8461" y="3245293"/>
            <a:ext cx="198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 </a:t>
            </a:r>
            <a:r>
              <a:rPr lang="en-US" dirty="0" smtClean="0"/>
              <a:t>the Canadian workforce by 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700" y="1595025"/>
            <a:ext cx="1375301" cy="1375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0824" y="1729165"/>
            <a:ext cx="1279939" cy="127993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7484" y="3293367"/>
            <a:ext cx="2782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63% workers </a:t>
            </a:r>
            <a:r>
              <a:rPr lang="en-US" dirty="0" smtClean="0"/>
              <a:t>enjoy freelancing because of work freedom</a:t>
            </a:r>
            <a:endParaRPr lang="en-US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3175819" y="3352359"/>
            <a:ext cx="2782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average weekly hours increasing to </a:t>
            </a:r>
            <a:r>
              <a:rPr lang="en-US" dirty="0" smtClean="0"/>
              <a:t>1 </a:t>
            </a:r>
            <a:r>
              <a:rPr lang="en-US" dirty="0" smtClean="0"/>
              <a:t>billion </a:t>
            </a:r>
            <a:r>
              <a:rPr lang="en-US" dirty="0" smtClean="0"/>
              <a:t>hr/week</a:t>
            </a:r>
            <a:r>
              <a:rPr lang="en-US" dirty="0" smtClean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10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Freelancer Challenges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0375" y="-21450"/>
            <a:ext cx="473625" cy="4583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11700" y="3315719"/>
            <a:ext cx="157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9443" y="3315719"/>
            <a:ext cx="193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Managing finances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87999" y="3315718"/>
            <a:ext cx="19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Network Building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443" y="1545977"/>
            <a:ext cx="1549267" cy="1549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700" y="1545977"/>
            <a:ext cx="1818766" cy="1684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9459" y="1545977"/>
            <a:ext cx="1467283" cy="14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61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036947" y="2568261"/>
            <a:ext cx="7070105" cy="106830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100" dirty="0" smtClean="0">
                <a:solidFill>
                  <a:srgbClr val="1B1B1B"/>
                </a:solidFill>
              </a:rPr>
              <a:t>Solution</a:t>
            </a:r>
            <a:endParaRPr lang="en-US" sz="4100" dirty="0">
              <a:solidFill>
                <a:srgbClr val="1B1B1B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https://lh6.googleusercontent.com/AHRZN5zc__lbWK9Fg179X8wVoqrAFF4FyXla4tVfip-uYrGhwY10UpgS-rLC2rSsyqID9vsHvrgko_mNYrwUm28z9Sf2tJnkaSVxHGTw_l7vLUP0zJofeoR9stiat53Np9ZAdvHrI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70374" y="-9804"/>
            <a:ext cx="473626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2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99245" y="4536550"/>
            <a:ext cx="8931544" cy="310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Fantastic </a:t>
            </a:r>
            <a:r>
              <a:rPr lang="en-CA" dirty="0" smtClean="0"/>
              <a:t>6</a:t>
            </a:r>
            <a:r>
              <a:rPr lang="en-CA" dirty="0" smtClean="0"/>
              <a:t> </a:t>
            </a:r>
            <a:r>
              <a:rPr lang="en-CA" dirty="0" smtClean="0"/>
              <a:t>is a community-based financing platform for Canadian freelancers</a:t>
            </a:r>
            <a:endParaRPr dirty="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0375" y="-21450"/>
            <a:ext cx="473625" cy="4583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02;p19"/>
          <p:cNvSpPr txBox="1">
            <a:spLocks/>
          </p:cNvSpPr>
          <p:nvPr/>
        </p:nvSpPr>
        <p:spPr>
          <a:xfrm>
            <a:off x="5582235" y="2523268"/>
            <a:ext cx="1663807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400" b="1" dirty="0" smtClean="0"/>
              <a:t>Learning</a:t>
            </a:r>
            <a:endParaRPr lang="en-GB" b="1" dirty="0"/>
          </a:p>
        </p:txBody>
      </p:sp>
      <p:sp>
        <p:nvSpPr>
          <p:cNvPr id="23" name="Google Shape;102;p19"/>
          <p:cNvSpPr txBox="1">
            <a:spLocks/>
          </p:cNvSpPr>
          <p:nvPr/>
        </p:nvSpPr>
        <p:spPr>
          <a:xfrm>
            <a:off x="3562450" y="3104144"/>
            <a:ext cx="151973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400" b="1" dirty="0" smtClean="0"/>
              <a:t>Financing</a:t>
            </a:r>
            <a:endParaRPr lang="en-GB" b="1" dirty="0"/>
          </a:p>
        </p:txBody>
      </p:sp>
      <p:sp>
        <p:nvSpPr>
          <p:cNvPr id="24" name="Google Shape;102;p19"/>
          <p:cNvSpPr txBox="1">
            <a:spLocks/>
          </p:cNvSpPr>
          <p:nvPr/>
        </p:nvSpPr>
        <p:spPr>
          <a:xfrm>
            <a:off x="1609620" y="2693849"/>
            <a:ext cx="185459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400" b="1" dirty="0" smtClean="0"/>
              <a:t>Community</a:t>
            </a:r>
            <a:endParaRPr lang="en-GB" b="1" dirty="0"/>
          </a:p>
        </p:txBody>
      </p:sp>
      <p:pic>
        <p:nvPicPr>
          <p:cNvPr id="21" name="Рисунок 20" descr="Fantastic SIX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645" y="255636"/>
            <a:ext cx="2307825" cy="2307825"/>
          </a:xfrm>
          <a:prstGeom prst="rect">
            <a:avLst/>
          </a:prstGeom>
        </p:spPr>
      </p:pic>
      <p:cxnSp>
        <p:nvCxnSpPr>
          <p:cNvPr id="26" name="Прямая соединительная линия 25"/>
          <p:cNvCxnSpPr/>
          <p:nvPr/>
        </p:nvCxnSpPr>
        <p:spPr>
          <a:xfrm flipV="1">
            <a:off x="2674374" y="1868129"/>
            <a:ext cx="1150374" cy="67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940710" y="1882877"/>
            <a:ext cx="1027471" cy="6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404852" y="1897626"/>
            <a:ext cx="19665" cy="96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6000" b="1" dirty="0" smtClean="0">
                <a:solidFill>
                  <a:schemeClr val="accent1"/>
                </a:solidFill>
              </a:rPr>
              <a:t>How It Works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026" y="3322183"/>
            <a:ext cx="3333750" cy="1845870"/>
          </a:xfrm>
        </p:spPr>
        <p:txBody>
          <a:bodyPr>
            <a:normAutofit fontScale="77500" lnSpcReduction="20000"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She borrows $1000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She needs to repay $172 per month for the next 6 months because her credit score is 690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https://lh6.googleusercontent.com/AHRZN5zc__lbWK9Fg179X8wVoqrAFF4FyXla4tVfip-uYrGhwY10UpgS-rLC2rSsyqID9vsHvrgko_mNYrwUm28z9Sf2tJnkaSVxHGTw_l7vLUP0zJofeoR9stiat53Np9ZAdvHrI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70374" y="-9804"/>
            <a:ext cx="473626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78" y="1750141"/>
            <a:ext cx="1261020" cy="12343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280" y="1612490"/>
            <a:ext cx="1416510" cy="12867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6" name="Straight Arrow Connector 15"/>
          <p:cNvCxnSpPr/>
          <p:nvPr/>
        </p:nvCxnSpPr>
        <p:spPr>
          <a:xfrm>
            <a:off x="1749287" y="2282823"/>
            <a:ext cx="49430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>
          <a:xfrm>
            <a:off x="5810250" y="3230311"/>
            <a:ext cx="3333750" cy="184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 smtClean="0"/>
              <a:t>He  </a:t>
            </a:r>
            <a:r>
              <a:rPr lang="en-US" sz="3000" dirty="0" smtClean="0"/>
              <a:t>lends her $1000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 smtClean="0"/>
              <a:t>He gets back $170 per month for the next 6 months. </a:t>
            </a:r>
            <a:endParaRPr lang="en-US" sz="3000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 smtClean="0"/>
              <a:t>H</a:t>
            </a:r>
            <a:r>
              <a:rPr lang="en-US" sz="3000" dirty="0" smtClean="0"/>
              <a:t>e </a:t>
            </a:r>
            <a:r>
              <a:rPr lang="en-US" sz="3000" dirty="0" smtClean="0"/>
              <a:t>makes $30 in interest all while giving back to the gig economy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8275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6000" b="1" dirty="0" smtClean="0">
                <a:solidFill>
                  <a:schemeClr val="accent1"/>
                </a:solidFill>
              </a:rPr>
              <a:t>How We Make Money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https://lh6.googleusercontent.com/AHRZN5zc__lbWK9Fg179X8wVoqrAFF4FyXla4tVfip-uYrGhwY10UpgS-rLC2rSsyqID9vsHvrgko_mNYrwUm28z9Sf2tJnkaSVxHGTw_l7vLUP0zJofeoR9stiat53Np9ZAdvHrI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70374" y="-9804"/>
            <a:ext cx="473626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8482" y="1241400"/>
            <a:ext cx="7886700" cy="3263504"/>
          </a:xfrm>
        </p:spPr>
        <p:txBody>
          <a:bodyPr/>
          <a:lstStyle/>
          <a:p>
            <a:r>
              <a:rPr lang="en-US" dirty="0" smtClean="0"/>
              <a:t>YEAR 1: target </a:t>
            </a:r>
            <a:r>
              <a:rPr lang="en-US" dirty="0" smtClean="0"/>
              <a:t>2,000 </a:t>
            </a:r>
            <a:r>
              <a:rPr lang="en-US" dirty="0" smtClean="0"/>
              <a:t>users who borrow/lend up to $5,000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% service </a:t>
            </a:r>
            <a:r>
              <a:rPr lang="en-US" dirty="0" smtClean="0"/>
              <a:t>fee</a:t>
            </a:r>
          </a:p>
          <a:p>
            <a:r>
              <a:rPr lang="en-US" dirty="0" smtClean="0"/>
              <a:t> </a:t>
            </a:r>
            <a:r>
              <a:rPr lang="en-US" dirty="0" smtClean="0"/>
              <a:t>we generate $100,000 revenue</a:t>
            </a:r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1377540367"/>
              </p:ext>
            </p:extLst>
          </p:nvPr>
        </p:nvGraphicFramePr>
        <p:xfrm>
          <a:off x="852654" y="2523471"/>
          <a:ext cx="7547941" cy="262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437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Technical Advantage</a:t>
            </a:r>
            <a:endParaRPr dirty="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701" y="0"/>
            <a:ext cx="4736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0375" y="-21450"/>
            <a:ext cx="473625" cy="45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261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246</Words>
  <Application>Microsoft Office PowerPoint</Application>
  <PresentationFormat>Экран (16:9)</PresentationFormat>
  <Paragraphs>302</Paragraphs>
  <Slides>13</Slides>
  <Notes>13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Слайд 1</vt:lpstr>
      <vt:lpstr>Problem</vt:lpstr>
      <vt:lpstr>Market Trends: Rise of the Gig Economy</vt:lpstr>
      <vt:lpstr>Freelancer Challenges</vt:lpstr>
      <vt:lpstr>Solution</vt:lpstr>
      <vt:lpstr>Слайд 6</vt:lpstr>
      <vt:lpstr>How It Works</vt:lpstr>
      <vt:lpstr>How We Make Money</vt:lpstr>
      <vt:lpstr>Technical Advantage</vt:lpstr>
      <vt:lpstr>Product Demo: Press Play</vt:lpstr>
      <vt:lpstr>Competitive Advantage</vt:lpstr>
      <vt:lpstr>Meet The Team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Product Name</dc:title>
  <dc:creator>Viktor Salnichenko</dc:creator>
  <cp:lastModifiedBy>local_user</cp:lastModifiedBy>
  <cp:revision>30</cp:revision>
  <dcterms:modified xsi:type="dcterms:W3CDTF">2019-09-22T15:33:23Z</dcterms:modified>
</cp:coreProperties>
</file>