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84" r:id="rId5"/>
    <p:sldId id="261" r:id="rId6"/>
    <p:sldId id="274" r:id="rId7"/>
    <p:sldId id="273" r:id="rId8"/>
    <p:sldId id="263" r:id="rId9"/>
    <p:sldId id="264" r:id="rId10"/>
    <p:sldId id="280" r:id="rId11"/>
    <p:sldId id="276" r:id="rId12"/>
    <p:sldId id="279" r:id="rId13"/>
    <p:sldId id="282" r:id="rId14"/>
    <p:sldId id="281" r:id="rId15"/>
    <p:sldId id="266" r:id="rId16"/>
    <p:sldId id="267"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u truong" initials="pt" lastIdx="1" clrIdx="0">
    <p:extLst>
      <p:ext uri="{19B8F6BF-5375-455C-9EA6-DF929625EA0E}">
        <p15:presenceInfo xmlns:p15="http://schemas.microsoft.com/office/powerpoint/2012/main" userId="phu truo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66" d="100"/>
          <a:sy n="166" d="100"/>
        </p:scale>
        <p:origin x="82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19077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3895665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342262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102717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CA373E-4619-4AD9-9A1C-1502F6556AAC}"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974953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CA373E-4619-4AD9-9A1C-1502F6556AAC}"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1998228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CA373E-4619-4AD9-9A1C-1502F6556AAC}" type="datetimeFigureOut">
              <a:rPr lang="en-US" smtClean="0"/>
              <a:t>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506817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CA373E-4619-4AD9-9A1C-1502F6556AAC}" type="datetimeFigureOut">
              <a:rPr lang="en-US" smtClean="0"/>
              <a:t>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4063322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A373E-4619-4AD9-9A1C-1502F6556AAC}" type="datetimeFigureOut">
              <a:rPr lang="en-US" smtClean="0"/>
              <a:t>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337437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CA373E-4619-4AD9-9A1C-1502F6556AAC}"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3585649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CA373E-4619-4AD9-9A1C-1502F6556AAC}"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924631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A373E-4619-4AD9-9A1C-1502F6556AAC}" type="datetimeFigureOut">
              <a:rPr lang="en-US" smtClean="0"/>
              <a:t>1/16/2020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62FDC5-981C-4662-9572-8515C92149F5}" type="slidenum">
              <a:rPr lang="en-US" smtClean="0"/>
              <a:t>‹#›</a:t>
            </a:fld>
            <a:endParaRPr lang="en-US"/>
          </a:p>
        </p:txBody>
      </p:sp>
    </p:spTree>
    <p:extLst>
      <p:ext uri="{BB962C8B-B14F-4D97-AF65-F5344CB8AC3E}">
        <p14:creationId xmlns:p14="http://schemas.microsoft.com/office/powerpoint/2010/main" val="12004224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marketwatch.com/story/anheuser-busch-plans-to-buy-out-craft-brew-alliance-for-large-premium-2019-11-1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16651-533E-4F52-960B-BACAF2DD26A7}"/>
              </a:ext>
            </a:extLst>
          </p:cNvPr>
          <p:cNvSpPr>
            <a:spLocks noGrp="1"/>
          </p:cNvSpPr>
          <p:nvPr>
            <p:ph type="ctrTitle"/>
          </p:nvPr>
        </p:nvSpPr>
        <p:spPr>
          <a:xfrm>
            <a:off x="372853" y="132633"/>
            <a:ext cx="4758883" cy="1300813"/>
          </a:xfrm>
        </p:spPr>
        <p:txBody>
          <a:bodyPr>
            <a:normAutofit/>
          </a:bodyPr>
          <a:lstStyle/>
          <a:p>
            <a:pPr algn="l"/>
            <a:r>
              <a:rPr lang="en-US" sz="3400" b="1" dirty="0">
                <a:solidFill>
                  <a:schemeClr val="bg1"/>
                </a:solidFill>
                <a:latin typeface="Arial Nova Cond Light" panose="020B0604020202020204" pitchFamily="34" charset="0"/>
              </a:rPr>
              <a:t>Doing Data Science: </a:t>
            </a:r>
            <a:br>
              <a:rPr lang="en-US" sz="3400" b="1" dirty="0">
                <a:solidFill>
                  <a:schemeClr val="bg1"/>
                </a:solidFill>
                <a:latin typeface="Arial Nova Cond Light" panose="020B0604020202020204" pitchFamily="34" charset="0"/>
              </a:rPr>
            </a:br>
            <a:r>
              <a:rPr lang="en-US" sz="3400" b="1" dirty="0">
                <a:solidFill>
                  <a:schemeClr val="bg1"/>
                </a:solidFill>
                <a:latin typeface="Arial Nova Cond Light" panose="020B0604020202020204" pitchFamily="34" charset="0"/>
              </a:rPr>
              <a:t>Case Study 1</a:t>
            </a:r>
          </a:p>
        </p:txBody>
      </p:sp>
      <p:sp>
        <p:nvSpPr>
          <p:cNvPr id="3" name="Subtitle 2">
            <a:extLst>
              <a:ext uri="{FF2B5EF4-FFF2-40B4-BE49-F238E27FC236}">
                <a16:creationId xmlns:a16="http://schemas.microsoft.com/office/drawing/2014/main" id="{5DE24145-BD95-4725-B723-AF82537A6ACD}"/>
              </a:ext>
            </a:extLst>
          </p:cNvPr>
          <p:cNvSpPr>
            <a:spLocks noGrp="1"/>
          </p:cNvSpPr>
          <p:nvPr>
            <p:ph type="subTitle" idx="1"/>
          </p:nvPr>
        </p:nvSpPr>
        <p:spPr>
          <a:xfrm>
            <a:off x="0" y="1433446"/>
            <a:ext cx="3809468" cy="1644021"/>
          </a:xfrm>
        </p:spPr>
        <p:txBody>
          <a:bodyPr>
            <a:normAutofit/>
          </a:bodyPr>
          <a:lstStyle/>
          <a:p>
            <a:r>
              <a:rPr lang="en-US" sz="2000" dirty="0">
                <a:solidFill>
                  <a:schemeClr val="bg1"/>
                </a:solidFill>
                <a:latin typeface="Arial Nova Light" panose="020B0304020202020204" pitchFamily="34" charset="0"/>
              </a:rPr>
              <a:t>Kristi Herman &amp; </a:t>
            </a:r>
            <a:r>
              <a:rPr lang="en-US" sz="2000" dirty="0" err="1">
                <a:solidFill>
                  <a:schemeClr val="bg1"/>
                </a:solidFill>
                <a:latin typeface="Arial Nova Light" panose="020B0304020202020204" pitchFamily="34" charset="0"/>
              </a:rPr>
              <a:t>Phu</a:t>
            </a:r>
            <a:r>
              <a:rPr lang="en-US" sz="2000" dirty="0">
                <a:solidFill>
                  <a:schemeClr val="bg1"/>
                </a:solidFill>
                <a:latin typeface="Arial Nova Light" panose="020B0304020202020204" pitchFamily="34" charset="0"/>
              </a:rPr>
              <a:t> Truong</a:t>
            </a:r>
          </a:p>
        </p:txBody>
      </p:sp>
    </p:spTree>
    <p:extLst>
      <p:ext uri="{BB962C8B-B14F-4D97-AF65-F5344CB8AC3E}">
        <p14:creationId xmlns:p14="http://schemas.microsoft.com/office/powerpoint/2010/main" val="4241984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9" name="Rectangle 8">
            <a:extLst>
              <a:ext uri="{FF2B5EF4-FFF2-40B4-BE49-F238E27FC236}">
                <a16:creationId xmlns:a16="http://schemas.microsoft.com/office/drawing/2014/main" id="{D3662D42-9512-446C-BE69-C03097B0858E}"/>
              </a:ext>
            </a:extLst>
          </p:cNvPr>
          <p:cNvSpPr/>
          <p:nvPr/>
        </p:nvSpPr>
        <p:spPr>
          <a:xfrm>
            <a:off x="497711" y="1018454"/>
            <a:ext cx="8273064" cy="369332"/>
          </a:xfrm>
          <a:prstGeom prst="rect">
            <a:avLst/>
          </a:prstGeom>
        </p:spPr>
        <p:txBody>
          <a:bodyPr wrap="square">
            <a:spAutoFit/>
          </a:bodyPr>
          <a:lstStyle/>
          <a:p>
            <a:r>
              <a:rPr lang="en-US" dirty="0"/>
              <a:t>IPAs have higher average ABV and IBU than other ales.</a:t>
            </a:r>
          </a:p>
        </p:txBody>
      </p:sp>
      <p:pic>
        <p:nvPicPr>
          <p:cNvPr id="5122" name="Picture 2">
            <a:extLst>
              <a:ext uri="{FF2B5EF4-FFF2-40B4-BE49-F238E27FC236}">
                <a16:creationId xmlns:a16="http://schemas.microsoft.com/office/drawing/2014/main" id="{8EBF9489-1D18-4EDD-939B-48E6C1C619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876" y="1596799"/>
            <a:ext cx="8273064" cy="459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654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8" name="Rectangle 7">
            <a:extLst>
              <a:ext uri="{FF2B5EF4-FFF2-40B4-BE49-F238E27FC236}">
                <a16:creationId xmlns:a16="http://schemas.microsoft.com/office/drawing/2014/main" id="{4B363F80-022E-4602-9A5F-3E374C1947F0}"/>
              </a:ext>
            </a:extLst>
          </p:cNvPr>
          <p:cNvSpPr/>
          <p:nvPr/>
        </p:nvSpPr>
        <p:spPr>
          <a:xfrm>
            <a:off x="497711" y="1018454"/>
            <a:ext cx="8273064" cy="1477328"/>
          </a:xfrm>
          <a:prstGeom prst="rect">
            <a:avLst/>
          </a:prstGeom>
        </p:spPr>
        <p:txBody>
          <a:bodyPr wrap="square">
            <a:spAutoFit/>
          </a:bodyPr>
          <a:lstStyle/>
          <a:p>
            <a:r>
              <a:rPr lang="en-US" dirty="0"/>
              <a:t>Using K-Nearest Neighbors machine learning classification on a training and test dataset, the model can predict whether a beer is an IPA or an other ale based on its ABV and IBU values with an accuracy of 85.16%.</a:t>
            </a:r>
          </a:p>
          <a:p>
            <a:endParaRPr lang="en-US" dirty="0"/>
          </a:p>
          <a:p>
            <a:endParaRPr lang="en-US" dirty="0"/>
          </a:p>
        </p:txBody>
      </p:sp>
      <p:graphicFrame>
        <p:nvGraphicFramePr>
          <p:cNvPr id="9" name="Table 8">
            <a:extLst>
              <a:ext uri="{FF2B5EF4-FFF2-40B4-BE49-F238E27FC236}">
                <a16:creationId xmlns:a16="http://schemas.microsoft.com/office/drawing/2014/main" id="{BCEC2F55-771F-4626-85DA-64DF44B658E5}"/>
              </a:ext>
            </a:extLst>
          </p:cNvPr>
          <p:cNvGraphicFramePr>
            <a:graphicFrameLocks noGrp="1"/>
          </p:cNvGraphicFramePr>
          <p:nvPr>
            <p:extLst>
              <p:ext uri="{D42A27DB-BD31-4B8C-83A1-F6EECF244321}">
                <p14:modId xmlns:p14="http://schemas.microsoft.com/office/powerpoint/2010/main" val="2607709015"/>
              </p:ext>
            </p:extLst>
          </p:nvPr>
        </p:nvGraphicFramePr>
        <p:xfrm>
          <a:off x="918808" y="2246765"/>
          <a:ext cx="5703081" cy="1232183"/>
        </p:xfrm>
        <a:graphic>
          <a:graphicData uri="http://schemas.openxmlformats.org/drawingml/2006/table">
            <a:tbl>
              <a:tblPr firstRow="1" bandRow="1">
                <a:tableStyleId>{21E4AEA4-8DFA-4A89-87EB-49C32662AFE0}</a:tableStyleId>
              </a:tblPr>
              <a:tblGrid>
                <a:gridCol w="1497059">
                  <a:extLst>
                    <a:ext uri="{9D8B030D-6E8A-4147-A177-3AD203B41FA5}">
                      <a16:colId xmlns:a16="http://schemas.microsoft.com/office/drawing/2014/main" val="20000"/>
                    </a:ext>
                  </a:extLst>
                </a:gridCol>
                <a:gridCol w="2304994">
                  <a:extLst>
                    <a:ext uri="{9D8B030D-6E8A-4147-A177-3AD203B41FA5}">
                      <a16:colId xmlns:a16="http://schemas.microsoft.com/office/drawing/2014/main" val="20001"/>
                    </a:ext>
                  </a:extLst>
                </a:gridCol>
                <a:gridCol w="1901028">
                  <a:extLst>
                    <a:ext uri="{9D8B030D-6E8A-4147-A177-3AD203B41FA5}">
                      <a16:colId xmlns:a16="http://schemas.microsoft.com/office/drawing/2014/main" val="20002"/>
                    </a:ext>
                  </a:extLst>
                </a:gridCol>
              </a:tblGrid>
              <a:tr h="420326">
                <a:tc>
                  <a:txBody>
                    <a:bodyPr/>
                    <a:lstStyle/>
                    <a:p>
                      <a:pPr algn="ctr"/>
                      <a:r>
                        <a:rPr lang="en-US" sz="1200" dirty="0">
                          <a:solidFill>
                            <a:sysClr val="windowText" lastClr="000000"/>
                          </a:solidFill>
                        </a:rPr>
                        <a:t>K=5</a:t>
                      </a:r>
                    </a:p>
                  </a:txBody>
                  <a:tcPr marL="68580" marR="68580" marT="34290" marB="34290" anchor="ctr"/>
                </a:tc>
                <a:tc>
                  <a:txBody>
                    <a:bodyPr/>
                    <a:lstStyle/>
                    <a:p>
                      <a:pPr algn="ctr"/>
                      <a:r>
                        <a:rPr lang="en-US" sz="1200" dirty="0">
                          <a:solidFill>
                            <a:sysClr val="windowText" lastClr="000000"/>
                          </a:solidFill>
                        </a:rPr>
                        <a:t>Truly</a:t>
                      </a:r>
                      <a:r>
                        <a:rPr lang="en-US" sz="1200" baseline="0" dirty="0">
                          <a:solidFill>
                            <a:sysClr val="windowText" lastClr="000000"/>
                          </a:solidFill>
                        </a:rPr>
                        <a:t> Ale</a:t>
                      </a:r>
                    </a:p>
                    <a:p>
                      <a:pPr algn="ctr"/>
                      <a:endParaRPr lang="en-US" sz="1200" dirty="0">
                        <a:solidFill>
                          <a:sysClr val="windowText" lastClr="000000"/>
                        </a:solidFill>
                      </a:endParaRPr>
                    </a:p>
                  </a:txBody>
                  <a:tcPr marL="68580" marR="68580" marT="34290" marB="34290" anchor="ctr"/>
                </a:tc>
                <a:tc>
                  <a:txBody>
                    <a:bodyPr/>
                    <a:lstStyle/>
                    <a:p>
                      <a:pPr algn="ctr"/>
                      <a:r>
                        <a:rPr lang="en-US" sz="1200" dirty="0">
                          <a:solidFill>
                            <a:sysClr val="windowText" lastClr="000000"/>
                          </a:solidFill>
                        </a:rPr>
                        <a:t>Truly</a:t>
                      </a:r>
                      <a:r>
                        <a:rPr lang="en-US" sz="1200" baseline="0" dirty="0">
                          <a:solidFill>
                            <a:sysClr val="windowText" lastClr="000000"/>
                          </a:solidFill>
                        </a:rPr>
                        <a:t> IPA</a:t>
                      </a:r>
                    </a:p>
                    <a:p>
                      <a:pPr algn="ctr"/>
                      <a:endParaRPr lang="en-US" sz="1200" dirty="0">
                        <a:solidFill>
                          <a:sysClr val="windowText" lastClr="000000"/>
                        </a:solidFill>
                      </a:endParaRPr>
                    </a:p>
                  </a:txBody>
                  <a:tcPr marL="68580" marR="68580" marT="34290" marB="34290" anchor="ctr"/>
                </a:tc>
                <a:extLst>
                  <a:ext uri="{0D108BD9-81ED-4DB2-BD59-A6C34878D82A}">
                    <a16:rowId xmlns:a16="http://schemas.microsoft.com/office/drawing/2014/main" val="10000"/>
                  </a:ext>
                </a:extLst>
              </a:tr>
              <a:tr h="420326">
                <a:tc>
                  <a:txBody>
                    <a:bodyPr/>
                    <a:lstStyle/>
                    <a:p>
                      <a:pPr algn="ctr"/>
                      <a:r>
                        <a:rPr lang="en-US" sz="1200" dirty="0"/>
                        <a:t>Classified as Ale</a:t>
                      </a:r>
                    </a:p>
                  </a:txBody>
                  <a:tcPr marL="68580" marR="68580" marT="34290" marB="34290" anchor="ctr"/>
                </a:tc>
                <a:tc>
                  <a:txBody>
                    <a:bodyPr/>
                    <a:lstStyle/>
                    <a:p>
                      <a:pPr algn="ctr"/>
                      <a:r>
                        <a:rPr lang="en-US" sz="1200" dirty="0"/>
                        <a:t>158</a:t>
                      </a:r>
                    </a:p>
                  </a:txBody>
                  <a:tcPr marL="68580" marR="68580" marT="34290" marB="34290" anchor="ctr"/>
                </a:tc>
                <a:tc>
                  <a:txBody>
                    <a:bodyPr/>
                    <a:lstStyle/>
                    <a:p>
                      <a:pPr algn="ctr"/>
                      <a:r>
                        <a:rPr lang="en-US" sz="1200" dirty="0"/>
                        <a:t>20</a:t>
                      </a:r>
                    </a:p>
                  </a:txBody>
                  <a:tcPr marL="68580" marR="68580" marT="34290" marB="34290" anchor="ctr"/>
                </a:tc>
                <a:extLst>
                  <a:ext uri="{0D108BD9-81ED-4DB2-BD59-A6C34878D82A}">
                    <a16:rowId xmlns:a16="http://schemas.microsoft.com/office/drawing/2014/main" val="10001"/>
                  </a:ext>
                </a:extLst>
              </a:tr>
              <a:tr h="377517">
                <a:tc>
                  <a:txBody>
                    <a:bodyPr/>
                    <a:lstStyle/>
                    <a:p>
                      <a:pPr algn="ctr"/>
                      <a:r>
                        <a:rPr lang="en-US" sz="1200" dirty="0"/>
                        <a:t>Classified as IPA</a:t>
                      </a:r>
                    </a:p>
                  </a:txBody>
                  <a:tcPr marL="68580" marR="68580" marT="34290" marB="34290" anchor="ctr"/>
                </a:tc>
                <a:tc>
                  <a:txBody>
                    <a:bodyPr/>
                    <a:lstStyle/>
                    <a:p>
                      <a:pPr algn="ctr"/>
                      <a:r>
                        <a:rPr lang="en-US" sz="1200" dirty="0"/>
                        <a:t>22</a:t>
                      </a:r>
                    </a:p>
                  </a:txBody>
                  <a:tcPr marL="68580" marR="68580" marT="34290" marB="34290" anchor="ctr"/>
                </a:tc>
                <a:tc>
                  <a:txBody>
                    <a:bodyPr/>
                    <a:lstStyle/>
                    <a:p>
                      <a:pPr algn="ctr"/>
                      <a:r>
                        <a:rPr lang="en-US" sz="1200" dirty="0"/>
                        <a:t>83</a:t>
                      </a:r>
                    </a:p>
                  </a:txBody>
                  <a:tcPr marL="68580" marR="68580" marT="34290" marB="34290" anchor="ctr"/>
                </a:tc>
                <a:extLst>
                  <a:ext uri="{0D108BD9-81ED-4DB2-BD59-A6C34878D82A}">
                    <a16:rowId xmlns:a16="http://schemas.microsoft.com/office/drawing/2014/main" val="10002"/>
                  </a:ext>
                </a:extLst>
              </a:tr>
            </a:tbl>
          </a:graphicData>
        </a:graphic>
      </p:graphicFrame>
      <p:sp>
        <p:nvSpPr>
          <p:cNvPr id="10" name="TextBox 9">
            <a:extLst>
              <a:ext uri="{FF2B5EF4-FFF2-40B4-BE49-F238E27FC236}">
                <a16:creationId xmlns:a16="http://schemas.microsoft.com/office/drawing/2014/main" id="{9DF71040-E299-44CB-9B85-A9AC769F3AA1}"/>
              </a:ext>
            </a:extLst>
          </p:cNvPr>
          <p:cNvSpPr txBox="1"/>
          <p:nvPr/>
        </p:nvSpPr>
        <p:spPr>
          <a:xfrm rot="16200000">
            <a:off x="-49467" y="2690890"/>
            <a:ext cx="1438290" cy="343932"/>
          </a:xfrm>
          <a:prstGeom prst="rect">
            <a:avLst/>
          </a:prstGeom>
          <a:noFill/>
        </p:spPr>
        <p:txBody>
          <a:bodyPr wrap="square" rtlCol="0">
            <a:noAutofit/>
          </a:bodyPr>
          <a:lstStyle/>
          <a:p>
            <a:pPr algn="ctr"/>
            <a:r>
              <a:rPr lang="en-US" sz="1400" b="1" dirty="0"/>
              <a:t>Classifications</a:t>
            </a:r>
          </a:p>
        </p:txBody>
      </p:sp>
      <p:sp>
        <p:nvSpPr>
          <p:cNvPr id="3" name="TextBox 2">
            <a:extLst>
              <a:ext uri="{FF2B5EF4-FFF2-40B4-BE49-F238E27FC236}">
                <a16:creationId xmlns:a16="http://schemas.microsoft.com/office/drawing/2014/main" id="{2D957442-9BE5-4CD9-9676-0F385185CC8C}"/>
              </a:ext>
            </a:extLst>
          </p:cNvPr>
          <p:cNvSpPr txBox="1"/>
          <p:nvPr/>
        </p:nvSpPr>
        <p:spPr>
          <a:xfrm>
            <a:off x="497711" y="3943350"/>
            <a:ext cx="7626149" cy="646331"/>
          </a:xfrm>
          <a:prstGeom prst="rect">
            <a:avLst/>
          </a:prstGeom>
          <a:noFill/>
        </p:spPr>
        <p:txBody>
          <a:bodyPr wrap="square" rtlCol="0">
            <a:spAutoFit/>
          </a:bodyPr>
          <a:lstStyle/>
          <a:p>
            <a:r>
              <a:rPr lang="en-US" dirty="0"/>
              <a:t>There are 241 craft beers that are classified accurately, and 42 craft beers are misclassified. </a:t>
            </a:r>
          </a:p>
        </p:txBody>
      </p:sp>
    </p:spTree>
    <p:extLst>
      <p:ext uri="{BB962C8B-B14F-4D97-AF65-F5344CB8AC3E}">
        <p14:creationId xmlns:p14="http://schemas.microsoft.com/office/powerpoint/2010/main" val="3882199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3" name="Rectangle 2">
            <a:extLst>
              <a:ext uri="{FF2B5EF4-FFF2-40B4-BE49-F238E27FC236}">
                <a16:creationId xmlns:a16="http://schemas.microsoft.com/office/drawing/2014/main" id="{6337412A-3C1B-4CB0-9026-C0FA00BC1378}"/>
              </a:ext>
            </a:extLst>
          </p:cNvPr>
          <p:cNvSpPr/>
          <p:nvPr/>
        </p:nvSpPr>
        <p:spPr>
          <a:xfrm>
            <a:off x="497711" y="1184613"/>
            <a:ext cx="8503414" cy="2585323"/>
          </a:xfrm>
          <a:prstGeom prst="rect">
            <a:avLst/>
          </a:prstGeom>
        </p:spPr>
        <p:txBody>
          <a:bodyPr wrap="square">
            <a:spAutoFit/>
          </a:bodyPr>
          <a:lstStyle/>
          <a:p>
            <a:r>
              <a:rPr lang="en-US" dirty="0"/>
              <a:t>We used Welch two sample t-test to test for the mean differences of ABV/IBU between IPAs and Ales. At alpha=.05 level of significance, there is sufficient evidence to suggest that the mean ABV/IBU of IPAs is significantly different from the mean ABV/IBU of Ales (p-value &lt;2.2e-16).</a:t>
            </a:r>
          </a:p>
          <a:p>
            <a:endParaRPr lang="en-US" dirty="0"/>
          </a:p>
          <a:p>
            <a:r>
              <a:rPr lang="en-US" dirty="0"/>
              <a:t>We are 95% confident that the mean differences in ABV stay within (0.011, 0.014) and the mean differences in IBU stay within (35.16, 40.07) between IPAs and other Ales groups.</a:t>
            </a:r>
          </a:p>
          <a:p>
            <a:endParaRPr lang="en-US" dirty="0"/>
          </a:p>
        </p:txBody>
      </p:sp>
    </p:spTree>
    <p:extLst>
      <p:ext uri="{BB962C8B-B14F-4D97-AF65-F5344CB8AC3E}">
        <p14:creationId xmlns:p14="http://schemas.microsoft.com/office/powerpoint/2010/main" val="2794249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6146" name="Picture 2">
            <a:extLst>
              <a:ext uri="{FF2B5EF4-FFF2-40B4-BE49-F238E27FC236}">
                <a16:creationId xmlns:a16="http://schemas.microsoft.com/office/drawing/2014/main" id="{3848A575-D9B8-41D6-971F-14F1BC85DA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55" y="1230999"/>
            <a:ext cx="8508555" cy="4254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21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3" name="Rectangle 2">
            <a:extLst>
              <a:ext uri="{FF2B5EF4-FFF2-40B4-BE49-F238E27FC236}">
                <a16:creationId xmlns:a16="http://schemas.microsoft.com/office/drawing/2014/main" id="{6337412A-3C1B-4CB0-9026-C0FA00BC1378}"/>
              </a:ext>
            </a:extLst>
          </p:cNvPr>
          <p:cNvSpPr/>
          <p:nvPr/>
        </p:nvSpPr>
        <p:spPr>
          <a:xfrm>
            <a:off x="497711" y="1184613"/>
            <a:ext cx="8503414" cy="646331"/>
          </a:xfrm>
          <a:prstGeom prst="rect">
            <a:avLst/>
          </a:prstGeom>
        </p:spPr>
        <p:txBody>
          <a:bodyPr wrap="square">
            <a:spAutoFit/>
          </a:bodyPr>
          <a:lstStyle/>
          <a:p>
            <a:r>
              <a:rPr lang="en-US" dirty="0"/>
              <a:t>This model’s prediction Budweiser (ABV = .05, IBU = 12) is Ale with 100% probability when the model uses 5 of the nearest neighbors.</a:t>
            </a:r>
          </a:p>
        </p:txBody>
      </p:sp>
      <p:sp>
        <p:nvSpPr>
          <p:cNvPr id="8" name="Rectangle 7">
            <a:extLst>
              <a:ext uri="{FF2B5EF4-FFF2-40B4-BE49-F238E27FC236}">
                <a16:creationId xmlns:a16="http://schemas.microsoft.com/office/drawing/2014/main" id="{A119875C-4A68-49E9-909A-36DDE19C73F4}"/>
              </a:ext>
            </a:extLst>
          </p:cNvPr>
          <p:cNvSpPr/>
          <p:nvPr/>
        </p:nvSpPr>
        <p:spPr>
          <a:xfrm>
            <a:off x="574876" y="2691396"/>
            <a:ext cx="8503414" cy="369332"/>
          </a:xfrm>
          <a:prstGeom prst="rect">
            <a:avLst/>
          </a:prstGeom>
        </p:spPr>
        <p:txBody>
          <a:bodyPr wrap="square">
            <a:spAutoFit/>
          </a:bodyPr>
          <a:lstStyle/>
          <a:p>
            <a:pPr algn="ctr"/>
            <a:r>
              <a:rPr lang="en-US" dirty="0">
                <a:solidFill>
                  <a:srgbClr val="C00000"/>
                </a:solidFill>
              </a:rPr>
              <a:t>[insert decision boundary chart]</a:t>
            </a:r>
          </a:p>
        </p:txBody>
      </p:sp>
    </p:spTree>
    <p:extLst>
      <p:ext uri="{BB962C8B-B14F-4D97-AF65-F5344CB8AC3E}">
        <p14:creationId xmlns:p14="http://schemas.microsoft.com/office/powerpoint/2010/main" val="3754363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Possible States for Budweiser to open a new brewery</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r>
              <a:rPr lang="en-US" sz="1600" dirty="0"/>
              <a:t>Budweiser might consider opening new breweries in X, Y, Z states based on ABV and IBU within those states.</a:t>
            </a:r>
          </a:p>
          <a:p>
            <a:endParaRPr lang="en-US" sz="1600" dirty="0"/>
          </a:p>
          <a:p>
            <a:pPr marL="0" indent="0">
              <a:buNone/>
            </a:pPr>
            <a:endParaRPr lang="en-US" dirty="0"/>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6" name="Rectangle 5">
            <a:extLst>
              <a:ext uri="{FF2B5EF4-FFF2-40B4-BE49-F238E27FC236}">
                <a16:creationId xmlns:a16="http://schemas.microsoft.com/office/drawing/2014/main" id="{1DB46FE1-B737-4A98-AEA2-BB73D2B34665}"/>
              </a:ext>
            </a:extLst>
          </p:cNvPr>
          <p:cNvSpPr/>
          <p:nvPr/>
        </p:nvSpPr>
        <p:spPr>
          <a:xfrm>
            <a:off x="574876" y="2691396"/>
            <a:ext cx="8503414" cy="369332"/>
          </a:xfrm>
          <a:prstGeom prst="rect">
            <a:avLst/>
          </a:prstGeom>
        </p:spPr>
        <p:txBody>
          <a:bodyPr wrap="square">
            <a:spAutoFit/>
          </a:bodyPr>
          <a:lstStyle/>
          <a:p>
            <a:pPr algn="ctr"/>
            <a:r>
              <a:rPr lang="en-US" dirty="0">
                <a:solidFill>
                  <a:srgbClr val="C00000"/>
                </a:solidFill>
              </a:rPr>
              <a:t>[insert Naïve Bayes output]</a:t>
            </a:r>
          </a:p>
        </p:txBody>
      </p:sp>
    </p:spTree>
    <p:extLst>
      <p:ext uri="{BB962C8B-B14F-4D97-AF65-F5344CB8AC3E}">
        <p14:creationId xmlns:p14="http://schemas.microsoft.com/office/powerpoint/2010/main" val="2771374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3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3686535" y="3158909"/>
            <a:ext cx="3522563" cy="780398"/>
          </a:xfrm>
        </p:spPr>
        <p:txBody>
          <a:bodyPr>
            <a:noAutofit/>
          </a:bodyPr>
          <a:lstStyle/>
          <a:p>
            <a:r>
              <a:rPr lang="en-US" sz="4800" dirty="0">
                <a:solidFill>
                  <a:srgbClr val="C00000"/>
                </a:solidFill>
                <a:latin typeface="Arial Nova Light" panose="020B0304020202020204" pitchFamily="34" charset="0"/>
              </a:rPr>
              <a:t>Cheers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spTree>
    <p:extLst>
      <p:ext uri="{BB962C8B-B14F-4D97-AF65-F5344CB8AC3E}">
        <p14:creationId xmlns:p14="http://schemas.microsoft.com/office/powerpoint/2010/main" val="1897628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Introduction</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r>
              <a:rPr lang="en-US" sz="2000" dirty="0"/>
              <a:t>There is a growing market for and interest in craft beer in the United States.  Anheuser-Busch InBev SA announced in 2019 that it would purchase Craft Brew Alliance in 2020.</a:t>
            </a:r>
          </a:p>
          <a:p>
            <a:pPr marL="0" indent="0">
              <a:buNone/>
            </a:pPr>
            <a:r>
              <a:rPr lang="en-US" sz="2000" dirty="0">
                <a:hlinkClick r:id="rId2"/>
              </a:rPr>
              <a:t>https://www.marketwatch.com/story/anheuser-busch-plans-to-buy-out-craft-brew-alliance-for-large-premium-2019-11-11</a:t>
            </a:r>
            <a:endParaRPr lang="en-US" sz="2000" dirty="0"/>
          </a:p>
          <a:p>
            <a:pPr marL="0" indent="0">
              <a:spcAft>
                <a:spcPts val="600"/>
              </a:spcAft>
              <a:buNone/>
            </a:pPr>
            <a:br>
              <a:rPr lang="en-US" sz="2000" dirty="0"/>
            </a:br>
            <a:r>
              <a:rPr lang="en-US" sz="2000" dirty="0"/>
              <a:t>Budweiser (owned by Anheuser-Busch) is formulating new craft beers and interested in potential opportunities for launching new products and breweries in the United States.   This presentation answers specific questions from Budweiser and provides possible states for Budweiser to open new breweries in the U.S.  </a:t>
            </a:r>
          </a:p>
          <a:p>
            <a:endParaRPr lang="en-US" sz="1600" dirty="0"/>
          </a:p>
          <a:p>
            <a:pPr marL="0" indent="0">
              <a:buNone/>
            </a:pPr>
            <a:endParaRPr lang="en-US" dirty="0"/>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44324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15DA2B4-6BFC-4088-8D3B-05FFA449EB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04" y="1143000"/>
            <a:ext cx="8426628" cy="42133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How many craft breweries are in each state?</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endParaRPr lang="en-US" sz="1600" dirty="0"/>
          </a:p>
          <a:p>
            <a:pPr marL="0" indent="0">
              <a:buNone/>
            </a:pPr>
            <a:endParaRPr lang="en-US" sz="1600" dirty="0"/>
          </a:p>
          <a:p>
            <a:endParaRPr lang="en-US" sz="1600" dirty="0"/>
          </a:p>
          <a:p>
            <a:pPr marL="0" indent="0">
              <a:buNone/>
            </a:pPr>
            <a:endParaRPr lang="en-US" dirty="0"/>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4" name="TextBox 3">
            <a:extLst>
              <a:ext uri="{FF2B5EF4-FFF2-40B4-BE49-F238E27FC236}">
                <a16:creationId xmlns:a16="http://schemas.microsoft.com/office/drawing/2014/main" id="{2786E653-0105-4649-B52D-7B6BA9009358}"/>
              </a:ext>
            </a:extLst>
          </p:cNvPr>
          <p:cNvSpPr txBox="1"/>
          <p:nvPr/>
        </p:nvSpPr>
        <p:spPr>
          <a:xfrm>
            <a:off x="2253482" y="1464054"/>
            <a:ext cx="3971326" cy="523220"/>
          </a:xfrm>
          <a:prstGeom prst="rect">
            <a:avLst/>
          </a:prstGeom>
          <a:noFill/>
        </p:spPr>
        <p:txBody>
          <a:bodyPr wrap="square" rtlCol="0">
            <a:spAutoFit/>
          </a:bodyPr>
          <a:lstStyle/>
          <a:p>
            <a:r>
              <a:rPr lang="en-US" sz="1400" dirty="0">
                <a:solidFill>
                  <a:schemeClr val="accent1"/>
                </a:solidFill>
              </a:rPr>
              <a:t>Every state has at least one craft brewery.  </a:t>
            </a:r>
          </a:p>
          <a:p>
            <a:r>
              <a:rPr lang="en-US" sz="1400" dirty="0">
                <a:solidFill>
                  <a:schemeClr val="accent1"/>
                </a:solidFill>
              </a:rPr>
              <a:t>Colorado has the highest number of craft breweries.</a:t>
            </a:r>
          </a:p>
        </p:txBody>
      </p:sp>
      <p:sp>
        <p:nvSpPr>
          <p:cNvPr id="8" name="Arrow: Down 7">
            <a:extLst>
              <a:ext uri="{FF2B5EF4-FFF2-40B4-BE49-F238E27FC236}">
                <a16:creationId xmlns:a16="http://schemas.microsoft.com/office/drawing/2014/main" id="{AC594DD3-DC91-41D4-AE60-6E6F71B7D756}"/>
              </a:ext>
            </a:extLst>
          </p:cNvPr>
          <p:cNvSpPr/>
          <p:nvPr/>
        </p:nvSpPr>
        <p:spPr>
          <a:xfrm rot="7127799">
            <a:off x="2111732" y="1634069"/>
            <a:ext cx="114300" cy="2584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8181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a:extLst>
              <a:ext uri="{FF2B5EF4-FFF2-40B4-BE49-F238E27FC236}">
                <a16:creationId xmlns:a16="http://schemas.microsoft.com/office/drawing/2014/main" id="{EAD5C34A-0B11-4369-875B-947BE70AF6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973" y="773406"/>
            <a:ext cx="7586504" cy="606920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How many craft breweries are in each state?</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endParaRPr lang="en-US" sz="1600" dirty="0"/>
          </a:p>
          <a:p>
            <a:pPr marL="0" indent="0">
              <a:buNone/>
            </a:pPr>
            <a:endParaRPr lang="en-US" sz="1600" dirty="0"/>
          </a:p>
          <a:p>
            <a:endParaRPr lang="en-US" sz="1600" dirty="0"/>
          </a:p>
          <a:p>
            <a:pPr marL="0" indent="0">
              <a:buNone/>
            </a:pPr>
            <a:endParaRPr lang="en-US" dirty="0"/>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70452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What is the median ABV and IBU in each state?</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9" name="Content Placeholder 8">
            <a:extLst>
              <a:ext uri="{FF2B5EF4-FFF2-40B4-BE49-F238E27FC236}">
                <a16:creationId xmlns:a16="http://schemas.microsoft.com/office/drawing/2014/main" id="{794B8CDC-AE8C-4BC6-948A-BECA4745630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0649" y="1177786"/>
            <a:ext cx="8655867" cy="4670274"/>
          </a:xfrm>
          <a:ln>
            <a:solidFill>
              <a:schemeClr val="bg1">
                <a:lumMod val="75000"/>
              </a:schemeClr>
            </a:solidFill>
          </a:ln>
        </p:spPr>
      </p:pic>
      <p:sp>
        <p:nvSpPr>
          <p:cNvPr id="6" name="TextBox 5">
            <a:extLst>
              <a:ext uri="{FF2B5EF4-FFF2-40B4-BE49-F238E27FC236}">
                <a16:creationId xmlns:a16="http://schemas.microsoft.com/office/drawing/2014/main" id="{A8067DA2-C7F8-448C-B049-E6571E083E41}"/>
              </a:ext>
            </a:extLst>
          </p:cNvPr>
          <p:cNvSpPr txBox="1"/>
          <p:nvPr/>
        </p:nvSpPr>
        <p:spPr>
          <a:xfrm>
            <a:off x="1943580" y="4428300"/>
            <a:ext cx="4694429" cy="738664"/>
          </a:xfrm>
          <a:prstGeom prst="rect">
            <a:avLst/>
          </a:prstGeom>
          <a:solidFill>
            <a:schemeClr val="bg1">
              <a:alpha val="83000"/>
            </a:schemeClr>
          </a:solidFill>
        </p:spPr>
        <p:txBody>
          <a:bodyPr wrap="square" rtlCol="0">
            <a:spAutoFit/>
          </a:bodyPr>
          <a:lstStyle/>
          <a:p>
            <a:pPr algn="ctr"/>
            <a:r>
              <a:rPr lang="en-US" sz="1400" dirty="0"/>
              <a:t>Maine has the highest median ABV and IBU of all the states. Arkansas and Utah have the lowest median ADV, while Wisconsin has the lowest median IBU.</a:t>
            </a:r>
          </a:p>
        </p:txBody>
      </p:sp>
      <p:sp>
        <p:nvSpPr>
          <p:cNvPr id="10" name="Arrow: Down 9">
            <a:extLst>
              <a:ext uri="{FF2B5EF4-FFF2-40B4-BE49-F238E27FC236}">
                <a16:creationId xmlns:a16="http://schemas.microsoft.com/office/drawing/2014/main" id="{73D07171-F01C-45EF-9182-BF1FD5A11288}"/>
              </a:ext>
            </a:extLst>
          </p:cNvPr>
          <p:cNvSpPr/>
          <p:nvPr/>
        </p:nvSpPr>
        <p:spPr>
          <a:xfrm rot="10800000">
            <a:off x="3311192" y="5718834"/>
            <a:ext cx="114300" cy="2584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8A1B6696-B49B-4C88-A22F-5FA7BDA1EF34}"/>
              </a:ext>
            </a:extLst>
          </p:cNvPr>
          <p:cNvSpPr/>
          <p:nvPr/>
        </p:nvSpPr>
        <p:spPr>
          <a:xfrm rot="3444909">
            <a:off x="3508005" y="1444062"/>
            <a:ext cx="114300" cy="2584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2948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552450" y="336771"/>
            <a:ext cx="7777222" cy="780398"/>
          </a:xfrm>
        </p:spPr>
        <p:txBody>
          <a:bodyPr>
            <a:normAutofit/>
          </a:bodyPr>
          <a:lstStyle/>
          <a:p>
            <a:r>
              <a:rPr lang="en-US" sz="2800" dirty="0">
                <a:solidFill>
                  <a:schemeClr val="tx1">
                    <a:lumMod val="65000"/>
                    <a:lumOff val="35000"/>
                  </a:schemeClr>
                </a:solidFill>
              </a:rPr>
              <a:t>What states have the maximum ABV and IBU?</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6" name="TextBox 5">
            <a:extLst>
              <a:ext uri="{FF2B5EF4-FFF2-40B4-BE49-F238E27FC236}">
                <a16:creationId xmlns:a16="http://schemas.microsoft.com/office/drawing/2014/main" id="{49B21544-ABD2-4231-B32F-C12E8438152C}"/>
              </a:ext>
            </a:extLst>
          </p:cNvPr>
          <p:cNvSpPr txBox="1"/>
          <p:nvPr/>
        </p:nvSpPr>
        <p:spPr>
          <a:xfrm>
            <a:off x="479083" y="973242"/>
            <a:ext cx="8262997" cy="1323439"/>
          </a:xfrm>
          <a:prstGeom prst="rect">
            <a:avLst/>
          </a:prstGeom>
          <a:noFill/>
        </p:spPr>
        <p:txBody>
          <a:bodyPr wrap="square" rtlCol="0">
            <a:spAutoFit/>
          </a:bodyPr>
          <a:lstStyle/>
          <a:p>
            <a:r>
              <a:rPr lang="en-US" sz="1600" dirty="0"/>
              <a:t>Kentucky has the highest ABV beer at 12.5%, which is called ‘London Balling’,  made by Against the Grain Brewery, located in Louisville, KY.</a:t>
            </a:r>
          </a:p>
          <a:p>
            <a:endParaRPr lang="en-US" sz="1600" dirty="0"/>
          </a:p>
          <a:p>
            <a:r>
              <a:rPr lang="en-US" sz="1600" dirty="0"/>
              <a:t>Oregon has the highest IBU beer at 138, which is called ‘Bitter Bitch Imperial IPA’, made by Astoria Brewing Company, located in Astoria, OR.</a:t>
            </a:r>
          </a:p>
        </p:txBody>
      </p:sp>
      <p:sp>
        <p:nvSpPr>
          <p:cNvPr id="13" name="Rectangle 12">
            <a:extLst>
              <a:ext uri="{FF2B5EF4-FFF2-40B4-BE49-F238E27FC236}">
                <a16:creationId xmlns:a16="http://schemas.microsoft.com/office/drawing/2014/main" id="{1E5777CD-2E57-41FD-A85C-A1A8403F60F8}"/>
              </a:ext>
            </a:extLst>
          </p:cNvPr>
          <p:cNvSpPr/>
          <p:nvPr/>
        </p:nvSpPr>
        <p:spPr>
          <a:xfrm>
            <a:off x="0" y="5599111"/>
            <a:ext cx="8503414" cy="369332"/>
          </a:xfrm>
          <a:prstGeom prst="rect">
            <a:avLst/>
          </a:prstGeom>
        </p:spPr>
        <p:txBody>
          <a:bodyPr wrap="square">
            <a:spAutoFit/>
          </a:bodyPr>
          <a:lstStyle/>
          <a:p>
            <a:pPr algn="ctr"/>
            <a:r>
              <a:rPr lang="en-US" dirty="0">
                <a:solidFill>
                  <a:srgbClr val="C00000"/>
                </a:solidFill>
              </a:rPr>
              <a:t>[ insert max plot]</a:t>
            </a:r>
          </a:p>
        </p:txBody>
      </p:sp>
      <p:pic>
        <p:nvPicPr>
          <p:cNvPr id="8" name="Picture 7">
            <a:extLst>
              <a:ext uri="{FF2B5EF4-FFF2-40B4-BE49-F238E27FC236}">
                <a16:creationId xmlns:a16="http://schemas.microsoft.com/office/drawing/2014/main" id="{4625F598-EB35-4FD1-B194-C6C9F2E4B1A4}"/>
              </a:ext>
            </a:extLst>
          </p:cNvPr>
          <p:cNvPicPr>
            <a:picLocks noChangeAspect="1"/>
          </p:cNvPicPr>
          <p:nvPr/>
        </p:nvPicPr>
        <p:blipFill>
          <a:blip r:embed="rId3"/>
          <a:stretch>
            <a:fillRect/>
          </a:stretch>
        </p:blipFill>
        <p:spPr>
          <a:xfrm>
            <a:off x="574876" y="2504579"/>
            <a:ext cx="8400783" cy="3490258"/>
          </a:xfrm>
          <a:prstGeom prst="rect">
            <a:avLst/>
          </a:prstGeom>
          <a:ln>
            <a:solidFill>
              <a:schemeClr val="bg1">
                <a:lumMod val="75000"/>
              </a:schemeClr>
            </a:solidFill>
          </a:ln>
        </p:spPr>
      </p:pic>
      <p:sp>
        <p:nvSpPr>
          <p:cNvPr id="10" name="Arrow: Down 9">
            <a:extLst>
              <a:ext uri="{FF2B5EF4-FFF2-40B4-BE49-F238E27FC236}">
                <a16:creationId xmlns:a16="http://schemas.microsoft.com/office/drawing/2014/main" id="{E77DAADB-29EE-4C62-96F6-649B18319293}"/>
              </a:ext>
            </a:extLst>
          </p:cNvPr>
          <p:cNvSpPr/>
          <p:nvPr/>
        </p:nvSpPr>
        <p:spPr>
          <a:xfrm>
            <a:off x="3113570" y="2856952"/>
            <a:ext cx="97156" cy="15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BC974B24-0D4C-42D4-A8BF-824D7D751CA5}"/>
              </a:ext>
            </a:extLst>
          </p:cNvPr>
          <p:cNvSpPr/>
          <p:nvPr/>
        </p:nvSpPr>
        <p:spPr>
          <a:xfrm>
            <a:off x="5555535" y="2591325"/>
            <a:ext cx="97156" cy="2656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0758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fontScale="90000"/>
          </a:bodyPr>
          <a:lstStyle/>
          <a:p>
            <a:r>
              <a:rPr lang="en-US" sz="2800" dirty="0">
                <a:solidFill>
                  <a:schemeClr val="tx1">
                    <a:lumMod val="65000"/>
                    <a:lumOff val="35000"/>
                  </a:schemeClr>
                </a:solidFill>
              </a:rPr>
              <a:t>What are the summary statistics and distribution of ABV?</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9" name="Picture 8">
            <a:extLst>
              <a:ext uri="{FF2B5EF4-FFF2-40B4-BE49-F238E27FC236}">
                <a16:creationId xmlns:a16="http://schemas.microsoft.com/office/drawing/2014/main" id="{1D855B2C-13BC-44FF-8E12-8CAC142FA867}"/>
              </a:ext>
            </a:extLst>
          </p:cNvPr>
          <p:cNvPicPr>
            <a:picLocks noChangeAspect="1"/>
          </p:cNvPicPr>
          <p:nvPr/>
        </p:nvPicPr>
        <p:blipFill rotWithShape="1">
          <a:blip r:embed="rId3"/>
          <a:srcRect t="4905" b="7276"/>
          <a:stretch/>
        </p:blipFill>
        <p:spPr>
          <a:xfrm>
            <a:off x="574876" y="2335061"/>
            <a:ext cx="5543550" cy="476793"/>
          </a:xfrm>
          <a:prstGeom prst="rect">
            <a:avLst/>
          </a:prstGeom>
        </p:spPr>
      </p:pic>
      <p:sp>
        <p:nvSpPr>
          <p:cNvPr id="10" name="TextBox 9">
            <a:extLst>
              <a:ext uri="{FF2B5EF4-FFF2-40B4-BE49-F238E27FC236}">
                <a16:creationId xmlns:a16="http://schemas.microsoft.com/office/drawing/2014/main" id="{0555177E-5254-4035-BECD-12641885622F}"/>
              </a:ext>
            </a:extLst>
          </p:cNvPr>
          <p:cNvSpPr txBox="1"/>
          <p:nvPr/>
        </p:nvSpPr>
        <p:spPr>
          <a:xfrm>
            <a:off x="493878" y="1073532"/>
            <a:ext cx="8262997" cy="1200329"/>
          </a:xfrm>
          <a:prstGeom prst="rect">
            <a:avLst/>
          </a:prstGeom>
          <a:noFill/>
        </p:spPr>
        <p:txBody>
          <a:bodyPr wrap="square" rtlCol="0">
            <a:spAutoFit/>
          </a:bodyPr>
          <a:lstStyle/>
          <a:p>
            <a:r>
              <a:rPr lang="en-US" dirty="0"/>
              <a:t>Below are the summary statistics of ABV for craft beers.  This shows the minimum, maximum, median, and 1</a:t>
            </a:r>
            <a:r>
              <a:rPr lang="en-US" baseline="30000" dirty="0"/>
              <a:t>st</a:t>
            </a:r>
            <a:r>
              <a:rPr lang="en-US" dirty="0"/>
              <a:t> &amp; 3</a:t>
            </a:r>
            <a:r>
              <a:rPr lang="en-US" baseline="30000" dirty="0"/>
              <a:t>rd</a:t>
            </a:r>
            <a:r>
              <a:rPr lang="en-US" dirty="0"/>
              <a:t> quartiles of the data set.  The outliers have a higher ABV than the rest of the dataset.  </a:t>
            </a:r>
          </a:p>
          <a:p>
            <a:endParaRPr lang="en-US" dirty="0"/>
          </a:p>
        </p:txBody>
      </p:sp>
      <p:pic>
        <p:nvPicPr>
          <p:cNvPr id="2050" name="Picture 2">
            <a:extLst>
              <a:ext uri="{FF2B5EF4-FFF2-40B4-BE49-F238E27FC236}">
                <a16:creationId xmlns:a16="http://schemas.microsoft.com/office/drawing/2014/main" id="{0F428284-41EC-46CF-BD07-ADFE5DADDC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878" y="3000195"/>
            <a:ext cx="4989028" cy="3563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497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FB3D9696-BDF3-41E3-9CD5-EB7CF8C874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876" y="2375435"/>
            <a:ext cx="7288418" cy="364420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552450" y="336771"/>
            <a:ext cx="7777222" cy="780398"/>
          </a:xfrm>
        </p:spPr>
        <p:txBody>
          <a:bodyPr>
            <a:normAutofit fontScale="90000"/>
          </a:bodyPr>
          <a:lstStyle/>
          <a:p>
            <a:r>
              <a:rPr lang="en-US" sz="2800" dirty="0">
                <a:solidFill>
                  <a:schemeClr val="tx1">
                    <a:lumMod val="65000"/>
                    <a:lumOff val="35000"/>
                  </a:schemeClr>
                </a:solidFill>
              </a:rPr>
              <a:t>What are the summary statistics and distribution of ABV?</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15" name="TextBox 14">
            <a:extLst>
              <a:ext uri="{FF2B5EF4-FFF2-40B4-BE49-F238E27FC236}">
                <a16:creationId xmlns:a16="http://schemas.microsoft.com/office/drawing/2014/main" id="{303B690A-98D9-4FB5-8EA2-7534E462A6AF}"/>
              </a:ext>
            </a:extLst>
          </p:cNvPr>
          <p:cNvSpPr txBox="1"/>
          <p:nvPr/>
        </p:nvSpPr>
        <p:spPr>
          <a:xfrm>
            <a:off x="520526" y="1066302"/>
            <a:ext cx="7869763" cy="1754326"/>
          </a:xfrm>
          <a:prstGeom prst="rect">
            <a:avLst/>
          </a:prstGeom>
          <a:noFill/>
        </p:spPr>
        <p:txBody>
          <a:bodyPr wrap="square" rtlCol="0">
            <a:spAutoFit/>
          </a:bodyPr>
          <a:lstStyle/>
          <a:p>
            <a:r>
              <a:rPr lang="en-US" dirty="0"/>
              <a:t>The distribution of ABV is slightly right-skewed.  The data is concentrated at 0.050.  There are 31 outliers of 0.096 and above.  According to Central Limit Theorem (n =1405 &gt; 30), the population of the ABV is normally distributed.  The 95 percent confidence interval:  0.05920729 0.06063020</a:t>
            </a:r>
          </a:p>
          <a:p>
            <a:endParaRPr lang="en-US" dirty="0"/>
          </a:p>
          <a:p>
            <a:endParaRPr lang="en-US" dirty="0"/>
          </a:p>
        </p:txBody>
      </p:sp>
      <p:sp>
        <p:nvSpPr>
          <p:cNvPr id="3" name="Right Brace 2">
            <a:extLst>
              <a:ext uri="{FF2B5EF4-FFF2-40B4-BE49-F238E27FC236}">
                <a16:creationId xmlns:a16="http://schemas.microsoft.com/office/drawing/2014/main" id="{72221DB8-07CA-4ACA-9576-E4BF40499387}"/>
              </a:ext>
            </a:extLst>
          </p:cNvPr>
          <p:cNvSpPr/>
          <p:nvPr/>
        </p:nvSpPr>
        <p:spPr>
          <a:xfrm rot="5400000">
            <a:off x="5413716" y="5642410"/>
            <a:ext cx="176214" cy="8477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A7BD6F0B-2C9D-4FFC-9E37-322455463167}"/>
              </a:ext>
            </a:extLst>
          </p:cNvPr>
          <p:cNvSpPr txBox="1"/>
          <p:nvPr/>
        </p:nvSpPr>
        <p:spPr>
          <a:xfrm>
            <a:off x="5077960" y="6151898"/>
            <a:ext cx="1009651" cy="369332"/>
          </a:xfrm>
          <a:prstGeom prst="rect">
            <a:avLst/>
          </a:prstGeom>
          <a:noFill/>
        </p:spPr>
        <p:txBody>
          <a:bodyPr wrap="square" rtlCol="0">
            <a:spAutoFit/>
          </a:bodyPr>
          <a:lstStyle/>
          <a:p>
            <a:r>
              <a:rPr lang="en-US" dirty="0"/>
              <a:t>outliers</a:t>
            </a:r>
          </a:p>
        </p:txBody>
      </p:sp>
    </p:spTree>
    <p:extLst>
      <p:ext uri="{BB962C8B-B14F-4D97-AF65-F5344CB8AC3E}">
        <p14:creationId xmlns:p14="http://schemas.microsoft.com/office/powerpoint/2010/main" val="2944746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Is there a relationship between bitterness and alcohol content?</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11" name="Rectangle 10">
            <a:extLst>
              <a:ext uri="{FF2B5EF4-FFF2-40B4-BE49-F238E27FC236}">
                <a16:creationId xmlns:a16="http://schemas.microsoft.com/office/drawing/2014/main" id="{2AE95AC1-8A01-4FA3-B041-99AA7191AB8F}"/>
              </a:ext>
            </a:extLst>
          </p:cNvPr>
          <p:cNvSpPr/>
          <p:nvPr/>
        </p:nvSpPr>
        <p:spPr>
          <a:xfrm>
            <a:off x="474050" y="1023088"/>
            <a:ext cx="8273064" cy="1200329"/>
          </a:xfrm>
          <a:prstGeom prst="rect">
            <a:avLst/>
          </a:prstGeom>
        </p:spPr>
        <p:txBody>
          <a:bodyPr wrap="square">
            <a:spAutoFit/>
          </a:bodyPr>
          <a:lstStyle/>
          <a:p>
            <a:r>
              <a:rPr lang="en-US" dirty="0"/>
              <a:t>Higher ABV values are associated with higher IBUs and vice versa.  With p-value &lt; 2.2e-16, there is sufficient evidence at alpha = .05 level of significance to suggest that the data is linearly correlated. Correlation estimate = 0.67 suggests that the relationship between IBU and ABV is positive and strong.</a:t>
            </a:r>
          </a:p>
        </p:txBody>
      </p:sp>
      <p:pic>
        <p:nvPicPr>
          <p:cNvPr id="4098" name="Picture 2">
            <a:extLst>
              <a:ext uri="{FF2B5EF4-FFF2-40B4-BE49-F238E27FC236}">
                <a16:creationId xmlns:a16="http://schemas.microsoft.com/office/drawing/2014/main" id="{2BEA4880-864C-4FED-8310-876D259349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269" y="2301238"/>
            <a:ext cx="7661448" cy="3830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0430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2666</TotalTime>
  <Words>767</Words>
  <Application>Microsoft Office PowerPoint</Application>
  <PresentationFormat>On-screen Show (4:3)</PresentationFormat>
  <Paragraphs>55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Nova Cond Light</vt:lpstr>
      <vt:lpstr>Arial Nova Light</vt:lpstr>
      <vt:lpstr>Calibri</vt:lpstr>
      <vt:lpstr>Calibri Light</vt:lpstr>
      <vt:lpstr>Office Theme</vt:lpstr>
      <vt:lpstr>Doing Data Science:  Case Study 1</vt:lpstr>
      <vt:lpstr>Introduction</vt:lpstr>
      <vt:lpstr>How many craft breweries are in each state?</vt:lpstr>
      <vt:lpstr>How many craft breweries are in each state?</vt:lpstr>
      <vt:lpstr>What is the median ABV and IBU in each state?</vt:lpstr>
      <vt:lpstr>What states have the maximum ABV and IBU?</vt:lpstr>
      <vt:lpstr>What are the summary statistics and distribution of ABV?</vt:lpstr>
      <vt:lpstr>What are the summary statistics and distribution of ABV?</vt:lpstr>
      <vt:lpstr>Is there a relationship between bitterness and alcohol content?</vt:lpstr>
      <vt:lpstr>What is the difference in ABV and IBU between IPAs and other Ales?</vt:lpstr>
      <vt:lpstr>What is the difference in ABV and IBU between IPAs and other Ales?</vt:lpstr>
      <vt:lpstr>What is the difference in ABV and IBU between IPAs and other Ales?</vt:lpstr>
      <vt:lpstr>What is the difference in ABV and IBU between IPAs and other Ales?</vt:lpstr>
      <vt:lpstr>What is the difference in ABV and IBU between IPAs and other Ales?</vt:lpstr>
      <vt:lpstr>Possible States for Budweiser to open a new brewery</vt:lpstr>
      <vt:lpstr>Cheers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Doing Data Science  Case Study 1</dc:title>
  <dc:creator>leighxh@gmail.com</dc:creator>
  <cp:lastModifiedBy>leighxh@gmail.com</cp:lastModifiedBy>
  <cp:revision>54</cp:revision>
  <dcterms:created xsi:type="dcterms:W3CDTF">2020-01-12T16:50:51Z</dcterms:created>
  <dcterms:modified xsi:type="dcterms:W3CDTF">2020-01-17T05:19:42Z</dcterms:modified>
</cp:coreProperties>
</file>