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84" r:id="rId5"/>
    <p:sldId id="261" r:id="rId6"/>
    <p:sldId id="274" r:id="rId7"/>
    <p:sldId id="273" r:id="rId8"/>
    <p:sldId id="263" r:id="rId9"/>
    <p:sldId id="264" r:id="rId10"/>
    <p:sldId id="280" r:id="rId11"/>
    <p:sldId id="276" r:id="rId12"/>
    <p:sldId id="279" r:id="rId13"/>
    <p:sldId id="282" r:id="rId14"/>
    <p:sldId id="281"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1/18/2020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pic>
        <p:nvPicPr>
          <p:cNvPr id="5122" name="Picture 2">
            <a:extLst>
              <a:ext uri="{FF2B5EF4-FFF2-40B4-BE49-F238E27FC236}">
                <a16:creationId xmlns:a16="http://schemas.microsoft.com/office/drawing/2014/main" id="{8EBF9489-1D18-4EDD-939B-48E6C1C61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596799"/>
            <a:ext cx="8273064" cy="459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5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1477328"/>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85.16%.</a:t>
            </a:r>
          </a:p>
          <a:p>
            <a:endParaRPr lang="en-US" dirty="0"/>
          </a:p>
          <a:p>
            <a:endParaRPr lang="en-US" dirty="0"/>
          </a:p>
        </p:txBody>
      </p:sp>
      <p:graphicFrame>
        <p:nvGraphicFramePr>
          <p:cNvPr id="9" name="Table 8">
            <a:extLst>
              <a:ext uri="{FF2B5EF4-FFF2-40B4-BE49-F238E27FC236}">
                <a16:creationId xmlns:a16="http://schemas.microsoft.com/office/drawing/2014/main" id="{BCEC2F55-771F-4626-85DA-64DF44B658E5}"/>
              </a:ext>
            </a:extLst>
          </p:cNvPr>
          <p:cNvGraphicFramePr>
            <a:graphicFrameLocks noGrp="1"/>
          </p:cNvGraphicFramePr>
          <p:nvPr>
            <p:extLst>
              <p:ext uri="{D42A27DB-BD31-4B8C-83A1-F6EECF244321}">
                <p14:modId xmlns:p14="http://schemas.microsoft.com/office/powerpoint/2010/main" val="2607709015"/>
              </p:ext>
            </p:extLst>
          </p:nvPr>
        </p:nvGraphicFramePr>
        <p:xfrm>
          <a:off x="918808" y="2246765"/>
          <a:ext cx="5703081" cy="1232183"/>
        </p:xfrm>
        <a:graphic>
          <a:graphicData uri="http://schemas.openxmlformats.org/drawingml/2006/table">
            <a:tbl>
              <a:tblPr firstRow="1" bandRow="1">
                <a:tableStyleId>{21E4AEA4-8DFA-4A89-87EB-49C32662AFE0}</a:tableStyleId>
              </a:tblPr>
              <a:tblGrid>
                <a:gridCol w="1497059">
                  <a:extLst>
                    <a:ext uri="{9D8B030D-6E8A-4147-A177-3AD203B41FA5}">
                      <a16:colId xmlns:a16="http://schemas.microsoft.com/office/drawing/2014/main" val="20000"/>
                    </a:ext>
                  </a:extLst>
                </a:gridCol>
                <a:gridCol w="2304994">
                  <a:extLst>
                    <a:ext uri="{9D8B030D-6E8A-4147-A177-3AD203B41FA5}">
                      <a16:colId xmlns:a16="http://schemas.microsoft.com/office/drawing/2014/main" val="20001"/>
                    </a:ext>
                  </a:extLst>
                </a:gridCol>
                <a:gridCol w="1901028">
                  <a:extLst>
                    <a:ext uri="{9D8B030D-6E8A-4147-A177-3AD203B41FA5}">
                      <a16:colId xmlns:a16="http://schemas.microsoft.com/office/drawing/2014/main" val="20002"/>
                    </a:ext>
                  </a:extLst>
                </a:gridCol>
              </a:tblGrid>
              <a:tr h="420326">
                <a:tc>
                  <a:txBody>
                    <a:bodyPr/>
                    <a:lstStyle/>
                    <a:p>
                      <a:pPr algn="ctr"/>
                      <a:r>
                        <a:rPr lang="en-US" sz="1200" dirty="0">
                          <a:solidFill>
                            <a:sysClr val="windowText" lastClr="000000"/>
                          </a:solidFill>
                        </a:rPr>
                        <a:t>K=5</a:t>
                      </a: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Ale</a:t>
                      </a:r>
                    </a:p>
                    <a:p>
                      <a:pPr algn="ctr"/>
                      <a:endParaRPr lang="en-US" sz="1200" dirty="0">
                        <a:solidFill>
                          <a:sysClr val="windowText" lastClr="000000"/>
                        </a:solidFill>
                      </a:endParaRPr>
                    </a:p>
                  </a:txBody>
                  <a:tcPr marL="68580" marR="68580" marT="34290" marB="34290" anchor="ctr"/>
                </a:tc>
                <a:tc>
                  <a:txBody>
                    <a:bodyPr/>
                    <a:lstStyle/>
                    <a:p>
                      <a:pPr algn="ctr"/>
                      <a:r>
                        <a:rPr lang="en-US" sz="1200" dirty="0">
                          <a:solidFill>
                            <a:sysClr val="windowText" lastClr="000000"/>
                          </a:solidFill>
                        </a:rPr>
                        <a:t>Truly</a:t>
                      </a:r>
                      <a:r>
                        <a:rPr lang="en-US" sz="1200" baseline="0" dirty="0">
                          <a:solidFill>
                            <a:sysClr val="windowText" lastClr="000000"/>
                          </a:solidFill>
                        </a:rPr>
                        <a:t> IPA</a:t>
                      </a:r>
                    </a:p>
                    <a:p>
                      <a:pPr algn="ctr"/>
                      <a:endParaRPr lang="en-US" sz="1200" dirty="0">
                        <a:solidFill>
                          <a:sysClr val="windowText" lastClr="000000"/>
                        </a:solidFill>
                      </a:endParaRPr>
                    </a:p>
                  </a:txBody>
                  <a:tcPr marL="68580" marR="68580" marT="34290" marB="34290" anchor="ctr"/>
                </a:tc>
                <a:extLst>
                  <a:ext uri="{0D108BD9-81ED-4DB2-BD59-A6C34878D82A}">
                    <a16:rowId xmlns:a16="http://schemas.microsoft.com/office/drawing/2014/main" val="10000"/>
                  </a:ext>
                </a:extLst>
              </a:tr>
              <a:tr h="420326">
                <a:tc>
                  <a:txBody>
                    <a:bodyPr/>
                    <a:lstStyle/>
                    <a:p>
                      <a:pPr algn="ctr"/>
                      <a:r>
                        <a:rPr lang="en-US" sz="1200" dirty="0"/>
                        <a:t>Classified as Ale</a:t>
                      </a:r>
                    </a:p>
                  </a:txBody>
                  <a:tcPr marL="68580" marR="68580" marT="34290" marB="34290" anchor="ctr"/>
                </a:tc>
                <a:tc>
                  <a:txBody>
                    <a:bodyPr/>
                    <a:lstStyle/>
                    <a:p>
                      <a:pPr algn="ctr"/>
                      <a:r>
                        <a:rPr lang="en-US" sz="1200" dirty="0"/>
                        <a:t>158</a:t>
                      </a:r>
                    </a:p>
                  </a:txBody>
                  <a:tcPr marL="68580" marR="68580" marT="34290" marB="34290" anchor="ctr"/>
                </a:tc>
                <a:tc>
                  <a:txBody>
                    <a:bodyPr/>
                    <a:lstStyle/>
                    <a:p>
                      <a:pPr algn="ctr"/>
                      <a:r>
                        <a:rPr lang="en-US" sz="1200" dirty="0"/>
                        <a:t>20</a:t>
                      </a:r>
                    </a:p>
                  </a:txBody>
                  <a:tcPr marL="68580" marR="68580" marT="34290" marB="34290" anchor="ctr"/>
                </a:tc>
                <a:extLst>
                  <a:ext uri="{0D108BD9-81ED-4DB2-BD59-A6C34878D82A}">
                    <a16:rowId xmlns:a16="http://schemas.microsoft.com/office/drawing/2014/main" val="10001"/>
                  </a:ext>
                </a:extLst>
              </a:tr>
              <a:tr h="377517">
                <a:tc>
                  <a:txBody>
                    <a:bodyPr/>
                    <a:lstStyle/>
                    <a:p>
                      <a:pPr algn="ctr"/>
                      <a:r>
                        <a:rPr lang="en-US" sz="1200" dirty="0"/>
                        <a:t>Classified as IPA</a:t>
                      </a:r>
                    </a:p>
                  </a:txBody>
                  <a:tcPr marL="68580" marR="68580" marT="34290" marB="34290" anchor="ctr"/>
                </a:tc>
                <a:tc>
                  <a:txBody>
                    <a:bodyPr/>
                    <a:lstStyle/>
                    <a:p>
                      <a:pPr algn="ctr"/>
                      <a:r>
                        <a:rPr lang="en-US" sz="1200" dirty="0"/>
                        <a:t>22</a:t>
                      </a:r>
                    </a:p>
                  </a:txBody>
                  <a:tcPr marL="68580" marR="68580" marT="34290" marB="34290" anchor="ctr"/>
                </a:tc>
                <a:tc>
                  <a:txBody>
                    <a:bodyPr/>
                    <a:lstStyle/>
                    <a:p>
                      <a:pPr algn="ctr"/>
                      <a:r>
                        <a:rPr lang="en-US" sz="1200" dirty="0"/>
                        <a:t>83</a:t>
                      </a:r>
                    </a:p>
                  </a:txBody>
                  <a:tcPr marL="68580" marR="68580" marT="34290" marB="34290" anchor="ct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DF71040-E299-44CB-9B85-A9AC769F3AA1}"/>
              </a:ext>
            </a:extLst>
          </p:cNvPr>
          <p:cNvSpPr txBox="1"/>
          <p:nvPr/>
        </p:nvSpPr>
        <p:spPr>
          <a:xfrm rot="16200000">
            <a:off x="-49467" y="2690890"/>
            <a:ext cx="1438290" cy="343932"/>
          </a:xfrm>
          <a:prstGeom prst="rect">
            <a:avLst/>
          </a:prstGeom>
          <a:noFill/>
        </p:spPr>
        <p:txBody>
          <a:bodyPr wrap="square" rtlCol="0">
            <a:noAutofit/>
          </a:bodyPr>
          <a:lstStyle/>
          <a:p>
            <a:pPr algn="ctr"/>
            <a:r>
              <a:rPr lang="en-US" sz="1400" b="1" dirty="0"/>
              <a:t>Classifications</a:t>
            </a:r>
          </a:p>
        </p:txBody>
      </p:sp>
      <p:sp>
        <p:nvSpPr>
          <p:cNvPr id="3" name="TextBox 2">
            <a:extLst>
              <a:ext uri="{FF2B5EF4-FFF2-40B4-BE49-F238E27FC236}">
                <a16:creationId xmlns:a16="http://schemas.microsoft.com/office/drawing/2014/main" id="{2D957442-9BE5-4CD9-9676-0F385185CC8C}"/>
              </a:ext>
            </a:extLst>
          </p:cNvPr>
          <p:cNvSpPr txBox="1"/>
          <p:nvPr/>
        </p:nvSpPr>
        <p:spPr>
          <a:xfrm>
            <a:off x="497711" y="3943350"/>
            <a:ext cx="7626149" cy="646331"/>
          </a:xfrm>
          <a:prstGeom prst="rect">
            <a:avLst/>
          </a:prstGeom>
          <a:noFill/>
        </p:spPr>
        <p:txBody>
          <a:bodyPr wrap="square" rtlCol="0">
            <a:spAutoFit/>
          </a:bodyPr>
          <a:lstStyle/>
          <a:p>
            <a:r>
              <a:rPr lang="en-US" dirty="0"/>
              <a:t>There are 241 craft beers that are classified accurately, and 42 craft beers are misclassified. </a:t>
            </a:r>
          </a:p>
        </p:txBody>
      </p:sp>
    </p:spTree>
    <p:extLst>
      <p:ext uri="{BB962C8B-B14F-4D97-AF65-F5344CB8AC3E}">
        <p14:creationId xmlns:p14="http://schemas.microsoft.com/office/powerpoint/2010/main" val="388219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2585323"/>
          </a:xfrm>
          <a:prstGeom prst="rect">
            <a:avLst/>
          </a:prstGeom>
        </p:spPr>
        <p:txBody>
          <a:bodyPr wrap="square">
            <a:spAutoFit/>
          </a:bodyPr>
          <a:lstStyle/>
          <a:p>
            <a:r>
              <a:rPr lang="en-US" dirty="0"/>
              <a:t>We used Welch two sample t-test to test for the mean differences of ABV/IBU between IPAs and Ales. At alpha=.05 level of significance, there is sufficient evidence to suggest that the mean ABV/IBU of IPAs is significantly different from the mean ABV/IBU of Ales (p-value &lt;2.2e-16).</a:t>
            </a:r>
          </a:p>
          <a:p>
            <a:endParaRPr lang="en-US" dirty="0"/>
          </a:p>
          <a:p>
            <a:r>
              <a:rPr lang="en-US" dirty="0"/>
              <a:t>We are 95% confident that the mean differences in ABV stay within (0.011, 0.014) and the mean differences in IBU stay within (35.16, 40.07) between IPAs and other Ales groups.</a:t>
            </a:r>
          </a:p>
          <a:p>
            <a:endParaRPr lang="en-US" dirty="0"/>
          </a:p>
        </p:txBody>
      </p:sp>
    </p:spTree>
    <p:extLst>
      <p:ext uri="{BB962C8B-B14F-4D97-AF65-F5344CB8AC3E}">
        <p14:creationId xmlns:p14="http://schemas.microsoft.com/office/powerpoint/2010/main" val="279424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146" name="Picture 2">
            <a:extLst>
              <a:ext uri="{FF2B5EF4-FFF2-40B4-BE49-F238E27FC236}">
                <a16:creationId xmlns:a16="http://schemas.microsoft.com/office/drawing/2014/main" id="{3848A575-D9B8-41D6-971F-14F1BC85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55" y="1230999"/>
            <a:ext cx="8508555" cy="425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pic>
        <p:nvPicPr>
          <p:cNvPr id="2050" name="Picture 2">
            <a:extLst>
              <a:ext uri="{FF2B5EF4-FFF2-40B4-BE49-F238E27FC236}">
                <a16:creationId xmlns:a16="http://schemas.microsoft.com/office/drawing/2014/main" id="{A3E551EA-D569-48CB-BC74-45133F1F1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6" y="1830944"/>
            <a:ext cx="5565760" cy="4638133"/>
          </a:xfrm>
          <a:prstGeom prst="rect">
            <a:avLst/>
          </a:prstGeom>
          <a:noFill/>
          <a:extLst>
            <a:ext uri="{909E8E84-426E-40DD-AFC4-6F175D3DCCD1}">
              <a14:hiddenFill xmlns:a14="http://schemas.microsoft.com/office/drawing/2010/main">
                <a:solidFill>
                  <a:srgbClr val="FFFFFF"/>
                </a:solidFill>
              </a14:hiddenFill>
            </a:ext>
          </a:extLst>
        </p:spPr>
      </p:pic>
      <p:sp>
        <p:nvSpPr>
          <p:cNvPr id="4" name="Star: 5 Points 3">
            <a:extLst>
              <a:ext uri="{FF2B5EF4-FFF2-40B4-BE49-F238E27FC236}">
                <a16:creationId xmlns:a16="http://schemas.microsoft.com/office/drawing/2014/main" id="{3D2AE267-81E4-410A-9F96-28AA3A451A20}"/>
              </a:ext>
            </a:extLst>
          </p:cNvPr>
          <p:cNvSpPr/>
          <p:nvPr/>
        </p:nvSpPr>
        <p:spPr>
          <a:xfrm>
            <a:off x="2111920" y="5579651"/>
            <a:ext cx="191297" cy="187471"/>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08DC3C6-7AF0-4322-9C36-23DD0A9D0E10}"/>
              </a:ext>
            </a:extLst>
          </p:cNvPr>
          <p:cNvSpPr txBox="1"/>
          <p:nvPr/>
        </p:nvSpPr>
        <p:spPr>
          <a:xfrm>
            <a:off x="1552350" y="6213452"/>
            <a:ext cx="1400293" cy="307777"/>
          </a:xfrm>
          <a:prstGeom prst="rect">
            <a:avLst/>
          </a:prstGeom>
          <a:solidFill>
            <a:schemeClr val="bg1">
              <a:alpha val="83000"/>
            </a:schemeClr>
          </a:solidFill>
        </p:spPr>
        <p:txBody>
          <a:bodyPr wrap="square" rtlCol="0">
            <a:spAutoFit/>
          </a:bodyPr>
          <a:lstStyle/>
          <a:p>
            <a:pPr algn="ctr"/>
            <a:r>
              <a:rPr lang="en-US" sz="1400" dirty="0">
                <a:solidFill>
                  <a:srgbClr val="FF0000"/>
                </a:solidFill>
              </a:rPr>
              <a:t>Budweiser</a:t>
            </a:r>
          </a:p>
        </p:txBody>
      </p:sp>
    </p:spTree>
    <p:extLst>
      <p:ext uri="{BB962C8B-B14F-4D97-AF65-F5344CB8AC3E}">
        <p14:creationId xmlns:p14="http://schemas.microsoft.com/office/powerpoint/2010/main" val="375436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Possible States for Budweiser to open a new brewery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explore new craft brewery locations in X, Y, Z states based on ABV and IBU within those states.</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Rectangle 5">
            <a:extLst>
              <a:ext uri="{FF2B5EF4-FFF2-40B4-BE49-F238E27FC236}">
                <a16:creationId xmlns:a16="http://schemas.microsoft.com/office/drawing/2014/main" id="{1DB46FE1-B737-4A98-AEA2-BB73D2B34665}"/>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Naïve Bayes output]</a:t>
            </a:r>
          </a:p>
        </p:txBody>
      </p:sp>
    </p:spTree>
    <p:extLst>
      <p:ext uri="{BB962C8B-B14F-4D97-AF65-F5344CB8AC3E}">
        <p14:creationId xmlns:p14="http://schemas.microsoft.com/office/powerpoint/2010/main" val="277137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5DA2B4-6BFC-4088-8D3B-05FFA449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04" y="1143000"/>
            <a:ext cx="8426628" cy="4213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TextBox 3">
            <a:extLst>
              <a:ext uri="{FF2B5EF4-FFF2-40B4-BE49-F238E27FC236}">
                <a16:creationId xmlns:a16="http://schemas.microsoft.com/office/drawing/2014/main" id="{2786E653-0105-4649-B52D-7B6BA9009358}"/>
              </a:ext>
            </a:extLst>
          </p:cNvPr>
          <p:cNvSpPr txBox="1"/>
          <p:nvPr/>
        </p:nvSpPr>
        <p:spPr>
          <a:xfrm>
            <a:off x="2253482" y="1464054"/>
            <a:ext cx="3971326" cy="523220"/>
          </a:xfrm>
          <a:prstGeom prst="rect">
            <a:avLst/>
          </a:prstGeom>
          <a:noFill/>
        </p:spPr>
        <p:txBody>
          <a:bodyPr wrap="square" rtlCol="0">
            <a:spAutoFit/>
          </a:bodyPr>
          <a:lstStyle/>
          <a:p>
            <a:r>
              <a:rPr lang="en-US" sz="1400" dirty="0">
                <a:solidFill>
                  <a:schemeClr val="accent1"/>
                </a:solidFill>
              </a:rPr>
              <a:t>Every state has at least one craft brewery.  </a:t>
            </a:r>
          </a:p>
          <a:p>
            <a:r>
              <a:rPr lang="en-US" sz="1400" dirty="0">
                <a:solidFill>
                  <a:schemeClr val="accent1"/>
                </a:solidFill>
              </a:rPr>
              <a:t>Colorado has the highest number of craft breweries.</a:t>
            </a:r>
          </a:p>
        </p:txBody>
      </p:sp>
      <p:sp>
        <p:nvSpPr>
          <p:cNvPr id="8" name="Arrow: Down 7">
            <a:extLst>
              <a:ext uri="{FF2B5EF4-FFF2-40B4-BE49-F238E27FC236}">
                <a16:creationId xmlns:a16="http://schemas.microsoft.com/office/drawing/2014/main" id="{AC594DD3-DC91-41D4-AE60-6E6F71B7D756}"/>
              </a:ext>
            </a:extLst>
          </p:cNvPr>
          <p:cNvSpPr/>
          <p:nvPr/>
        </p:nvSpPr>
        <p:spPr>
          <a:xfrm rot="7127799">
            <a:off x="2111732" y="1634069"/>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2">
            <a:extLst>
              <a:ext uri="{FF2B5EF4-FFF2-40B4-BE49-F238E27FC236}">
                <a16:creationId xmlns:a16="http://schemas.microsoft.com/office/drawing/2014/main" id="{07470C0E-E377-406E-8F63-B5267F5F5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90" y="1010306"/>
            <a:ext cx="6814633" cy="545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5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649" y="1177786"/>
            <a:ext cx="8655867" cy="4670274"/>
          </a:xfrm>
          <a:ln>
            <a:solidFill>
              <a:schemeClr val="bg1">
                <a:lumMod val="75000"/>
              </a:schemeClr>
            </a:solidFill>
          </a:ln>
        </p:spPr>
      </p:pic>
      <p:sp>
        <p:nvSpPr>
          <p:cNvPr id="6" name="TextBox 5">
            <a:extLst>
              <a:ext uri="{FF2B5EF4-FFF2-40B4-BE49-F238E27FC236}">
                <a16:creationId xmlns:a16="http://schemas.microsoft.com/office/drawing/2014/main" id="{A8067DA2-C7F8-448C-B049-E6571E083E41}"/>
              </a:ext>
            </a:extLst>
          </p:cNvPr>
          <p:cNvSpPr txBox="1"/>
          <p:nvPr/>
        </p:nvSpPr>
        <p:spPr>
          <a:xfrm>
            <a:off x="1943580" y="4428300"/>
            <a:ext cx="4694429" cy="738664"/>
          </a:xfrm>
          <a:prstGeom prst="rect">
            <a:avLst/>
          </a:prstGeom>
          <a:solidFill>
            <a:schemeClr val="bg1">
              <a:alpha val="83000"/>
            </a:schemeClr>
          </a:solidFill>
        </p:spPr>
        <p:txBody>
          <a:bodyPr wrap="square" rtlCol="0">
            <a:spAutoFit/>
          </a:bodyPr>
          <a:lstStyle/>
          <a:p>
            <a:pPr algn="ctr"/>
            <a:r>
              <a:rPr lang="en-US" sz="1400" dirty="0"/>
              <a:t>Maine has the highest median ABV and IBU of all the states. Arkansas and Utah have the lowest median ADV, while Wisconsin has the lowest median IBU.</a:t>
            </a:r>
          </a:p>
        </p:txBody>
      </p:sp>
      <p:sp>
        <p:nvSpPr>
          <p:cNvPr id="10" name="Arrow: Down 9">
            <a:extLst>
              <a:ext uri="{FF2B5EF4-FFF2-40B4-BE49-F238E27FC236}">
                <a16:creationId xmlns:a16="http://schemas.microsoft.com/office/drawing/2014/main" id="{73D07171-F01C-45EF-9182-BF1FD5A11288}"/>
              </a:ext>
            </a:extLst>
          </p:cNvPr>
          <p:cNvSpPr/>
          <p:nvPr/>
        </p:nvSpPr>
        <p:spPr>
          <a:xfrm rot="10800000">
            <a:off x="3311192" y="5718834"/>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A1B6696-B49B-4C88-A22F-5FA7BDA1EF34}"/>
              </a:ext>
            </a:extLst>
          </p:cNvPr>
          <p:cNvSpPr/>
          <p:nvPr/>
        </p:nvSpPr>
        <p:spPr>
          <a:xfrm rot="3444909">
            <a:off x="3508005" y="1444062"/>
            <a:ext cx="114300" cy="2584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29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TextBox 5">
            <a:extLst>
              <a:ext uri="{FF2B5EF4-FFF2-40B4-BE49-F238E27FC236}">
                <a16:creationId xmlns:a16="http://schemas.microsoft.com/office/drawing/2014/main" id="{49B21544-ABD2-4231-B32F-C12E8438152C}"/>
              </a:ext>
            </a:extLst>
          </p:cNvPr>
          <p:cNvSpPr txBox="1"/>
          <p:nvPr/>
        </p:nvSpPr>
        <p:spPr>
          <a:xfrm>
            <a:off x="479083" y="973242"/>
            <a:ext cx="8262997" cy="1323439"/>
          </a:xfrm>
          <a:prstGeom prst="rect">
            <a:avLst/>
          </a:prstGeom>
          <a:noFill/>
        </p:spPr>
        <p:txBody>
          <a:bodyPr wrap="square" rtlCol="0">
            <a:spAutoFit/>
          </a:bodyPr>
          <a:lstStyle/>
          <a:p>
            <a:r>
              <a:rPr lang="en-US" sz="1600" dirty="0"/>
              <a:t>Kentucky has the highest ABV beer at 12.5%, which is called ‘London Balling’,  made by Against the Grain Brewery, located in Louisville, KY.</a:t>
            </a:r>
          </a:p>
          <a:p>
            <a:endParaRPr lang="en-US" sz="1600" dirty="0"/>
          </a:p>
          <a:p>
            <a:r>
              <a:rPr lang="en-US" sz="1600" dirty="0"/>
              <a:t>Oregon has the highest IBU beer at 138, which is called ‘Bitter Bitch Imperial IPA’, made by Astoria Brewing Company, located in Astoria, OR.</a:t>
            </a:r>
          </a:p>
        </p:txBody>
      </p:sp>
      <p:sp>
        <p:nvSpPr>
          <p:cNvPr id="13" name="Rectangle 12">
            <a:extLst>
              <a:ext uri="{FF2B5EF4-FFF2-40B4-BE49-F238E27FC236}">
                <a16:creationId xmlns:a16="http://schemas.microsoft.com/office/drawing/2014/main" id="{1E5777CD-2E57-41FD-A85C-A1A8403F60F8}"/>
              </a:ext>
            </a:extLst>
          </p:cNvPr>
          <p:cNvSpPr/>
          <p:nvPr/>
        </p:nvSpPr>
        <p:spPr>
          <a:xfrm>
            <a:off x="0" y="5599111"/>
            <a:ext cx="8503414" cy="369332"/>
          </a:xfrm>
          <a:prstGeom prst="rect">
            <a:avLst/>
          </a:prstGeom>
        </p:spPr>
        <p:txBody>
          <a:bodyPr wrap="square">
            <a:spAutoFit/>
          </a:bodyPr>
          <a:lstStyle/>
          <a:p>
            <a:pPr algn="ctr"/>
            <a:r>
              <a:rPr lang="en-US" dirty="0">
                <a:solidFill>
                  <a:srgbClr val="C00000"/>
                </a:solidFill>
              </a:rPr>
              <a:t>[ insert max plot]</a:t>
            </a:r>
          </a:p>
        </p:txBody>
      </p:sp>
      <p:pic>
        <p:nvPicPr>
          <p:cNvPr id="8" name="Picture 7">
            <a:extLst>
              <a:ext uri="{FF2B5EF4-FFF2-40B4-BE49-F238E27FC236}">
                <a16:creationId xmlns:a16="http://schemas.microsoft.com/office/drawing/2014/main" id="{4625F598-EB35-4FD1-B194-C6C9F2E4B1A4}"/>
              </a:ext>
            </a:extLst>
          </p:cNvPr>
          <p:cNvPicPr>
            <a:picLocks noChangeAspect="1"/>
          </p:cNvPicPr>
          <p:nvPr/>
        </p:nvPicPr>
        <p:blipFill>
          <a:blip r:embed="rId3"/>
          <a:stretch>
            <a:fillRect/>
          </a:stretch>
        </p:blipFill>
        <p:spPr>
          <a:xfrm>
            <a:off x="574876" y="2504579"/>
            <a:ext cx="8400783" cy="3490258"/>
          </a:xfrm>
          <a:prstGeom prst="rect">
            <a:avLst/>
          </a:prstGeom>
          <a:ln>
            <a:solidFill>
              <a:schemeClr val="bg1">
                <a:lumMod val="75000"/>
              </a:schemeClr>
            </a:solidFill>
          </a:ln>
        </p:spPr>
      </p:pic>
      <p:sp>
        <p:nvSpPr>
          <p:cNvPr id="10" name="Arrow: Down 9">
            <a:extLst>
              <a:ext uri="{FF2B5EF4-FFF2-40B4-BE49-F238E27FC236}">
                <a16:creationId xmlns:a16="http://schemas.microsoft.com/office/drawing/2014/main" id="{E77DAADB-29EE-4C62-96F6-649B18319293}"/>
              </a:ext>
            </a:extLst>
          </p:cNvPr>
          <p:cNvSpPr/>
          <p:nvPr/>
        </p:nvSpPr>
        <p:spPr>
          <a:xfrm>
            <a:off x="3113570" y="2856952"/>
            <a:ext cx="97156"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C974B24-0D4C-42D4-A8BF-824D7D751CA5}"/>
              </a:ext>
            </a:extLst>
          </p:cNvPr>
          <p:cNvSpPr/>
          <p:nvPr/>
        </p:nvSpPr>
        <p:spPr>
          <a:xfrm>
            <a:off x="5555535" y="2591325"/>
            <a:ext cx="97156" cy="26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5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3"/>
          <a:srcRect t="4905" b="7276"/>
          <a:stretch/>
        </p:blipFill>
        <p:spPr>
          <a:xfrm>
            <a:off x="574876" y="2335061"/>
            <a:ext cx="5543550" cy="476793"/>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073532"/>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 outliers have a higher ABV than the rest of the dataset.  </a:t>
            </a:r>
          </a:p>
          <a:p>
            <a:endParaRPr lang="en-US" dirty="0"/>
          </a:p>
        </p:txBody>
      </p:sp>
      <p:pic>
        <p:nvPicPr>
          <p:cNvPr id="2050" name="Picture 2">
            <a:extLst>
              <a:ext uri="{FF2B5EF4-FFF2-40B4-BE49-F238E27FC236}">
                <a16:creationId xmlns:a16="http://schemas.microsoft.com/office/drawing/2014/main" id="{0F428284-41EC-46CF-BD07-ADFE5DADD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78" y="3000195"/>
            <a:ext cx="4989028" cy="356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B3D9696-BDF3-41E3-9CD5-EB7CF8C8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6" y="2375435"/>
            <a:ext cx="7288418" cy="36442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03B690A-98D9-4FB5-8EA2-7534E462A6AF}"/>
              </a:ext>
            </a:extLst>
          </p:cNvPr>
          <p:cNvSpPr txBox="1"/>
          <p:nvPr/>
        </p:nvSpPr>
        <p:spPr>
          <a:xfrm>
            <a:off x="520526" y="1066302"/>
            <a:ext cx="7869763" cy="1754326"/>
          </a:xfrm>
          <a:prstGeom prst="rect">
            <a:avLst/>
          </a:prstGeom>
          <a:noFill/>
        </p:spPr>
        <p:txBody>
          <a:bodyPr wrap="square" rtlCol="0">
            <a:spAutoFit/>
          </a:bodyPr>
          <a:lstStyle/>
          <a:p>
            <a:r>
              <a:rPr lang="en-US" dirty="0"/>
              <a:t>The distribution of ABV is slightly right-skewed.  The data is concentrated at 0.050.  There are 31 outliers of 0.096 and above.  According to Central Limit Theorem (n =1405 &gt; 30), the population of the ABV is normally distributed.  The 95 percent confidence interval:  0.05920729 0.06063020</a:t>
            </a:r>
          </a:p>
          <a:p>
            <a:endParaRPr lang="en-US" dirty="0"/>
          </a:p>
          <a:p>
            <a:endParaRPr lang="en-US" dirty="0"/>
          </a:p>
        </p:txBody>
      </p:sp>
      <p:sp>
        <p:nvSpPr>
          <p:cNvPr id="3" name="Right Brace 2">
            <a:extLst>
              <a:ext uri="{FF2B5EF4-FFF2-40B4-BE49-F238E27FC236}">
                <a16:creationId xmlns:a16="http://schemas.microsoft.com/office/drawing/2014/main" id="{72221DB8-07CA-4ACA-9576-E4BF40499387}"/>
              </a:ext>
            </a:extLst>
          </p:cNvPr>
          <p:cNvSpPr/>
          <p:nvPr/>
        </p:nvSpPr>
        <p:spPr>
          <a:xfrm rot="5400000">
            <a:off x="5413716" y="5642410"/>
            <a:ext cx="176214" cy="847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7BD6F0B-2C9D-4FFC-9E37-322455463167}"/>
              </a:ext>
            </a:extLst>
          </p:cNvPr>
          <p:cNvSpPr txBox="1"/>
          <p:nvPr/>
        </p:nvSpPr>
        <p:spPr>
          <a:xfrm>
            <a:off x="5077960" y="6151898"/>
            <a:ext cx="1009651" cy="369332"/>
          </a:xfrm>
          <a:prstGeom prst="rect">
            <a:avLst/>
          </a:prstGeom>
          <a:noFill/>
        </p:spPr>
        <p:txBody>
          <a:bodyPr wrap="square" rtlCol="0">
            <a:spAutoFit/>
          </a:bodyPr>
          <a:lstStyle/>
          <a:p>
            <a:r>
              <a:rPr lang="en-US" dirty="0"/>
              <a:t>outliers</a:t>
            </a:r>
          </a:p>
        </p:txBody>
      </p:sp>
    </p:spTree>
    <p:extLst>
      <p:ext uri="{BB962C8B-B14F-4D97-AF65-F5344CB8AC3E}">
        <p14:creationId xmlns:p14="http://schemas.microsoft.com/office/powerpoint/2010/main" val="29447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2AE95AC1-8A01-4FA3-B041-99AA7191AB8F}"/>
              </a:ext>
            </a:extLst>
          </p:cNvPr>
          <p:cNvSpPr/>
          <p:nvPr/>
        </p:nvSpPr>
        <p:spPr>
          <a:xfrm>
            <a:off x="474050" y="1023088"/>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pic>
        <p:nvPicPr>
          <p:cNvPr id="4098" name="Picture 2">
            <a:extLst>
              <a:ext uri="{FF2B5EF4-FFF2-40B4-BE49-F238E27FC236}">
                <a16:creationId xmlns:a16="http://schemas.microsoft.com/office/drawing/2014/main" id="{2BEA4880-864C-4FED-8310-876D25934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69" y="2301238"/>
            <a:ext cx="7661448" cy="383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4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2673</TotalTime>
  <Words>763</Words>
  <Application>Microsoft Office PowerPoint</Application>
  <PresentationFormat>On-screen Show (4:3)</PresentationFormat>
  <Paragraphs>55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States for Budweiser to open a new brewery</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leighxh@gmail.com</cp:lastModifiedBy>
  <cp:revision>57</cp:revision>
  <dcterms:created xsi:type="dcterms:W3CDTF">2020-01-12T16:50:51Z</dcterms:created>
  <dcterms:modified xsi:type="dcterms:W3CDTF">2020-01-18T19:50:30Z</dcterms:modified>
</cp:coreProperties>
</file>