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7" r:id="rId4"/>
    <p:sldId id="269" r:id="rId5"/>
    <p:sldId id="284" r:id="rId6"/>
    <p:sldId id="261" r:id="rId7"/>
    <p:sldId id="274" r:id="rId8"/>
    <p:sldId id="273" r:id="rId9"/>
    <p:sldId id="263" r:id="rId10"/>
    <p:sldId id="264" r:id="rId11"/>
    <p:sldId id="280" r:id="rId12"/>
    <p:sldId id="276" r:id="rId13"/>
    <p:sldId id="279" r:id="rId14"/>
    <p:sldId id="282" r:id="rId15"/>
    <p:sldId id="281" r:id="rId16"/>
    <p:sldId id="266" r:id="rId17"/>
    <p:sldId id="286" r:id="rId18"/>
    <p:sldId id="285" r:id="rId19"/>
    <p:sldId id="267" r:id="rId20"/>
    <p:sldId id="28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67" d="100"/>
          <a:sy n="67" d="100"/>
        </p:scale>
        <p:origin x="12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1/25/2020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c_I0v0TIQ10" TargetMode="External"/><Relationship Id="rId2" Type="http://schemas.openxmlformats.org/officeDocument/2006/relationships/hyperlink" Target="https://github.com/kristxh/6306-CaseStudy1-Beer"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youtube.com/watch?v=OPZmAFZuCQE"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marketwatch.com/story/anheuser-busch-plans-to-buy-out-craft-brew-alliance-for-large-premium-2019-11-11" TargetMode="External"/><Relationship Id="rId7" Type="http://schemas.openxmlformats.org/officeDocument/2006/relationships/hyperlink" Target="https://www.census.gov/data/developers/data-sets.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i.pinimg.com/474x/f4/cd/7c/f4cd7c82c85fc46dc9a403af77e1289e--patio-the-photo.jpg" TargetMode="External"/><Relationship Id="rId5" Type="http://schemas.openxmlformats.org/officeDocument/2006/relationships/hyperlink" Target="https://si.wsj.net/public/resources/images/BN-TL780_2kRu4_OR_20170516101058.jpg?width=620&amp;height=413" TargetMode="External"/><Relationship Id="rId4" Type="http://schemas.openxmlformats.org/officeDocument/2006/relationships/hyperlink" Target="https://www.anheuser-busch.com/beer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2AE95AC1-8A01-4FA3-B041-99AA7191AB8F}"/>
              </a:ext>
            </a:extLst>
          </p:cNvPr>
          <p:cNvSpPr/>
          <p:nvPr/>
        </p:nvSpPr>
        <p:spPr>
          <a:xfrm>
            <a:off x="474050" y="1023088"/>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pic>
        <p:nvPicPr>
          <p:cNvPr id="1030" name="Picture 6">
            <a:extLst>
              <a:ext uri="{FF2B5EF4-FFF2-40B4-BE49-F238E27FC236}">
                <a16:creationId xmlns:a16="http://schemas.microsoft.com/office/drawing/2014/main" id="{09DA59E7-3E7F-4F8B-A3D5-9260C6A48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2" y="2409386"/>
            <a:ext cx="7382550" cy="369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4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pic>
        <p:nvPicPr>
          <p:cNvPr id="5122" name="Picture 2">
            <a:extLst>
              <a:ext uri="{FF2B5EF4-FFF2-40B4-BE49-F238E27FC236}">
                <a16:creationId xmlns:a16="http://schemas.microsoft.com/office/drawing/2014/main" id="{8EBF9489-1D18-4EDD-939B-48E6C1C6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596799"/>
            <a:ext cx="8273064" cy="45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54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570822736"/>
              </p:ext>
            </p:extLst>
          </p:nvPr>
        </p:nvGraphicFramePr>
        <p:xfrm>
          <a:off x="918808" y="2246765"/>
          <a:ext cx="5703081" cy="1232183"/>
        </p:xfrm>
        <a:graphic>
          <a:graphicData uri="http://schemas.openxmlformats.org/drawingml/2006/table">
            <a:tbl>
              <a:tblPr firstRow="1" bandRow="1">
                <a:tableStyleId>{073A0DAA-6AF3-43AB-8588-CEC1D06C72B9}</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t>K=5</a:t>
                      </a: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49467" y="2690890"/>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497711"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585323"/>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endParaRPr lang="en-US" dirty="0"/>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146" name="Picture 2">
            <a:extLst>
              <a:ext uri="{FF2B5EF4-FFF2-40B4-BE49-F238E27FC236}">
                <a16:creationId xmlns:a16="http://schemas.microsoft.com/office/drawing/2014/main" id="{3848A575-D9B8-41D6-971F-14F1BC85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55" y="1230999"/>
            <a:ext cx="8508555" cy="4254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826DFA-724B-41CB-A895-41F761BD822C}"/>
              </a:ext>
            </a:extLst>
          </p:cNvPr>
          <p:cNvSpPr txBox="1"/>
          <p:nvPr/>
        </p:nvSpPr>
        <p:spPr>
          <a:xfrm>
            <a:off x="371455" y="5589568"/>
            <a:ext cx="8274834" cy="646331"/>
          </a:xfrm>
          <a:prstGeom prst="rect">
            <a:avLst/>
          </a:prstGeom>
          <a:noFill/>
        </p:spPr>
        <p:txBody>
          <a:bodyPr wrap="square" rtlCol="0">
            <a:spAutoFit/>
          </a:bodyPr>
          <a:lstStyle/>
          <a:p>
            <a:r>
              <a:rPr lang="en-US" dirty="0"/>
              <a:t>The correlation of ABV and IBU is stronger in IPAs.</a:t>
            </a:r>
          </a:p>
          <a:p>
            <a:r>
              <a:rPr lang="en-US" dirty="0"/>
              <a:t>Ale has more outliers and larger variance.</a:t>
            </a:r>
          </a:p>
        </p:txBody>
      </p:sp>
    </p:spTree>
    <p:extLst>
      <p:ext uri="{BB962C8B-B14F-4D97-AF65-F5344CB8AC3E}">
        <p14:creationId xmlns:p14="http://schemas.microsoft.com/office/powerpoint/2010/main" val="343221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14B6F7D-B488-444A-9C91-F9481DEDB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87" y="1921277"/>
            <a:ext cx="5692216" cy="47435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17169"/>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sp>
        <p:nvSpPr>
          <p:cNvPr id="4" name="Star: 5 Points 3">
            <a:extLst>
              <a:ext uri="{FF2B5EF4-FFF2-40B4-BE49-F238E27FC236}">
                <a16:creationId xmlns:a16="http://schemas.microsoft.com/office/drawing/2014/main" id="{3D2AE267-81E4-410A-9F96-28AA3A451A20}"/>
              </a:ext>
            </a:extLst>
          </p:cNvPr>
          <p:cNvSpPr/>
          <p:nvPr/>
        </p:nvSpPr>
        <p:spPr>
          <a:xfrm>
            <a:off x="2261132" y="5793692"/>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8DC3C6-7AF0-4322-9C36-23DD0A9D0E10}"/>
              </a:ext>
            </a:extLst>
          </p:cNvPr>
          <p:cNvSpPr txBox="1"/>
          <p:nvPr/>
        </p:nvSpPr>
        <p:spPr>
          <a:xfrm>
            <a:off x="1656633" y="6357013"/>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spTree>
    <p:extLst>
      <p:ext uri="{BB962C8B-B14F-4D97-AF65-F5344CB8AC3E}">
        <p14:creationId xmlns:p14="http://schemas.microsoft.com/office/powerpoint/2010/main" val="3754363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1D7D925-6EAB-40B0-8BEB-0ED0A6026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10" y="2864241"/>
            <a:ext cx="6668431" cy="3656988"/>
          </a:xfrm>
          <a:prstGeom prst="rect">
            <a:avLst/>
          </a:prstGeom>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248391" cy="780398"/>
          </a:xfrm>
        </p:spPr>
        <p:txBody>
          <a:bodyPr>
            <a:normAutofit/>
          </a:bodyPr>
          <a:lstStyle/>
          <a:p>
            <a:r>
              <a:rPr lang="en-US" sz="2200" dirty="0">
                <a:solidFill>
                  <a:schemeClr val="tx1">
                    <a:lumMod val="65000"/>
                    <a:lumOff val="35000"/>
                  </a:schemeClr>
                </a:solidFill>
              </a:rPr>
              <a:t>Possible new brewery locations based on ABV/IBU</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1657390"/>
          </a:xfrm>
        </p:spPr>
        <p:txBody>
          <a:bodyPr/>
          <a:lstStyle/>
          <a:p>
            <a:pPr marL="0" lvl="0" indent="0">
              <a:spcAft>
                <a:spcPts val="600"/>
              </a:spcAft>
              <a:buNone/>
            </a:pPr>
            <a:r>
              <a:rPr lang="en-US" sz="1600" dirty="0">
                <a:solidFill>
                  <a:prstClr val="black"/>
                </a:solidFill>
              </a:rPr>
              <a:t>An KNN model is created to compare Budweiser’s ABV/IBU (ABV= .05 IBU =12) to others’ . The 2 States that have the most beers with closest ABV/IBU profile to Budweiser’s are:</a:t>
            </a:r>
          </a:p>
          <a:p>
            <a:pPr marL="0" indent="0">
              <a:buNone/>
            </a:pPr>
            <a:endParaRPr lang="en-US" sz="1600" dirty="0"/>
          </a:p>
          <a:p>
            <a:pPr marL="0" indent="0">
              <a:buNone/>
            </a:pPr>
            <a:endParaRPr lang="en-US" sz="1600" dirty="0"/>
          </a:p>
          <a:p>
            <a:pPr marL="0" indent="0">
              <a:buNone/>
            </a:pPr>
            <a:endParaRPr lang="en-US" dirty="0"/>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
        <p:nvSpPr>
          <p:cNvPr id="8" name="Star: 5 Points 7">
            <a:extLst>
              <a:ext uri="{FF2B5EF4-FFF2-40B4-BE49-F238E27FC236}">
                <a16:creationId xmlns:a16="http://schemas.microsoft.com/office/drawing/2014/main" id="{7406C17F-F003-4AFB-81CB-D48DF25DBEB3}"/>
              </a:ext>
            </a:extLst>
          </p:cNvPr>
          <p:cNvSpPr/>
          <p:nvPr/>
        </p:nvSpPr>
        <p:spPr>
          <a:xfrm>
            <a:off x="2010174" y="5818050"/>
            <a:ext cx="173906"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948328-10F0-4746-B81D-784127EFF249}"/>
              </a:ext>
            </a:extLst>
          </p:cNvPr>
          <p:cNvSpPr txBox="1"/>
          <p:nvPr/>
        </p:nvSpPr>
        <p:spPr>
          <a:xfrm>
            <a:off x="1733672" y="6132570"/>
            <a:ext cx="795794" cy="261610"/>
          </a:xfrm>
          <a:prstGeom prst="rect">
            <a:avLst/>
          </a:prstGeom>
          <a:solidFill>
            <a:schemeClr val="bg1">
              <a:alpha val="83000"/>
            </a:schemeClr>
          </a:solidFill>
        </p:spPr>
        <p:txBody>
          <a:bodyPr wrap="square" rtlCol="0">
            <a:spAutoFit/>
          </a:bodyPr>
          <a:lstStyle/>
          <a:p>
            <a:pPr algn="ctr"/>
            <a:r>
              <a:rPr lang="en-US" sz="1100" dirty="0">
                <a:solidFill>
                  <a:srgbClr val="FF0000"/>
                </a:solidFill>
              </a:rPr>
              <a:t>Budweiser</a:t>
            </a:r>
          </a:p>
        </p:txBody>
      </p:sp>
      <p:graphicFrame>
        <p:nvGraphicFramePr>
          <p:cNvPr id="10" name="Table 10">
            <a:extLst>
              <a:ext uri="{FF2B5EF4-FFF2-40B4-BE49-F238E27FC236}">
                <a16:creationId xmlns:a16="http://schemas.microsoft.com/office/drawing/2014/main" id="{A1D08681-5650-40C5-99B5-6DEC099D887B}"/>
              </a:ext>
            </a:extLst>
          </p:cNvPr>
          <p:cNvGraphicFramePr>
            <a:graphicFrameLocks noGrp="1"/>
          </p:cNvGraphicFramePr>
          <p:nvPr>
            <p:extLst>
              <p:ext uri="{D42A27DB-BD31-4B8C-83A1-F6EECF244321}">
                <p14:modId xmlns:p14="http://schemas.microsoft.com/office/powerpoint/2010/main" val="4191790964"/>
              </p:ext>
            </p:extLst>
          </p:nvPr>
        </p:nvGraphicFramePr>
        <p:xfrm>
          <a:off x="574876" y="1834578"/>
          <a:ext cx="4400551" cy="914400"/>
        </p:xfrm>
        <a:graphic>
          <a:graphicData uri="http://schemas.openxmlformats.org/drawingml/2006/table">
            <a:tbl>
              <a:tblPr firstRow="1" bandRow="1">
                <a:tableStyleId>{073A0DAA-6AF3-43AB-8588-CEC1D06C72B9}</a:tableStyleId>
              </a:tblPr>
              <a:tblGrid>
                <a:gridCol w="1414929">
                  <a:extLst>
                    <a:ext uri="{9D8B030D-6E8A-4147-A177-3AD203B41FA5}">
                      <a16:colId xmlns:a16="http://schemas.microsoft.com/office/drawing/2014/main" val="1686464568"/>
                    </a:ext>
                  </a:extLst>
                </a:gridCol>
                <a:gridCol w="1492811">
                  <a:extLst>
                    <a:ext uri="{9D8B030D-6E8A-4147-A177-3AD203B41FA5}">
                      <a16:colId xmlns:a16="http://schemas.microsoft.com/office/drawing/2014/main" val="2036571032"/>
                    </a:ext>
                  </a:extLst>
                </a:gridCol>
                <a:gridCol w="1492811">
                  <a:extLst>
                    <a:ext uri="{9D8B030D-6E8A-4147-A177-3AD203B41FA5}">
                      <a16:colId xmlns:a16="http://schemas.microsoft.com/office/drawing/2014/main" val="2570695484"/>
                    </a:ext>
                  </a:extLst>
                </a:gridCol>
              </a:tblGrid>
              <a:tr h="146685">
                <a:tc>
                  <a:txBody>
                    <a:bodyPr/>
                    <a:lstStyle/>
                    <a:p>
                      <a:r>
                        <a:rPr lang="en-US" sz="1400" dirty="0"/>
                        <a:t>States</a:t>
                      </a:r>
                    </a:p>
                  </a:txBody>
                  <a:tcPr/>
                </a:tc>
                <a:tc>
                  <a:txBody>
                    <a:bodyPr/>
                    <a:lstStyle/>
                    <a:p>
                      <a:r>
                        <a:rPr lang="en-US" sz="1400" dirty="0"/>
                        <a:t>Median ABV</a:t>
                      </a:r>
                    </a:p>
                  </a:txBody>
                  <a:tcPr/>
                </a:tc>
                <a:tc>
                  <a:txBody>
                    <a:bodyPr/>
                    <a:lstStyle/>
                    <a:p>
                      <a:r>
                        <a:rPr lang="en-US" sz="1400" dirty="0"/>
                        <a:t>Median IBU</a:t>
                      </a:r>
                    </a:p>
                  </a:txBody>
                  <a:tcPr/>
                </a:tc>
                <a:extLst>
                  <a:ext uri="{0D108BD9-81ED-4DB2-BD59-A6C34878D82A}">
                    <a16:rowId xmlns:a16="http://schemas.microsoft.com/office/drawing/2014/main" val="3636653035"/>
                  </a:ext>
                </a:extLst>
              </a:tr>
              <a:tr h="146685">
                <a:tc>
                  <a:txBody>
                    <a:bodyPr/>
                    <a:lstStyle/>
                    <a:p>
                      <a:r>
                        <a:rPr lang="en-US" sz="1400" dirty="0"/>
                        <a:t>INDIANA</a:t>
                      </a:r>
                    </a:p>
                  </a:txBody>
                  <a:tcPr/>
                </a:tc>
                <a:tc>
                  <a:txBody>
                    <a:bodyPr/>
                    <a:lstStyle/>
                    <a:p>
                      <a:r>
                        <a:rPr lang="en-US" sz="1400" dirty="0"/>
                        <a:t>.058</a:t>
                      </a:r>
                    </a:p>
                  </a:txBody>
                  <a:tcPr/>
                </a:tc>
                <a:tc>
                  <a:txBody>
                    <a:bodyPr/>
                    <a:lstStyle/>
                    <a:p>
                      <a:r>
                        <a:rPr lang="en-US" sz="1400" dirty="0"/>
                        <a:t>39</a:t>
                      </a:r>
                    </a:p>
                  </a:txBody>
                  <a:tcPr/>
                </a:tc>
                <a:extLst>
                  <a:ext uri="{0D108BD9-81ED-4DB2-BD59-A6C34878D82A}">
                    <a16:rowId xmlns:a16="http://schemas.microsoft.com/office/drawing/2014/main" val="388840176"/>
                  </a:ext>
                </a:extLst>
              </a:tr>
              <a:tr h="146685">
                <a:tc>
                  <a:txBody>
                    <a:bodyPr/>
                    <a:lstStyle/>
                    <a:p>
                      <a:r>
                        <a:rPr lang="en-US" sz="1400" dirty="0"/>
                        <a:t>MICHIGAN</a:t>
                      </a:r>
                    </a:p>
                  </a:txBody>
                  <a:tcPr/>
                </a:tc>
                <a:tc>
                  <a:txBody>
                    <a:bodyPr/>
                    <a:lstStyle/>
                    <a:p>
                      <a:r>
                        <a:rPr lang="en-US" sz="1400" dirty="0"/>
                        <a:t>.056</a:t>
                      </a:r>
                    </a:p>
                  </a:txBody>
                  <a:tcPr/>
                </a:tc>
                <a:tc>
                  <a:txBody>
                    <a:bodyPr/>
                    <a:lstStyle/>
                    <a:p>
                      <a:r>
                        <a:rPr lang="en-US" sz="1400" dirty="0"/>
                        <a:t>35</a:t>
                      </a:r>
                    </a:p>
                  </a:txBody>
                  <a:tcPr/>
                </a:tc>
                <a:extLst>
                  <a:ext uri="{0D108BD9-81ED-4DB2-BD59-A6C34878D82A}">
                    <a16:rowId xmlns:a16="http://schemas.microsoft.com/office/drawing/2014/main" val="1330734132"/>
                  </a:ext>
                </a:extLst>
              </a:tr>
            </a:tbl>
          </a:graphicData>
        </a:graphic>
      </p:graphicFrame>
    </p:spTree>
    <p:extLst>
      <p:ext uri="{BB962C8B-B14F-4D97-AF65-F5344CB8AC3E}">
        <p14:creationId xmlns:p14="http://schemas.microsoft.com/office/powerpoint/2010/main" val="277137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580580" cy="780398"/>
          </a:xfrm>
        </p:spPr>
        <p:txBody>
          <a:bodyPr>
            <a:normAutofit/>
          </a:bodyPr>
          <a:lstStyle/>
          <a:p>
            <a:r>
              <a:rPr lang="en-US" sz="2200" dirty="0">
                <a:solidFill>
                  <a:schemeClr val="tx1">
                    <a:lumMod val="65000"/>
                    <a:lumOff val="35000"/>
                  </a:schemeClr>
                </a:solidFill>
              </a:rPr>
              <a:t>Possible new brewery locations based on population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explore new craft brewery locations in these states based on the low number of breweries for the population:  New Jersey, Tennessee, and West Virginia.  </a:t>
            </a:r>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9A6E684D-A62E-45E8-A03B-F7E383518B79}"/>
              </a:ext>
            </a:extLst>
          </p:cNvPr>
          <p:cNvPicPr>
            <a:picLocks noChangeAspect="1"/>
          </p:cNvPicPr>
          <p:nvPr/>
        </p:nvPicPr>
        <p:blipFill rotWithShape="1">
          <a:blip r:embed="rId3"/>
          <a:srcRect t="1696" b="3772"/>
          <a:stretch/>
        </p:blipFill>
        <p:spPr>
          <a:xfrm>
            <a:off x="627453" y="2138701"/>
            <a:ext cx="7640405" cy="1198978"/>
          </a:xfrm>
          <a:prstGeom prst="rect">
            <a:avLst/>
          </a:prstGeom>
          <a:ln>
            <a:solidFill>
              <a:schemeClr val="bg1">
                <a:lumMod val="85000"/>
              </a:schemeClr>
            </a:solidFill>
          </a:ln>
        </p:spPr>
      </p:pic>
    </p:spTree>
    <p:extLst>
      <p:ext uri="{BB962C8B-B14F-4D97-AF65-F5344CB8AC3E}">
        <p14:creationId xmlns:p14="http://schemas.microsoft.com/office/powerpoint/2010/main" val="11673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Conclusions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5632311"/>
          </a:xfrm>
          <a:prstGeom prst="rect">
            <a:avLst/>
          </a:prstGeom>
        </p:spPr>
        <p:txBody>
          <a:bodyPr wrap="square">
            <a:spAutoFit/>
          </a:bodyPr>
          <a:lstStyle/>
          <a:p>
            <a:pPr marL="285750" indent="-285750">
              <a:buFont typeface="Arial" panose="020B0604020202020204" pitchFamily="34" charset="0"/>
              <a:buChar char="•"/>
            </a:pPr>
            <a:r>
              <a:rPr lang="en-US" dirty="0"/>
              <a:t>Indiana and Michigan have the closest ABV and IBUs of the Budweiser brews.  If Budweiser wants to consider opening new craft breweries in states where craft beer drinkers have similar taste to Budweiser, then these states should be considered.  Michigan has the third most craft breweries in the US based on our data, indicating that there is a lot of interest in craft breweries. </a:t>
            </a:r>
          </a:p>
          <a:p>
            <a:endParaRPr lang="en-US" dirty="0"/>
          </a:p>
          <a:p>
            <a:pPr marL="285750" indent="-285750">
              <a:buFont typeface="Arial" panose="020B0604020202020204" pitchFamily="34" charset="0"/>
              <a:buChar char="•"/>
            </a:pPr>
            <a:r>
              <a:rPr lang="en-US" dirty="0"/>
              <a:t>New Jersey, Tennessee, and West Virginia have a low number of craft breweries for the population of those states.  If Budweiser wants to consider opening breweries that might have more demand, these states should be considered.  </a:t>
            </a:r>
          </a:p>
          <a:p>
            <a:endParaRPr lang="en-US" dirty="0"/>
          </a:p>
          <a:p>
            <a:pPr marL="285750" indent="-285750">
              <a:buFont typeface="Arial" panose="020B0604020202020204" pitchFamily="34" charset="0"/>
              <a:buChar char="•"/>
            </a:pPr>
            <a:r>
              <a:rPr lang="en-US" dirty="0"/>
              <a:t>When comparing Budweiser to IPAs and other ales, Budweiser would be considered an ale.  </a:t>
            </a:r>
          </a:p>
          <a:p>
            <a:endParaRPr lang="en-US" dirty="0"/>
          </a:p>
          <a:p>
            <a:pPr marL="285750" indent="-285750">
              <a:buFont typeface="Arial" panose="020B0604020202020204" pitchFamily="34" charset="0"/>
              <a:buChar char="•"/>
            </a:pPr>
            <a:r>
              <a:rPr lang="en-US" dirty="0"/>
              <a:t>The median ABV in the dataset is .057.  The median IBU is 35.  ABV and IBU have a strong positive linear correlation.  Budweiser ABV and IBU are very low compared to the other beers in the dataset.  Budweiser could consider creating a new craft beer with a higher ABV and IBU.  </a:t>
            </a:r>
          </a:p>
          <a:p>
            <a:endParaRPr lang="en-US" dirty="0"/>
          </a:p>
          <a:p>
            <a:endParaRPr lang="en-US" dirty="0"/>
          </a:p>
          <a:p>
            <a:endParaRPr lang="en-US" dirty="0"/>
          </a:p>
        </p:txBody>
      </p:sp>
    </p:spTree>
    <p:extLst>
      <p:ext uri="{BB962C8B-B14F-4D97-AF65-F5344CB8AC3E}">
        <p14:creationId xmlns:p14="http://schemas.microsoft.com/office/powerpoint/2010/main" val="128448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Links</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GitHub Repo:</a:t>
            </a:r>
            <a:br>
              <a:rPr lang="en-US" sz="1600" dirty="0"/>
            </a:br>
            <a:r>
              <a:rPr lang="en-US" sz="1600" dirty="0">
                <a:hlinkClick r:id="rId2"/>
              </a:rPr>
              <a:t>https://github.com/kristxh/6306-CaseStudy1-Beer</a:t>
            </a:r>
            <a:br>
              <a:rPr lang="en-US" sz="1600" dirty="0"/>
            </a:br>
            <a:br>
              <a:rPr lang="en-US" sz="1600" dirty="0"/>
            </a:br>
            <a:br>
              <a:rPr lang="en-US" sz="1600" dirty="0"/>
            </a:br>
            <a:r>
              <a:rPr lang="en-US" sz="1600" dirty="0"/>
              <a:t>Phu Truong YouTube Presentation:</a:t>
            </a:r>
            <a:br>
              <a:rPr lang="en-US" sz="1600" dirty="0"/>
            </a:br>
            <a:r>
              <a:rPr lang="en-US" sz="1600" dirty="0">
                <a:hlinkClick r:id="rId3"/>
              </a:rPr>
              <a:t>https://youtu.be/c_I0v0TIQ10</a:t>
            </a:r>
            <a:endParaRPr lang="en-US" sz="1600" dirty="0"/>
          </a:p>
          <a:p>
            <a:pPr marL="0" indent="0">
              <a:spcAft>
                <a:spcPts val="600"/>
              </a:spcAft>
              <a:buNone/>
            </a:pPr>
            <a:br>
              <a:rPr lang="en-US" sz="1600"/>
            </a:br>
            <a:br>
              <a:rPr lang="en-US" sz="1600" dirty="0"/>
            </a:br>
            <a:r>
              <a:rPr lang="en-US" sz="1600" dirty="0"/>
              <a:t>Kristi Herman YouTube Presentation:</a:t>
            </a:r>
            <a:br>
              <a:rPr lang="en-US" sz="1600" dirty="0"/>
            </a:br>
            <a:r>
              <a:rPr lang="en-US" sz="1600" dirty="0">
                <a:hlinkClick r:id="rId4"/>
              </a:rPr>
              <a:t>https://www.youtube.com/watch?v=OPZmAFZuCQE</a:t>
            </a:r>
            <a:endParaRPr lang="en-US" sz="1600" dirty="0"/>
          </a:p>
          <a:p>
            <a:pPr marL="0" indent="0">
              <a:spcAft>
                <a:spcPts val="600"/>
              </a:spcAft>
              <a:buNone/>
            </a:pPr>
            <a:endParaRPr lang="en-US" sz="20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84152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Appendix:  References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6212990" cy="6340197"/>
          </a:xfrm>
          <a:prstGeom prst="rect">
            <a:avLst/>
          </a:prstGeom>
        </p:spPr>
        <p:txBody>
          <a:bodyPr wrap="square">
            <a:spAutoFit/>
          </a:bodyPr>
          <a:lstStyle/>
          <a:p>
            <a:r>
              <a:rPr lang="en-US" sz="1400" dirty="0"/>
              <a:t>MarketWatch Article</a:t>
            </a:r>
            <a:br>
              <a:rPr lang="en-US" sz="1400" dirty="0"/>
            </a:br>
            <a:r>
              <a:rPr lang="en-US" sz="1400" dirty="0">
                <a:hlinkClick r:id="rId3"/>
              </a:rPr>
              <a:t>https://www.marketwatch.com/story/anheuser-busch-plans-to-buy-out-craft-brew-alliance-for-large-premium-2019-11-11</a:t>
            </a:r>
            <a:endParaRPr lang="en-US" sz="1400" dirty="0"/>
          </a:p>
          <a:p>
            <a:br>
              <a:rPr lang="en-US" sz="1400" dirty="0"/>
            </a:br>
            <a:r>
              <a:rPr lang="en-US" sz="1400" dirty="0"/>
              <a:t>Budweiser Logo</a:t>
            </a:r>
            <a:br>
              <a:rPr lang="en-US" sz="1400" dirty="0"/>
            </a:br>
            <a:r>
              <a:rPr lang="en-US" sz="1400" dirty="0">
                <a:hlinkClick r:id="rId4"/>
              </a:rPr>
              <a:t>https://www.anheuser-busch.com/beers.html</a:t>
            </a:r>
            <a:endParaRPr lang="en-US" sz="1400" dirty="0"/>
          </a:p>
          <a:p>
            <a:endParaRPr lang="en-US" sz="1400" dirty="0"/>
          </a:p>
          <a:p>
            <a:r>
              <a:rPr lang="en-US" sz="1400" dirty="0"/>
              <a:t>Budweiser Image – Slide 1</a:t>
            </a:r>
            <a:br>
              <a:rPr lang="en-US" sz="1400" dirty="0"/>
            </a:br>
            <a:r>
              <a:rPr lang="en-US" sz="1400" dirty="0">
                <a:hlinkClick r:id="rId5"/>
              </a:rPr>
              <a:t>https://si.wsj.net/public/resources/images/BN-TL780_2kRu4_OR_20170516101058.jpg?width=620&amp;height=413</a:t>
            </a:r>
            <a:endParaRPr lang="en-US" sz="1400" dirty="0"/>
          </a:p>
          <a:p>
            <a:endParaRPr lang="en-US" sz="1400" dirty="0"/>
          </a:p>
          <a:p>
            <a:r>
              <a:rPr lang="en-US" sz="1400" dirty="0"/>
              <a:t>Budweiser Image – Slide 19</a:t>
            </a:r>
            <a:br>
              <a:rPr lang="en-US" sz="1400" dirty="0"/>
            </a:br>
            <a:r>
              <a:rPr lang="en-US" sz="1400" dirty="0">
                <a:hlinkClick r:id="rId6"/>
              </a:rPr>
              <a:t>https://i.pinimg.com/474x/f4/cd/7c/f4cd7c82c85fc46dc9a403af77e1289e--patio-the-photo.jpg</a:t>
            </a:r>
            <a:endParaRPr lang="en-US" sz="1400" dirty="0"/>
          </a:p>
          <a:p>
            <a:endParaRPr lang="en-US" sz="1400" dirty="0"/>
          </a:p>
          <a:p>
            <a:r>
              <a:rPr lang="en-US" sz="1400" dirty="0"/>
              <a:t>Data</a:t>
            </a:r>
            <a:br>
              <a:rPr lang="en-US" sz="1400" dirty="0"/>
            </a:br>
            <a:r>
              <a:rPr lang="en-US" sz="1400" dirty="0"/>
              <a:t>-Beers.csv</a:t>
            </a:r>
            <a:br>
              <a:rPr lang="en-US" sz="1400" dirty="0"/>
            </a:br>
            <a:r>
              <a:rPr lang="en-US" sz="1400" dirty="0"/>
              <a:t>-Breweries.csv</a:t>
            </a:r>
            <a:br>
              <a:rPr lang="en-US" sz="1400" dirty="0"/>
            </a:br>
            <a:r>
              <a:rPr lang="en-US" sz="1400" dirty="0"/>
              <a:t>-cities.csv</a:t>
            </a:r>
          </a:p>
          <a:p>
            <a:r>
              <a:rPr lang="en-US" sz="1400" dirty="0"/>
              <a:t>-Census API: </a:t>
            </a:r>
            <a:r>
              <a:rPr lang="en-US" sz="1200" dirty="0"/>
              <a:t> </a:t>
            </a:r>
            <a:r>
              <a:rPr lang="en-US" sz="1200" dirty="0">
                <a:hlinkClick r:id="rId7"/>
              </a:rPr>
              <a:t>https://www.census.gov/data/developers/data-sets.html</a:t>
            </a:r>
            <a:br>
              <a:rPr lang="en-US" dirty="0"/>
            </a:b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111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5DA2B4-6BFC-4088-8D3B-05FFA44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4" y="1143000"/>
            <a:ext cx="8426628" cy="4213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TextBox 3">
            <a:extLst>
              <a:ext uri="{FF2B5EF4-FFF2-40B4-BE49-F238E27FC236}">
                <a16:creationId xmlns:a16="http://schemas.microsoft.com/office/drawing/2014/main" id="{2786E653-0105-4649-B52D-7B6BA9009358}"/>
              </a:ext>
            </a:extLst>
          </p:cNvPr>
          <p:cNvSpPr txBox="1"/>
          <p:nvPr/>
        </p:nvSpPr>
        <p:spPr>
          <a:xfrm>
            <a:off x="2253482" y="1464054"/>
            <a:ext cx="3971326" cy="523220"/>
          </a:xfrm>
          <a:prstGeom prst="rect">
            <a:avLst/>
          </a:prstGeom>
          <a:noFill/>
        </p:spPr>
        <p:txBody>
          <a:bodyPr wrap="square" rtlCol="0">
            <a:spAutoFit/>
          </a:bodyPr>
          <a:lstStyle/>
          <a:p>
            <a:r>
              <a:rPr lang="en-US" sz="1400" dirty="0">
                <a:solidFill>
                  <a:schemeClr val="accent1"/>
                </a:solidFill>
              </a:rPr>
              <a:t>Every state has at least one craft brewery.  </a:t>
            </a:r>
          </a:p>
          <a:p>
            <a:r>
              <a:rPr lang="en-US" sz="1400" dirty="0">
                <a:solidFill>
                  <a:schemeClr val="accent1"/>
                </a:solidFill>
              </a:rPr>
              <a:t>Colorado has the highest number of craft breweries.</a:t>
            </a:r>
          </a:p>
        </p:txBody>
      </p:sp>
      <p:sp>
        <p:nvSpPr>
          <p:cNvPr id="8" name="Arrow: Down 7">
            <a:extLst>
              <a:ext uri="{FF2B5EF4-FFF2-40B4-BE49-F238E27FC236}">
                <a16:creationId xmlns:a16="http://schemas.microsoft.com/office/drawing/2014/main" id="{AC594DD3-DC91-41D4-AE60-6E6F71B7D756}"/>
              </a:ext>
            </a:extLst>
          </p:cNvPr>
          <p:cNvSpPr/>
          <p:nvPr/>
        </p:nvSpPr>
        <p:spPr>
          <a:xfrm rot="7127799">
            <a:off x="2111732" y="16340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8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2">
            <a:extLst>
              <a:ext uri="{FF2B5EF4-FFF2-40B4-BE49-F238E27FC236}">
                <a16:creationId xmlns:a16="http://schemas.microsoft.com/office/drawing/2014/main" id="{07470C0E-E377-406E-8F63-B5267F5F5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90" y="1010306"/>
            <a:ext cx="6814633" cy="545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876" y="1691036"/>
            <a:ext cx="8473475" cy="4571864"/>
          </a:xfrm>
          <a:ln>
            <a:solidFill>
              <a:schemeClr val="bg1">
                <a:lumMod val="7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A8067DA2-C7F8-448C-B049-E6571E083E41}"/>
              </a:ext>
            </a:extLst>
          </p:cNvPr>
          <p:cNvSpPr txBox="1"/>
          <p:nvPr/>
        </p:nvSpPr>
        <p:spPr>
          <a:xfrm>
            <a:off x="497711" y="1030542"/>
            <a:ext cx="8290476" cy="523220"/>
          </a:xfrm>
          <a:prstGeom prst="rect">
            <a:avLst/>
          </a:prstGeom>
          <a:solidFill>
            <a:schemeClr val="bg1">
              <a:alpha val="93000"/>
            </a:schemeClr>
          </a:solidFill>
        </p:spPr>
        <p:txBody>
          <a:bodyPr wrap="square" rtlCol="0">
            <a:spAutoFit/>
          </a:bodyPr>
          <a:lstStyle/>
          <a:p>
            <a:r>
              <a:rPr lang="en-US" sz="1400" dirty="0"/>
              <a:t>Maine has the highest median ABV and IBU of all the states. Arkansas and Utah have the lowest median ABV,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2981259">
            <a:off x="1329354" y="31949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A1B6696-B49B-4C88-A22F-5FA7BDA1EF34}"/>
              </a:ext>
            </a:extLst>
          </p:cNvPr>
          <p:cNvSpPr/>
          <p:nvPr/>
        </p:nvSpPr>
        <p:spPr>
          <a:xfrm rot="3444909">
            <a:off x="3710780" y="1838134"/>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06F93B-00AB-41F2-8FCD-A85F72387F5D}"/>
              </a:ext>
            </a:extLst>
          </p:cNvPr>
          <p:cNvSpPr/>
          <p:nvPr/>
        </p:nvSpPr>
        <p:spPr>
          <a:xfrm rot="18582522">
            <a:off x="6026971" y="3271048"/>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ECB1CC6F-DF53-433A-90C7-626F3658CB0F}"/>
              </a:ext>
            </a:extLst>
          </p:cNvPr>
          <p:cNvSpPr/>
          <p:nvPr/>
        </p:nvSpPr>
        <p:spPr>
          <a:xfrm rot="10800000">
            <a:off x="6741786" y="6106511"/>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DEE8E-E5E5-4A87-8423-6DA5A1134B0C}"/>
              </a:ext>
            </a:extLst>
          </p:cNvPr>
          <p:cNvPicPr>
            <a:picLocks noChangeAspect="1"/>
          </p:cNvPicPr>
          <p:nvPr/>
        </p:nvPicPr>
        <p:blipFill>
          <a:blip r:embed="rId2"/>
          <a:stretch>
            <a:fillRect/>
          </a:stretch>
        </p:blipFill>
        <p:spPr>
          <a:xfrm>
            <a:off x="574876" y="2457705"/>
            <a:ext cx="7903937" cy="4001621"/>
          </a:xfrm>
          <a:prstGeom prst="rect">
            <a:avLst/>
          </a:prstGeom>
          <a:ln>
            <a:solidFill>
              <a:schemeClr val="bg1">
                <a:lumMod val="8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79083" y="973242"/>
            <a:ext cx="8262997" cy="1323439"/>
          </a:xfrm>
          <a:prstGeom prst="rect">
            <a:avLst/>
          </a:prstGeom>
          <a:noFill/>
        </p:spPr>
        <p:txBody>
          <a:bodyPr wrap="square" rtlCol="0">
            <a:spAutoFit/>
          </a:bodyPr>
          <a:lstStyle/>
          <a:p>
            <a:r>
              <a:rPr lang="en-US" sz="1600" dirty="0"/>
              <a:t>Kentucky has the highest ABV beer at 0.125, which is called ‘London Balling’,  made by Against the Grain Brewery, located in Louisville, KY.</a:t>
            </a:r>
          </a:p>
          <a:p>
            <a:endParaRPr lang="en-US" sz="1600" dirty="0"/>
          </a:p>
          <a:p>
            <a:r>
              <a:rPr lang="en-US" sz="1600" dirty="0"/>
              <a:t>Oregon has the highest IBU beer at 138, which is called ‘Bitter Bitch Imperial IPA’, made by Astoria Brewing Company, located in Astoria, OR.</a:t>
            </a:r>
          </a:p>
        </p:txBody>
      </p:sp>
      <p:sp>
        <p:nvSpPr>
          <p:cNvPr id="10" name="Arrow: Down 9">
            <a:extLst>
              <a:ext uri="{FF2B5EF4-FFF2-40B4-BE49-F238E27FC236}">
                <a16:creationId xmlns:a16="http://schemas.microsoft.com/office/drawing/2014/main" id="{E77DAADB-29EE-4C62-96F6-649B18319293}"/>
              </a:ext>
            </a:extLst>
          </p:cNvPr>
          <p:cNvSpPr/>
          <p:nvPr/>
        </p:nvSpPr>
        <p:spPr>
          <a:xfrm>
            <a:off x="3105918" y="2515125"/>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746832" y="3203476"/>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2"/>
          <a:srcRect t="4905" b="7276"/>
          <a:stretch/>
        </p:blipFill>
        <p:spPr>
          <a:xfrm>
            <a:off x="574876" y="2170258"/>
            <a:ext cx="5543550" cy="476793"/>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073532"/>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There are 32 outliers of 0.096 and above.  </a:t>
            </a:r>
          </a:p>
          <a:p>
            <a:endParaRPr lang="en-US" dirty="0"/>
          </a:p>
        </p:txBody>
      </p:sp>
      <p:pic>
        <p:nvPicPr>
          <p:cNvPr id="2050" name="Picture 2">
            <a:extLst>
              <a:ext uri="{FF2B5EF4-FFF2-40B4-BE49-F238E27FC236}">
                <a16:creationId xmlns:a16="http://schemas.microsoft.com/office/drawing/2014/main" id="{0F428284-41EC-46CF-BD07-ADFE5DADD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43" y="2762250"/>
            <a:ext cx="5285457" cy="36035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F764B2-7000-4924-9B7C-A5098D0BD6FE}"/>
              </a:ext>
            </a:extLst>
          </p:cNvPr>
          <p:cNvPicPr>
            <a:picLocks noChangeAspect="1"/>
          </p:cNvPicPr>
          <p:nvPr/>
        </p:nvPicPr>
        <p:blipFill>
          <a:blip r:embed="rId4"/>
          <a:stretch>
            <a:fillRect/>
          </a:stretch>
        </p:blipFill>
        <p:spPr>
          <a:xfrm>
            <a:off x="5524500" y="3010050"/>
            <a:ext cx="3022825" cy="3038862"/>
          </a:xfrm>
          <a:prstGeom prst="rect">
            <a:avLst/>
          </a:prstGeom>
        </p:spPr>
      </p:pic>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349349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B3D9696-BDF3-41E3-9CD5-EB7CF8C8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6" y="2561130"/>
            <a:ext cx="7288418" cy="35907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03B690A-98D9-4FB5-8EA2-7534E462A6AF}"/>
              </a:ext>
            </a:extLst>
          </p:cNvPr>
          <p:cNvSpPr txBox="1"/>
          <p:nvPr/>
        </p:nvSpPr>
        <p:spPr>
          <a:xfrm>
            <a:off x="520526" y="1066302"/>
            <a:ext cx="7869763" cy="1754326"/>
          </a:xfrm>
          <a:prstGeom prst="rect">
            <a:avLst/>
          </a:prstGeom>
          <a:noFill/>
        </p:spPr>
        <p:txBody>
          <a:bodyPr wrap="square" rtlCol="0">
            <a:spAutoFit/>
          </a:bodyPr>
          <a:lstStyle/>
          <a:p>
            <a:r>
              <a:rPr lang="en-US" dirty="0"/>
              <a:t>The distribution of ABV is slightly right-skewed.  The data is concentrated at 0.050.  According to Central Limit Theorem, the sample size is large enough (n =1405), the population of the ABV is normally distributed. The data is significantly different from 0 and the 95 percent confidence interval is (0.059, 0.061).</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6153916" y="4925574"/>
            <a:ext cx="176214" cy="227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801063" y="6151899"/>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3434</TotalTime>
  <Words>1211</Words>
  <Application>Microsoft Office PowerPoint</Application>
  <PresentationFormat>On-screen Show (4:3)</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Nova Cond Light</vt:lpstr>
      <vt:lpstr>Arial Nova Light</vt:lpstr>
      <vt:lpstr>Calibri</vt:lpstr>
      <vt:lpstr>Calibri Light</vt:lpstr>
      <vt:lpstr>Office Theme</vt:lpstr>
      <vt:lpstr>Doing Data Science:  Case Study 1</vt:lpstr>
      <vt:lpstr>Links</vt:lpstr>
      <vt:lpstr>Introduction</vt:lpstr>
      <vt:lpstr>How many craft breweries are in each state?</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new brewery locations based on ABV/IBU</vt:lpstr>
      <vt:lpstr>Possible new brewery locations based on population</vt:lpstr>
      <vt:lpstr>Conclusions</vt:lpstr>
      <vt:lpstr>Cheers</vt:lpstr>
      <vt:lpstr>Appendix: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phu truong</cp:lastModifiedBy>
  <cp:revision>97</cp:revision>
  <dcterms:created xsi:type="dcterms:W3CDTF">2020-01-12T16:50:51Z</dcterms:created>
  <dcterms:modified xsi:type="dcterms:W3CDTF">2020-01-25T07:14:46Z</dcterms:modified>
</cp:coreProperties>
</file>