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69" r:id="rId6"/>
    <p:sldId id="272" r:id="rId7"/>
    <p:sldId id="270" r:id="rId8"/>
    <p:sldId id="261" r:id="rId9"/>
    <p:sldId id="271" r:id="rId10"/>
    <p:sldId id="262" r:id="rId11"/>
    <p:sldId id="274" r:id="rId12"/>
    <p:sldId id="273" r:id="rId13"/>
    <p:sldId id="263" r:id="rId14"/>
    <p:sldId id="264" r:id="rId15"/>
    <p:sldId id="275" r:id="rId16"/>
    <p:sldId id="265" r:id="rId17"/>
    <p:sldId id="277" r:id="rId18"/>
    <p:sldId id="278" r:id="rId19"/>
    <p:sldId id="276" r:id="rId20"/>
    <p:sldId id="279" r:id="rId21"/>
    <p:sldId id="280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67" d="100"/>
          <a:sy n="67" d="100"/>
        </p:scale>
        <p:origin x="1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373E-4619-4AD9-9A1C-1502F6556AA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rketwatch.com/story/anheuser-busch-plans-to-buy-out-craft-brew-alliance-for-large-premium-2019-11-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6651-533E-4F52-960B-BACAF2DD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53" y="132633"/>
            <a:ext cx="4758883" cy="1300813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  <a:t>Doing Data Science: </a:t>
            </a:r>
            <a:b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</a:br>
            <a: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4145-BD95-4725-B723-AF82537A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3446"/>
            <a:ext cx="3809468" cy="16440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Kristi Herman &amp; </a:t>
            </a:r>
            <a:r>
              <a:rPr lang="en-US" sz="20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Phu</a:t>
            </a: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Trong</a:t>
            </a: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states have the maximum ABV and IBU?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0277011-4546-42A3-8C6B-CE2A10712589}"/>
              </a:ext>
            </a:extLst>
          </p:cNvPr>
          <p:cNvSpPr/>
          <p:nvPr/>
        </p:nvSpPr>
        <p:spPr>
          <a:xfrm>
            <a:off x="574874" y="2193479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List state with max ABV</a:t>
            </a:r>
          </a:p>
          <a:p>
            <a:r>
              <a:rPr lang="en-US" dirty="0"/>
              <a:t>(</a:t>
            </a:r>
            <a:r>
              <a:rPr lang="en-US" dirty="0" err="1"/>
              <a:t>highest_abv</a:t>
            </a:r>
            <a:r>
              <a:rPr lang="en-US" dirty="0"/>
              <a:t> &lt;- </a:t>
            </a:r>
            <a:r>
              <a:rPr lang="en-US" dirty="0" err="1"/>
              <a:t>max_abv_ibu</a:t>
            </a:r>
            <a:r>
              <a:rPr lang="en-US" dirty="0"/>
              <a:t> %&gt;% filter(rank(desc(</a:t>
            </a:r>
            <a:r>
              <a:rPr lang="en-US" dirty="0" err="1"/>
              <a:t>max_abv</a:t>
            </a:r>
            <a:r>
              <a:rPr lang="en-US" dirty="0"/>
              <a:t>))&lt;=1))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686A-C31C-4CC0-8361-1CA8F547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4" y="2891694"/>
            <a:ext cx="3543300" cy="771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3EECAC-A455-4FEB-9120-C5A84E702B60}"/>
              </a:ext>
            </a:extLst>
          </p:cNvPr>
          <p:cNvSpPr/>
          <p:nvPr/>
        </p:nvSpPr>
        <p:spPr>
          <a:xfrm>
            <a:off x="574874" y="965043"/>
            <a:ext cx="8245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Create a new data frame with max ABV and IBU by states</a:t>
            </a:r>
          </a:p>
          <a:p>
            <a:r>
              <a:rPr lang="en-US" dirty="0" err="1"/>
              <a:t>max_abv_ibu</a:t>
            </a:r>
            <a:r>
              <a:rPr lang="en-US" dirty="0"/>
              <a:t> &lt;- </a:t>
            </a:r>
            <a:r>
              <a:rPr lang="en-US" dirty="0" err="1"/>
              <a:t>clean_df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(State) %&gt;% summarize(</a:t>
            </a:r>
            <a:r>
              <a:rPr lang="en-US" dirty="0" err="1"/>
              <a:t>max_abv</a:t>
            </a:r>
            <a:r>
              <a:rPr lang="en-US" dirty="0"/>
              <a:t> = max(ABV), </a:t>
            </a:r>
            <a:r>
              <a:rPr lang="en-US" dirty="0" err="1"/>
              <a:t>max_ibu</a:t>
            </a:r>
            <a:r>
              <a:rPr lang="en-US" dirty="0"/>
              <a:t> = max(IBU), count = n())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46760-97F7-48FB-943B-BAB9BC1783D0}"/>
              </a:ext>
            </a:extLst>
          </p:cNvPr>
          <p:cNvSpPr/>
          <p:nvPr/>
        </p:nvSpPr>
        <p:spPr>
          <a:xfrm>
            <a:off x="578248" y="4034694"/>
            <a:ext cx="756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List state with max IBU</a:t>
            </a:r>
          </a:p>
          <a:p>
            <a:r>
              <a:rPr lang="en-US" dirty="0"/>
              <a:t>(</a:t>
            </a:r>
            <a:r>
              <a:rPr lang="en-US" dirty="0" err="1"/>
              <a:t>highest_ibu</a:t>
            </a:r>
            <a:r>
              <a:rPr lang="en-US" dirty="0"/>
              <a:t> &lt;- </a:t>
            </a:r>
            <a:r>
              <a:rPr lang="en-US" dirty="0" err="1"/>
              <a:t>max_abv_ibu</a:t>
            </a:r>
            <a:r>
              <a:rPr lang="en-US" dirty="0"/>
              <a:t> %&gt;% filter(rank(desc(</a:t>
            </a:r>
            <a:r>
              <a:rPr lang="en-US" dirty="0" err="1"/>
              <a:t>max_ibu</a:t>
            </a:r>
            <a:r>
              <a:rPr lang="en-US" dirty="0"/>
              <a:t>))&lt;=1))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5048C-DD5D-441E-98B0-D1829945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4" y="4850244"/>
            <a:ext cx="3514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36771"/>
            <a:ext cx="7777222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states have the maximum ABV and IBU?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55D53C-58A4-456A-8CEA-7CFE731651B3}"/>
              </a:ext>
            </a:extLst>
          </p:cNvPr>
          <p:cNvSpPr/>
          <p:nvPr/>
        </p:nvSpPr>
        <p:spPr>
          <a:xfrm>
            <a:off x="576203" y="10294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#List row with max ABV</a:t>
            </a:r>
            <a:endParaRPr lang="en-US" dirty="0"/>
          </a:p>
          <a:p>
            <a:r>
              <a:rPr lang="en-US" dirty="0"/>
              <a:t>view(</a:t>
            </a:r>
            <a:r>
              <a:rPr lang="en-US" dirty="0" err="1"/>
              <a:t>clean_df</a:t>
            </a:r>
            <a:r>
              <a:rPr lang="en-US" dirty="0"/>
              <a:t>[</a:t>
            </a:r>
            <a:r>
              <a:rPr lang="en-US" dirty="0" err="1"/>
              <a:t>which.max</a:t>
            </a:r>
            <a:r>
              <a:rPr lang="en-US" dirty="0"/>
              <a:t>(</a:t>
            </a:r>
            <a:r>
              <a:rPr lang="en-US" dirty="0" err="1"/>
              <a:t>clean_df$ABV</a:t>
            </a:r>
            <a:r>
              <a:rPr lang="en-US" dirty="0"/>
              <a:t>),])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407FF-B23B-4FA0-9E78-A27103ED5756}"/>
              </a:ext>
            </a:extLst>
          </p:cNvPr>
          <p:cNvSpPr/>
          <p:nvPr/>
        </p:nvSpPr>
        <p:spPr>
          <a:xfrm>
            <a:off x="574876" y="2634391"/>
            <a:ext cx="4171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#List row with max IBU</a:t>
            </a:r>
            <a:endParaRPr lang="en-US" dirty="0"/>
          </a:p>
          <a:p>
            <a:r>
              <a:rPr lang="en-US" dirty="0"/>
              <a:t>view(</a:t>
            </a:r>
            <a:r>
              <a:rPr lang="en-US" dirty="0" err="1"/>
              <a:t>clean_df</a:t>
            </a:r>
            <a:r>
              <a:rPr lang="en-US" dirty="0"/>
              <a:t>[</a:t>
            </a:r>
            <a:r>
              <a:rPr lang="en-US" dirty="0" err="1"/>
              <a:t>which.max</a:t>
            </a:r>
            <a:r>
              <a:rPr lang="en-US" dirty="0"/>
              <a:t>(</a:t>
            </a:r>
            <a:r>
              <a:rPr lang="en-US" dirty="0" err="1"/>
              <a:t>clean_df$IBU</a:t>
            </a:r>
            <a:r>
              <a:rPr lang="en-US" dirty="0"/>
              <a:t>),])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C5AEC-5007-45AF-B67A-D2121C23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0722"/>
            <a:ext cx="9144000" cy="564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12298-D0DA-4780-A502-A6FB1B7A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2633"/>
            <a:ext cx="9144000" cy="614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21544-ABD2-4231-B32F-C12E8438152C}"/>
              </a:ext>
            </a:extLst>
          </p:cNvPr>
          <p:cNvSpPr txBox="1"/>
          <p:nvPr/>
        </p:nvSpPr>
        <p:spPr>
          <a:xfrm>
            <a:off x="574876" y="4435406"/>
            <a:ext cx="826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Answer:</a:t>
            </a:r>
          </a:p>
          <a:p>
            <a:r>
              <a:rPr lang="en-US" dirty="0"/>
              <a:t>Kentucky has the highest ABV beer, which is called ‘London Balling’,  made by Against the Grain Brewery, located in Louisville city.</a:t>
            </a:r>
          </a:p>
          <a:p>
            <a:r>
              <a:rPr lang="en-US" dirty="0"/>
              <a:t>Oregon has the highest IBU beer, which is called ‘Bitter Bitch Imperial IPA’, made by Astoria Brewing Company, located in Astoria city.</a:t>
            </a:r>
          </a:p>
        </p:txBody>
      </p:sp>
    </p:spTree>
    <p:extLst>
      <p:ext uri="{BB962C8B-B14F-4D97-AF65-F5344CB8AC3E}">
        <p14:creationId xmlns:p14="http://schemas.microsoft.com/office/powerpoint/2010/main" val="408075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statistics and distribution of ABV?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55D53C-58A4-456A-8CEA-7CFE731651B3}"/>
              </a:ext>
            </a:extLst>
          </p:cNvPr>
          <p:cNvSpPr/>
          <p:nvPr/>
        </p:nvSpPr>
        <p:spPr>
          <a:xfrm>
            <a:off x="497711" y="9978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Summary of key statistics</a:t>
            </a:r>
          </a:p>
          <a:p>
            <a:r>
              <a:rPr lang="en-US" dirty="0"/>
              <a:t>summary(</a:t>
            </a:r>
            <a:r>
              <a:rPr lang="en-US" dirty="0" err="1"/>
              <a:t>clean_df$ABV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55B2C-13BC-44FF-8E12-8CAC142F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" y="1605857"/>
            <a:ext cx="5543550" cy="542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563AF-E802-4FF9-98FA-DF1045AE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" y="2274067"/>
            <a:ext cx="6391275" cy="32971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1A4578-BE01-4B7C-81E8-2872A61042C3}"/>
              </a:ext>
            </a:extLst>
          </p:cNvPr>
          <p:cNvSpPr/>
          <p:nvPr/>
        </p:nvSpPr>
        <p:spPr>
          <a:xfrm>
            <a:off x="497711" y="5571262"/>
            <a:ext cx="8770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Plot boxplot</a:t>
            </a:r>
          </a:p>
          <a:p>
            <a:r>
              <a:rPr lang="en-US" dirty="0" err="1"/>
              <a:t>clean_df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ABV))+ </a:t>
            </a:r>
            <a:r>
              <a:rPr lang="en-US" dirty="0" err="1"/>
              <a:t>geom_boxplot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("Summary Statistics of the ABV") + </a:t>
            </a:r>
            <a:r>
              <a:rPr lang="en-US" dirty="0" err="1"/>
              <a:t>ylab</a:t>
            </a:r>
            <a:r>
              <a:rPr lang="en-US" dirty="0"/>
              <a:t>("ABV")</a:t>
            </a:r>
          </a:p>
        </p:txBody>
      </p:sp>
    </p:spTree>
    <p:extLst>
      <p:ext uri="{BB962C8B-B14F-4D97-AF65-F5344CB8AC3E}">
        <p14:creationId xmlns:p14="http://schemas.microsoft.com/office/powerpoint/2010/main" val="349349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36771"/>
            <a:ext cx="7777222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statistics and distribution of ABV?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86DBA-562E-4E48-B1FB-0A759464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233"/>
            <a:ext cx="9144000" cy="37219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5FA8A2-AC76-4838-ABC9-DEC6A9E63489}"/>
              </a:ext>
            </a:extLst>
          </p:cNvPr>
          <p:cNvSpPr/>
          <p:nvPr/>
        </p:nvSpPr>
        <p:spPr>
          <a:xfrm>
            <a:off x="409575" y="4552967"/>
            <a:ext cx="8236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#Plot histogram </a:t>
            </a:r>
          </a:p>
          <a:p>
            <a:r>
              <a:rPr lang="en-US" dirty="0" err="1"/>
              <a:t>clean_df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ABV)) +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</a:t>
            </a:r>
            <a:r>
              <a:rPr lang="en-US" dirty="0" err="1"/>
              <a:t>black",fill</a:t>
            </a:r>
            <a:r>
              <a:rPr lang="en-US" dirty="0"/>
              <a:t>="navy")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("Distribution of ABV") + </a:t>
            </a:r>
            <a:r>
              <a:rPr lang="en-US" dirty="0" err="1"/>
              <a:t>xlab</a:t>
            </a:r>
            <a:r>
              <a:rPr lang="en-US" dirty="0"/>
              <a:t>("ABV")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B690A-98D9-4FB5-8EA2-7534E462A6AF}"/>
              </a:ext>
            </a:extLst>
          </p:cNvPr>
          <p:cNvSpPr txBox="1"/>
          <p:nvPr/>
        </p:nvSpPr>
        <p:spPr>
          <a:xfrm>
            <a:off x="409575" y="5747101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</a:t>
            </a:r>
            <a:r>
              <a:rPr lang="en-US" dirty="0"/>
              <a:t>: the distribution of ABV is slightly right-skewed</a:t>
            </a:r>
          </a:p>
        </p:txBody>
      </p:sp>
    </p:spTree>
    <p:extLst>
      <p:ext uri="{BB962C8B-B14F-4D97-AF65-F5344CB8AC3E}">
        <p14:creationId xmlns:p14="http://schemas.microsoft.com/office/powerpoint/2010/main" val="294474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there a relationship between bitterness and alcohol content?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3CDEBA-5C19-4505-8A95-2D4A308E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" y="945266"/>
            <a:ext cx="9144000" cy="39982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70617E-8121-4AF9-A9C1-BC897BDE85E3}"/>
              </a:ext>
            </a:extLst>
          </p:cNvPr>
          <p:cNvSpPr/>
          <p:nvPr/>
        </p:nvSpPr>
        <p:spPr>
          <a:xfrm>
            <a:off x="419100" y="4943475"/>
            <a:ext cx="758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Plot scatter plot for ABV and IBU</a:t>
            </a:r>
          </a:p>
          <a:p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clean_df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 = ABV, y = IBU, color=ABV), position ="jitter")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("Alcohol Content &amp; Bitterness of Beers") + </a:t>
            </a:r>
            <a:r>
              <a:rPr lang="en-US" dirty="0" err="1"/>
              <a:t>xlab</a:t>
            </a:r>
            <a:r>
              <a:rPr lang="en-US" dirty="0"/>
              <a:t>("Alcohol by Volume (ABV)") + </a:t>
            </a:r>
            <a:r>
              <a:rPr lang="en-US" dirty="0" err="1"/>
              <a:t>ylab</a:t>
            </a:r>
            <a:r>
              <a:rPr lang="en-US" dirty="0"/>
              <a:t>("International Bitterness Units (IBU)")</a:t>
            </a:r>
          </a:p>
        </p:txBody>
      </p:sp>
    </p:spTree>
    <p:extLst>
      <p:ext uri="{BB962C8B-B14F-4D97-AF65-F5344CB8AC3E}">
        <p14:creationId xmlns:p14="http://schemas.microsoft.com/office/powerpoint/2010/main" val="288704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there a relationship between bitterness and alcohol content?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E33F8E-E311-4805-9EE6-7C00E047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3" y="1092370"/>
            <a:ext cx="7000875" cy="229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A5747C-49B5-4C67-A518-AD9489A6C8E4}"/>
              </a:ext>
            </a:extLst>
          </p:cNvPr>
          <p:cNvSpPr/>
          <p:nvPr/>
        </p:nvSpPr>
        <p:spPr>
          <a:xfrm>
            <a:off x="497711" y="3846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test correlation between ABV and IBU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clean_df$ABV,clean_df$IBU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282CE-9DB7-4551-816D-B0C21CFA0F00}"/>
              </a:ext>
            </a:extLst>
          </p:cNvPr>
          <p:cNvSpPr/>
          <p:nvPr/>
        </p:nvSpPr>
        <p:spPr>
          <a:xfrm>
            <a:off x="497710" y="4766903"/>
            <a:ext cx="6994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Answer:</a:t>
            </a:r>
          </a:p>
          <a:p>
            <a:r>
              <a:rPr lang="en-US" dirty="0"/>
              <a:t>With p-value &lt; 2.2e-16, there is sufficient evidence at alpha= .05 level of significance to suggest that the data is linearly correlated. Correlation estimate =0.67 suggests that the relationship between IBU and ABV is positive and strong.</a:t>
            </a:r>
          </a:p>
        </p:txBody>
      </p:sp>
    </p:spTree>
    <p:extLst>
      <p:ext uri="{BB962C8B-B14F-4D97-AF65-F5344CB8AC3E}">
        <p14:creationId xmlns:p14="http://schemas.microsoft.com/office/powerpoint/2010/main" val="121012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7EAA007-5B63-4C22-B654-D01864E46782}"/>
              </a:ext>
            </a:extLst>
          </p:cNvPr>
          <p:cNvSpPr/>
          <p:nvPr/>
        </p:nvSpPr>
        <p:spPr>
          <a:xfrm>
            <a:off x="497710" y="945266"/>
            <a:ext cx="80714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Create a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r>
              <a:rPr lang="en-US" dirty="0">
                <a:solidFill>
                  <a:schemeClr val="accent6"/>
                </a:solidFill>
              </a:rPr>
              <a:t> with only IPAs &amp; Ales</a:t>
            </a:r>
          </a:p>
          <a:p>
            <a:r>
              <a:rPr lang="en-US" dirty="0" err="1"/>
              <a:t>ipa_ale_df</a:t>
            </a:r>
            <a:r>
              <a:rPr lang="en-US" dirty="0"/>
              <a:t> &lt;- </a:t>
            </a:r>
            <a:r>
              <a:rPr lang="en-US" dirty="0" err="1"/>
              <a:t>clean_df</a:t>
            </a:r>
            <a:r>
              <a:rPr lang="en-US" dirty="0"/>
              <a:t> %&gt;% filter(</a:t>
            </a:r>
            <a:r>
              <a:rPr lang="en-US" dirty="0" err="1"/>
              <a:t>str_detect</a:t>
            </a:r>
            <a:r>
              <a:rPr lang="en-US" dirty="0"/>
              <a:t>(Style, 'IPA') |</a:t>
            </a:r>
            <a:r>
              <a:rPr lang="en-US" dirty="0" err="1"/>
              <a:t>str_detect</a:t>
            </a:r>
            <a:r>
              <a:rPr lang="en-US" dirty="0"/>
              <a:t>(Style, 'Ale'))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Add a column for "IPA" or "Ale"</a:t>
            </a:r>
          </a:p>
          <a:p>
            <a:r>
              <a:rPr lang="en-US" dirty="0" err="1"/>
              <a:t>ipa_ale_df$beer_type</a:t>
            </a:r>
            <a:r>
              <a:rPr lang="en-US" dirty="0"/>
              <a:t> =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grepl</a:t>
            </a:r>
            <a:r>
              <a:rPr lang="en-US" dirty="0"/>
              <a:t>("IPA", </a:t>
            </a:r>
            <a:r>
              <a:rPr lang="en-US" dirty="0" err="1"/>
              <a:t>ipa_ale_df$Style</a:t>
            </a:r>
            <a:r>
              <a:rPr lang="en-US" dirty="0"/>
              <a:t>), "IPA", "Ale")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Check to make sure there are no NAs for IPA or Ale</a:t>
            </a:r>
          </a:p>
          <a:p>
            <a:r>
              <a:rPr lang="en-US" dirty="0" err="1"/>
              <a:t>ipa_ale_df</a:t>
            </a:r>
            <a:r>
              <a:rPr lang="en-US" dirty="0"/>
              <a:t> %&gt;% filter(is.na(</a:t>
            </a:r>
            <a:r>
              <a:rPr lang="en-US" dirty="0" err="1"/>
              <a:t>beer_type</a:t>
            </a:r>
            <a:r>
              <a:rPr lang="en-US" dirty="0"/>
              <a:t>))</a:t>
            </a:r>
          </a:p>
          <a:p>
            <a:r>
              <a:rPr lang="en-US" dirty="0"/>
              <a:t>str(</a:t>
            </a:r>
            <a:r>
              <a:rPr lang="en-US" dirty="0" err="1"/>
              <a:t>ipa_ale_df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Split data into train and test data</a:t>
            </a:r>
          </a:p>
          <a:p>
            <a:r>
              <a:rPr lang="en-US" dirty="0">
                <a:solidFill>
                  <a:schemeClr val="accent6"/>
                </a:solidFill>
              </a:rPr>
              <a:t># Train/Test with 70/30</a:t>
            </a:r>
          </a:p>
          <a:p>
            <a:r>
              <a:rPr lang="en-US" dirty="0" err="1"/>
              <a:t>splitPerc</a:t>
            </a:r>
            <a:r>
              <a:rPr lang="en-US" dirty="0"/>
              <a:t> = .7</a:t>
            </a:r>
          </a:p>
          <a:p>
            <a:r>
              <a:rPr lang="en-US" dirty="0" err="1"/>
              <a:t>set.seed</a:t>
            </a:r>
            <a:r>
              <a:rPr lang="en-US" dirty="0"/>
              <a:t>(4)</a:t>
            </a:r>
          </a:p>
          <a:p>
            <a:endParaRPr lang="en-US" dirty="0"/>
          </a:p>
          <a:p>
            <a:r>
              <a:rPr lang="en-US" dirty="0" err="1"/>
              <a:t>trainIndices</a:t>
            </a:r>
            <a:r>
              <a:rPr lang="en-US" dirty="0"/>
              <a:t> = sample(1:dim(</a:t>
            </a:r>
            <a:r>
              <a:rPr lang="en-US" dirty="0" err="1"/>
              <a:t>ipa_ale_df</a:t>
            </a:r>
            <a:r>
              <a:rPr lang="en-US" dirty="0"/>
              <a:t>)[1],round(</a:t>
            </a:r>
            <a:r>
              <a:rPr lang="en-US" dirty="0" err="1"/>
              <a:t>splitPerc</a:t>
            </a:r>
            <a:r>
              <a:rPr lang="en-US" dirty="0"/>
              <a:t> * dim(</a:t>
            </a:r>
            <a:r>
              <a:rPr lang="en-US" dirty="0" err="1"/>
              <a:t>ipa_ale_df</a:t>
            </a:r>
            <a:r>
              <a:rPr lang="en-US" dirty="0"/>
              <a:t>)[1]))</a:t>
            </a:r>
          </a:p>
          <a:p>
            <a:r>
              <a:rPr lang="en-US" dirty="0"/>
              <a:t>train = </a:t>
            </a:r>
            <a:r>
              <a:rPr lang="en-US" dirty="0" err="1"/>
              <a:t>ipa_ale_df</a:t>
            </a:r>
            <a:r>
              <a:rPr lang="en-US" dirty="0"/>
              <a:t>[</a:t>
            </a:r>
            <a:r>
              <a:rPr lang="en-US" dirty="0" err="1"/>
              <a:t>trainIndices</a:t>
            </a:r>
            <a:r>
              <a:rPr lang="en-US" dirty="0"/>
              <a:t>,]</a:t>
            </a:r>
          </a:p>
          <a:p>
            <a:r>
              <a:rPr lang="en-US" dirty="0"/>
              <a:t>test = </a:t>
            </a:r>
            <a:r>
              <a:rPr lang="en-US" dirty="0" err="1"/>
              <a:t>ipa_ale_df</a:t>
            </a:r>
            <a:r>
              <a:rPr lang="en-US" dirty="0"/>
              <a:t>[-</a:t>
            </a:r>
            <a:r>
              <a:rPr lang="en-US" dirty="0" err="1"/>
              <a:t>trainIndices</a:t>
            </a:r>
            <a:r>
              <a:rPr lang="en-US" dirty="0"/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131083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732FC35-7E26-42C6-9AF8-9E1E71A8CEAB}"/>
              </a:ext>
            </a:extLst>
          </p:cNvPr>
          <p:cNvSpPr/>
          <p:nvPr/>
        </p:nvSpPr>
        <p:spPr>
          <a:xfrm>
            <a:off x="574876" y="985569"/>
            <a:ext cx="85691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# Loop for many k and the average of many training / test partition</a:t>
            </a:r>
          </a:p>
          <a:p>
            <a:r>
              <a:rPr lang="en-US" sz="1400" dirty="0"/>
              <a:t>```{r}</a:t>
            </a:r>
          </a:p>
          <a:p>
            <a:r>
              <a:rPr lang="en-US" sz="1400" dirty="0"/>
              <a:t>iterations = 200</a:t>
            </a:r>
          </a:p>
          <a:p>
            <a:r>
              <a:rPr lang="en-US" sz="1400" dirty="0" err="1"/>
              <a:t>numks</a:t>
            </a:r>
            <a:r>
              <a:rPr lang="en-US" sz="1400" dirty="0"/>
              <a:t> = 30</a:t>
            </a:r>
          </a:p>
          <a:p>
            <a:endParaRPr lang="en-US" sz="1400" dirty="0"/>
          </a:p>
          <a:p>
            <a:r>
              <a:rPr lang="en-US" sz="1400" dirty="0" err="1"/>
              <a:t>masterAcc</a:t>
            </a:r>
            <a:r>
              <a:rPr lang="en-US" sz="1400" dirty="0"/>
              <a:t> = matrix(</a:t>
            </a:r>
            <a:r>
              <a:rPr lang="en-US" sz="1400" dirty="0" err="1"/>
              <a:t>nrow</a:t>
            </a:r>
            <a:r>
              <a:rPr lang="en-US" sz="1400" dirty="0"/>
              <a:t> = iterations, </a:t>
            </a:r>
            <a:r>
              <a:rPr lang="en-US" sz="1400" dirty="0" err="1"/>
              <a:t>ncol</a:t>
            </a:r>
            <a:r>
              <a:rPr lang="en-US" sz="1400" dirty="0"/>
              <a:t> = </a:t>
            </a:r>
            <a:r>
              <a:rPr lang="en-US" sz="1400" dirty="0" err="1"/>
              <a:t>numks</a:t>
            </a:r>
            <a:r>
              <a:rPr lang="en-US" sz="1400" dirty="0"/>
              <a:t>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for(j in 1:iterations)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accs</a:t>
            </a:r>
            <a:r>
              <a:rPr lang="en-US" sz="1400" dirty="0"/>
              <a:t> = </a:t>
            </a:r>
            <a:r>
              <a:rPr lang="en-US" sz="1400" dirty="0" err="1"/>
              <a:t>data.frame</a:t>
            </a:r>
            <a:r>
              <a:rPr lang="en-US" sz="1400" dirty="0"/>
              <a:t>(accuracy = numeric(30), k = numeric(30))</a:t>
            </a:r>
          </a:p>
          <a:p>
            <a:r>
              <a:rPr lang="en-US" sz="1400" dirty="0" err="1"/>
              <a:t>trainIndices</a:t>
            </a:r>
            <a:r>
              <a:rPr lang="en-US" sz="1400" dirty="0"/>
              <a:t> = sample(1:dim(</a:t>
            </a:r>
            <a:r>
              <a:rPr lang="en-US" sz="1400" dirty="0" err="1"/>
              <a:t>ipa_ale_df</a:t>
            </a:r>
            <a:r>
              <a:rPr lang="en-US" sz="1400" dirty="0"/>
              <a:t>)[1],round(</a:t>
            </a:r>
            <a:r>
              <a:rPr lang="en-US" sz="1400" dirty="0" err="1"/>
              <a:t>splitPerc</a:t>
            </a:r>
            <a:r>
              <a:rPr lang="en-US" sz="1400" dirty="0"/>
              <a:t> * dim(</a:t>
            </a:r>
            <a:r>
              <a:rPr lang="en-US" sz="1400" dirty="0" err="1"/>
              <a:t>ipa_ale_df</a:t>
            </a:r>
            <a:r>
              <a:rPr lang="en-US" sz="1400" dirty="0"/>
              <a:t>)[1]))</a:t>
            </a:r>
          </a:p>
          <a:p>
            <a:r>
              <a:rPr lang="en-US" sz="1400" dirty="0"/>
              <a:t>train = </a:t>
            </a:r>
            <a:r>
              <a:rPr lang="en-US" sz="1400" dirty="0" err="1"/>
              <a:t>ipa_ale_df</a:t>
            </a:r>
            <a:r>
              <a:rPr lang="en-US" sz="1400" dirty="0"/>
              <a:t>[</a:t>
            </a:r>
            <a:r>
              <a:rPr lang="en-US" sz="1400" dirty="0" err="1"/>
              <a:t>trainIndices</a:t>
            </a:r>
            <a:r>
              <a:rPr lang="en-US" sz="1400" dirty="0"/>
              <a:t>,]</a:t>
            </a:r>
          </a:p>
          <a:p>
            <a:r>
              <a:rPr lang="en-US" sz="1400" dirty="0"/>
              <a:t>test = </a:t>
            </a:r>
            <a:r>
              <a:rPr lang="en-US" sz="1400" dirty="0" err="1"/>
              <a:t>ipa_ale_df</a:t>
            </a:r>
            <a:r>
              <a:rPr lang="en-US" sz="1400" dirty="0"/>
              <a:t>[-</a:t>
            </a:r>
            <a:r>
              <a:rPr lang="en-US" sz="1400" dirty="0" err="1"/>
              <a:t>trainIndices</a:t>
            </a:r>
            <a:r>
              <a:rPr lang="en-US" sz="1400" dirty="0"/>
              <a:t>,]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 in 1:numks)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classifications = </a:t>
            </a:r>
            <a:r>
              <a:rPr lang="en-US" sz="1400" dirty="0" err="1"/>
              <a:t>knn</a:t>
            </a:r>
            <a:r>
              <a:rPr lang="en-US" sz="1400" dirty="0"/>
              <a:t>(train[,c("ABV","IBU")],test[,c("ABV","IBU")],</a:t>
            </a:r>
            <a:r>
              <a:rPr lang="en-US" sz="1400" dirty="0" err="1"/>
              <a:t>train$beer_type</a:t>
            </a:r>
            <a:r>
              <a:rPr lang="en-US" sz="1400" dirty="0"/>
              <a:t>, prob = TRUE, k = 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table(</a:t>
            </a:r>
            <a:r>
              <a:rPr lang="en-US" sz="1400" dirty="0" err="1"/>
              <a:t>test$beer_type,classifications</a:t>
            </a:r>
            <a:r>
              <a:rPr lang="en-US" sz="1400" dirty="0"/>
              <a:t>)</a:t>
            </a:r>
          </a:p>
          <a:p>
            <a:r>
              <a:rPr lang="en-US" sz="1400" dirty="0"/>
              <a:t>  CM = </a:t>
            </a:r>
            <a:r>
              <a:rPr lang="en-US" sz="1400" dirty="0" err="1"/>
              <a:t>confusionMatrix</a:t>
            </a:r>
            <a:r>
              <a:rPr lang="en-US" sz="1400" dirty="0"/>
              <a:t>(table(</a:t>
            </a:r>
            <a:r>
              <a:rPr lang="en-US" sz="1400" dirty="0" err="1"/>
              <a:t>test$beer_type,classifications</a:t>
            </a:r>
            <a:r>
              <a:rPr lang="en-US" sz="1400" dirty="0"/>
              <a:t>))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masterAcc</a:t>
            </a:r>
            <a:r>
              <a:rPr lang="en-US" sz="1400" dirty="0"/>
              <a:t>[</a:t>
            </a:r>
            <a:r>
              <a:rPr lang="en-US" sz="1400" dirty="0" err="1"/>
              <a:t>j,i</a:t>
            </a:r>
            <a:r>
              <a:rPr lang="en-US" sz="1400" dirty="0"/>
              <a:t>] = </a:t>
            </a:r>
            <a:r>
              <a:rPr lang="en-US" sz="1400" dirty="0" err="1"/>
              <a:t>CM$overall</a:t>
            </a:r>
            <a:r>
              <a:rPr lang="en-US" sz="1400" dirty="0"/>
              <a:t>[1]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MeanAcc</a:t>
            </a:r>
            <a:r>
              <a:rPr lang="en-US" sz="1400" dirty="0"/>
              <a:t> = </a:t>
            </a:r>
            <a:r>
              <a:rPr lang="en-US" sz="1400" dirty="0" err="1"/>
              <a:t>colMeans</a:t>
            </a:r>
            <a:r>
              <a:rPr lang="en-US" sz="1400" dirty="0"/>
              <a:t>(</a:t>
            </a:r>
            <a:r>
              <a:rPr lang="en-US" sz="1400" dirty="0" err="1"/>
              <a:t>masterAcc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plot(seq(1,numks,1),</a:t>
            </a:r>
            <a:r>
              <a:rPr lang="en-US" sz="1400" dirty="0" err="1"/>
              <a:t>MeanAcc</a:t>
            </a:r>
            <a:r>
              <a:rPr lang="en-US" sz="1400" dirty="0"/>
              <a:t>, type = "l")</a:t>
            </a:r>
          </a:p>
        </p:txBody>
      </p:sp>
    </p:spTree>
    <p:extLst>
      <p:ext uri="{BB962C8B-B14F-4D97-AF65-F5344CB8AC3E}">
        <p14:creationId xmlns:p14="http://schemas.microsoft.com/office/powerpoint/2010/main" val="142219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4D364E-B74C-4817-8D80-79CCE9AE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945266"/>
            <a:ext cx="7368974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DA431-89A3-479F-A34A-1AFE0E985AE6}"/>
              </a:ext>
            </a:extLst>
          </p:cNvPr>
          <p:cNvSpPr txBox="1"/>
          <p:nvPr/>
        </p:nvSpPr>
        <p:spPr>
          <a:xfrm>
            <a:off x="574876" y="4972050"/>
            <a:ext cx="5562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Comment: K= 5 provides best Accuracy</a:t>
            </a:r>
          </a:p>
        </p:txBody>
      </p:sp>
    </p:spTree>
    <p:extLst>
      <p:ext uri="{BB962C8B-B14F-4D97-AF65-F5344CB8AC3E}">
        <p14:creationId xmlns:p14="http://schemas.microsoft.com/office/powerpoint/2010/main" val="26216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2D93D9-B161-4DD7-9E8B-FC3ACFA90593}"/>
              </a:ext>
            </a:extLst>
          </p:cNvPr>
          <p:cNvSpPr/>
          <p:nvPr/>
        </p:nvSpPr>
        <p:spPr>
          <a:xfrm>
            <a:off x="497711" y="1162890"/>
            <a:ext cx="8148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Run the KNN model on the train and test data with k = 5</a:t>
            </a:r>
          </a:p>
          <a:p>
            <a:r>
              <a:rPr lang="en-US" dirty="0"/>
              <a:t>classifications = </a:t>
            </a:r>
            <a:r>
              <a:rPr lang="en-US" dirty="0" err="1"/>
              <a:t>knn</a:t>
            </a:r>
            <a:r>
              <a:rPr lang="en-US" dirty="0"/>
              <a:t>(train[,c("ABV","IBU")],test[,c("ABV","IBU")],</a:t>
            </a:r>
            <a:r>
              <a:rPr lang="en-US" dirty="0" err="1"/>
              <a:t>train$beer_type</a:t>
            </a:r>
            <a:r>
              <a:rPr lang="en-US" dirty="0"/>
              <a:t>, prob = TRUE, k = 5)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Create a confusion matrix of the results with k = 5</a:t>
            </a:r>
          </a:p>
          <a:p>
            <a:r>
              <a:rPr lang="en-US" dirty="0"/>
              <a:t>table(</a:t>
            </a:r>
            <a:r>
              <a:rPr lang="en-US" dirty="0" err="1"/>
              <a:t>classifications,test$beer_type</a:t>
            </a:r>
            <a:r>
              <a:rPr lang="en-US" dirty="0"/>
              <a:t>)</a:t>
            </a:r>
          </a:p>
          <a:p>
            <a:r>
              <a:rPr lang="en-US" dirty="0"/>
              <a:t>CM_KNN_IPA = </a:t>
            </a:r>
            <a:r>
              <a:rPr lang="en-US" dirty="0" err="1"/>
              <a:t>confusionMatrix</a:t>
            </a:r>
            <a:r>
              <a:rPr lang="en-US" dirty="0"/>
              <a:t>(table(</a:t>
            </a:r>
            <a:r>
              <a:rPr lang="en-US" dirty="0" err="1"/>
              <a:t>classifications,test$beer_type</a:t>
            </a:r>
            <a:r>
              <a:rPr lang="en-US" dirty="0"/>
              <a:t>))</a:t>
            </a:r>
          </a:p>
          <a:p>
            <a:r>
              <a:rPr lang="en-US" dirty="0"/>
              <a:t>CM_KNN_IPA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697BA-9143-4802-AEB4-743BCF1C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2" y="3688837"/>
            <a:ext cx="3798064" cy="263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45FF00-A1A6-4551-849C-0232F336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63" y="3688837"/>
            <a:ext cx="3695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There is a growing market for and interest in craft beer in the United States.  Anheuser-Busch InBev SA announced in 2019 that it would purchase Craft Brew Alliance in 2020.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https://www.marketwatch.com/story/anheuser-busch-plans-to-buy-out-craft-brew-alliance-for-large-premium-2019-11-11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br>
              <a:rPr lang="en-US" sz="1600" dirty="0"/>
            </a:br>
            <a:r>
              <a:rPr lang="en-US" sz="1600" dirty="0"/>
              <a:t>Budweiser (owned by Anheuser-Busch) is formulating new craft beers and interested in potential opportunities for launching new products and breweries in the United States.   Some questions we explore in this presentation are: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What states currently have craft beers that are similar in ABV and IBU to their current brands?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For a new craft beer that is currently under development, how should it be classified?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2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37412A-3C1B-4CB0-9026-C0FA00BC1378}"/>
              </a:ext>
            </a:extLst>
          </p:cNvPr>
          <p:cNvSpPr/>
          <p:nvPr/>
        </p:nvSpPr>
        <p:spPr>
          <a:xfrm>
            <a:off x="497711" y="1184613"/>
            <a:ext cx="8503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Predict what Budweiser would be classified as</a:t>
            </a:r>
          </a:p>
          <a:p>
            <a:r>
              <a:rPr lang="en-US" dirty="0" err="1"/>
              <a:t>bud_test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(ABV = .05, IBU = 12)</a:t>
            </a:r>
          </a:p>
          <a:p>
            <a:endParaRPr lang="en-US" dirty="0"/>
          </a:p>
          <a:p>
            <a:r>
              <a:rPr lang="en-US" dirty="0" err="1"/>
              <a:t>classify_bud</a:t>
            </a:r>
            <a:r>
              <a:rPr lang="en-US" dirty="0"/>
              <a:t> = </a:t>
            </a:r>
            <a:r>
              <a:rPr lang="en-US" dirty="0" err="1"/>
              <a:t>knn</a:t>
            </a:r>
            <a:r>
              <a:rPr lang="en-US" dirty="0"/>
              <a:t>(train[,c("ABV","IBU")], </a:t>
            </a:r>
            <a:r>
              <a:rPr lang="en-US" dirty="0" err="1"/>
              <a:t>bud_test</a:t>
            </a:r>
            <a:r>
              <a:rPr lang="en-US" dirty="0"/>
              <a:t>, </a:t>
            </a:r>
            <a:r>
              <a:rPr lang="en-US" dirty="0" err="1"/>
              <a:t>train$beer_type</a:t>
            </a:r>
            <a:r>
              <a:rPr lang="en-US" dirty="0"/>
              <a:t>, prob = TRUE, k = 5)</a:t>
            </a:r>
          </a:p>
          <a:p>
            <a:r>
              <a:rPr lang="en-US" dirty="0" err="1"/>
              <a:t>classify_bud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A30E-E9F5-48FF-A098-AEFFD3FA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6" y="2901287"/>
            <a:ext cx="2457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4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11844-7524-4DFA-BB68-AB2D856E463C}"/>
              </a:ext>
            </a:extLst>
          </p:cNvPr>
          <p:cNvSpPr/>
          <p:nvPr/>
        </p:nvSpPr>
        <p:spPr>
          <a:xfrm>
            <a:off x="497711" y="4803177"/>
            <a:ext cx="8324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Plot scatter plot of ABV and IBU for beer classified as “Ale” and “IPA”</a:t>
            </a:r>
          </a:p>
          <a:p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ipa_ale_df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 = ABV, y = IBU, color=</a:t>
            </a:r>
            <a:r>
              <a:rPr lang="en-US" dirty="0" err="1"/>
              <a:t>beer_type</a:t>
            </a:r>
            <a:r>
              <a:rPr lang="en-US" dirty="0"/>
              <a:t>), position ="jitter")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("IPA and Ales") + </a:t>
            </a:r>
            <a:r>
              <a:rPr lang="en-US" dirty="0" err="1"/>
              <a:t>xlab</a:t>
            </a:r>
            <a:r>
              <a:rPr lang="en-US" dirty="0"/>
              <a:t>("Alcohol by Volume (ABV)") + </a:t>
            </a:r>
            <a:r>
              <a:rPr lang="en-US" dirty="0" err="1"/>
              <a:t>ylab</a:t>
            </a:r>
            <a:r>
              <a:rPr lang="en-US" dirty="0"/>
              <a:t>("International Bitterness Units (IBU)")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EC242-D8E1-4DDA-9C6E-F881769C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" y="945266"/>
            <a:ext cx="8734425" cy="35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5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 for Budweiser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7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535" y="3158909"/>
            <a:ext cx="3522563" cy="78039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Arial Nova Light" panose="020B0304020202020204" pitchFamily="34" charset="0"/>
              </a:rPr>
              <a:t>Cheers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import dependencies and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09"/>
            <a:ext cx="7886700" cy="4944487"/>
          </a:xfrm>
        </p:spPr>
        <p:txBody>
          <a:bodyPr>
            <a:normAutofit fontScale="47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# Import dependencies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tidyverse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dplyr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library(ggplot2)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data.table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ggthemes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usmap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</a:t>
            </a:r>
            <a:r>
              <a:rPr lang="en-US" sz="2900" dirty="0" err="1"/>
              <a:t>naniar</a:t>
            </a:r>
            <a:r>
              <a:rPr lang="en-US" sz="29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library(class)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library(caret)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9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/>
              <a:t># Import Beer and Brewery data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 err="1"/>
              <a:t>beer_df</a:t>
            </a:r>
            <a:r>
              <a:rPr lang="en-US" sz="2900" dirty="0"/>
              <a:t> &lt;-  </a:t>
            </a:r>
            <a:r>
              <a:rPr lang="en-US" sz="2900" dirty="0" err="1"/>
              <a:t>read_csv</a:t>
            </a:r>
            <a:r>
              <a:rPr lang="en-US" sz="2900" dirty="0"/>
              <a:t>("Beers.csv")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900" dirty="0" err="1"/>
              <a:t>brew_df</a:t>
            </a:r>
            <a:r>
              <a:rPr lang="en-US" sz="2900" dirty="0"/>
              <a:t> &lt;-  </a:t>
            </a:r>
            <a:r>
              <a:rPr lang="en-US" sz="2900" dirty="0" err="1"/>
              <a:t>read_csv</a:t>
            </a:r>
            <a:r>
              <a:rPr lang="en-US" sz="2900" dirty="0"/>
              <a:t>("Breweries.csv")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craft breweries are in each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CC39BC-8F21-4C9E-B950-1EDDBB5CF38F}"/>
              </a:ext>
            </a:extLst>
          </p:cNvPr>
          <p:cNvSpPr/>
          <p:nvPr/>
        </p:nvSpPr>
        <p:spPr>
          <a:xfrm>
            <a:off x="513144" y="4137149"/>
            <a:ext cx="8194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 Group breweries by state</a:t>
            </a:r>
          </a:p>
          <a:p>
            <a:r>
              <a:rPr lang="en-US" dirty="0" err="1"/>
              <a:t>brew_by_state</a:t>
            </a:r>
            <a:r>
              <a:rPr lang="en-US" dirty="0"/>
              <a:t> &lt;- </a:t>
            </a:r>
            <a:r>
              <a:rPr lang="en-US" dirty="0" err="1"/>
              <a:t>brew_df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(State) %&gt;% summarize(count=n())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Display number of breweries by state</a:t>
            </a:r>
          </a:p>
          <a:p>
            <a:r>
              <a:rPr lang="en-US" dirty="0"/>
              <a:t>View(</a:t>
            </a:r>
            <a:r>
              <a:rPr lang="en-US" dirty="0" err="1"/>
              <a:t>brew_by_state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F4BB7-CFB1-465D-84D4-C3C1D8B8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6" y="1053638"/>
            <a:ext cx="3309938" cy="29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craft breweries are in each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9DE400-21AB-4069-8D44-DA670245B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" y="908804"/>
            <a:ext cx="910541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craft breweries are in each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A7EBBE5-9DDF-4D55-8DB9-0FA98D1E68B4}"/>
              </a:ext>
            </a:extLst>
          </p:cNvPr>
          <p:cNvSpPr/>
          <p:nvPr/>
        </p:nvSpPr>
        <p:spPr>
          <a:xfrm>
            <a:off x="497711" y="1397675"/>
            <a:ext cx="8522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Plot number of breweries by state in a bar chart</a:t>
            </a:r>
          </a:p>
          <a:p>
            <a:r>
              <a:rPr lang="en-US" dirty="0" err="1"/>
              <a:t>brew_by_state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State, y = count)) +</a:t>
            </a:r>
          </a:p>
          <a:p>
            <a:r>
              <a:rPr lang="en-US" dirty="0"/>
              <a:t>  </a:t>
            </a:r>
            <a:r>
              <a:rPr lang="en-US" dirty="0" err="1"/>
              <a:t>geom_bar</a:t>
            </a:r>
            <a:r>
              <a:rPr lang="en-US" dirty="0"/>
              <a:t>(stat = "identity", fill = "blue", alpha = .5)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("Number of Breweries by State") + </a:t>
            </a:r>
            <a:r>
              <a:rPr lang="en-US" dirty="0" err="1"/>
              <a:t>xlab</a:t>
            </a:r>
            <a:r>
              <a:rPr lang="en-US" dirty="0"/>
              <a:t>("State") + </a:t>
            </a:r>
            <a:r>
              <a:rPr lang="en-US" dirty="0" err="1"/>
              <a:t>ylab</a:t>
            </a:r>
            <a:r>
              <a:rPr lang="en-US" dirty="0"/>
              <a:t>("Number of Breweries") +</a:t>
            </a:r>
          </a:p>
          <a:p>
            <a:r>
              <a:rPr lang="en-US" dirty="0"/>
              <a:t>  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count, label = count), </a:t>
            </a:r>
            <a:r>
              <a:rPr lang="en-US" dirty="0" err="1"/>
              <a:t>fontface</a:t>
            </a:r>
            <a:r>
              <a:rPr lang="en-US" dirty="0"/>
              <a:t> = "bold", </a:t>
            </a:r>
            <a:r>
              <a:rPr lang="en-US" dirty="0" err="1"/>
              <a:t>vjust</a:t>
            </a:r>
            <a:r>
              <a:rPr lang="en-US" dirty="0"/>
              <a:t> = -.4, color = "black", size = 3)</a:t>
            </a:r>
          </a:p>
        </p:txBody>
      </p:sp>
    </p:spTree>
    <p:extLst>
      <p:ext uri="{BB962C8B-B14F-4D97-AF65-F5344CB8AC3E}">
        <p14:creationId xmlns:p14="http://schemas.microsoft.com/office/powerpoint/2010/main" val="21640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24152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 missing values in each column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13C03-CB35-4DB7-9F78-1C94076F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5" y="3800038"/>
            <a:ext cx="7986179" cy="832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9DB64-EC2A-402B-BF87-3ED9A580A6A7}"/>
              </a:ext>
            </a:extLst>
          </p:cNvPr>
          <p:cNvSpPr/>
          <p:nvPr/>
        </p:nvSpPr>
        <p:spPr>
          <a:xfrm>
            <a:off x="574875" y="4632067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Create a chart and count missing values in each column</a:t>
            </a:r>
          </a:p>
          <a:p>
            <a:r>
              <a:rPr lang="en-US" dirty="0" err="1"/>
              <a:t>gg_miss_var</a:t>
            </a:r>
            <a:r>
              <a:rPr lang="en-US" dirty="0"/>
              <a:t>(</a:t>
            </a:r>
            <a:r>
              <a:rPr lang="en-US" dirty="0" err="1"/>
              <a:t>all_df</a:t>
            </a:r>
            <a:r>
              <a:rPr lang="en-US" dirty="0"/>
              <a:t>)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s =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all_df</a:t>
            </a:r>
            <a:r>
              <a:rPr lang="en-US" dirty="0"/>
              <a:t>, function(x) sum(is.na(x)))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728D58-C7C8-4D34-BEE7-88DE48A6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5" y="971708"/>
            <a:ext cx="7986179" cy="2668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8B6B83-2230-4171-9241-CDBDE7EF9517}"/>
              </a:ext>
            </a:extLst>
          </p:cNvPr>
          <p:cNvSpPr/>
          <p:nvPr/>
        </p:nvSpPr>
        <p:spPr>
          <a:xfrm>
            <a:off x="574875" y="5783345"/>
            <a:ext cx="8408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Remove missing values in “ABV” “IBU” “Style” columns</a:t>
            </a:r>
          </a:p>
          <a:p>
            <a:r>
              <a:rPr lang="en-US" dirty="0" err="1"/>
              <a:t>clean_df</a:t>
            </a:r>
            <a:r>
              <a:rPr lang="en-US" dirty="0"/>
              <a:t> &lt;- </a:t>
            </a:r>
            <a:r>
              <a:rPr lang="en-US" dirty="0" err="1"/>
              <a:t>all_df</a:t>
            </a:r>
            <a:r>
              <a:rPr lang="en-US" dirty="0"/>
              <a:t> %&gt;% filter(!is.na(ABV) &amp; !is.na(IBU) &amp; !is.na(Style))</a:t>
            </a:r>
          </a:p>
        </p:txBody>
      </p:sp>
    </p:spTree>
    <p:extLst>
      <p:ext uri="{BB962C8B-B14F-4D97-AF65-F5344CB8AC3E}">
        <p14:creationId xmlns:p14="http://schemas.microsoft.com/office/powerpoint/2010/main" val="283276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median ABV and IBU in each state?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4B8CDC-AE8C-4BC6-948A-BECA47456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945267"/>
            <a:ext cx="8972551" cy="5070422"/>
          </a:xfrm>
        </p:spPr>
      </p:pic>
    </p:spTree>
    <p:extLst>
      <p:ext uri="{BB962C8B-B14F-4D97-AF65-F5344CB8AC3E}">
        <p14:creationId xmlns:p14="http://schemas.microsoft.com/office/powerpoint/2010/main" val="32729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median ABV and IBU in each state?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7AEFA0-6E00-4ADC-B851-04A70E825821}"/>
              </a:ext>
            </a:extLst>
          </p:cNvPr>
          <p:cNvSpPr/>
          <p:nvPr/>
        </p:nvSpPr>
        <p:spPr>
          <a:xfrm>
            <a:off x="497711" y="1028198"/>
            <a:ext cx="864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r>
              <a:rPr lang="en-US" dirty="0">
                <a:solidFill>
                  <a:schemeClr val="accent6"/>
                </a:solidFill>
              </a:rPr>
              <a:t> with median values for ABV and IBU</a:t>
            </a:r>
          </a:p>
          <a:p>
            <a:r>
              <a:rPr lang="en-US" dirty="0"/>
              <a:t>(</a:t>
            </a:r>
            <a:r>
              <a:rPr lang="en-US" dirty="0" err="1"/>
              <a:t>med_abv_ibu</a:t>
            </a:r>
            <a:r>
              <a:rPr lang="en-US" dirty="0"/>
              <a:t> &lt;- </a:t>
            </a:r>
            <a:r>
              <a:rPr lang="en-US" dirty="0" err="1"/>
              <a:t>clean_df</a:t>
            </a:r>
            <a:r>
              <a:rPr lang="en-US" dirty="0"/>
              <a:t> %&gt;% </a:t>
            </a:r>
          </a:p>
          <a:p>
            <a:r>
              <a:rPr lang="en-US" dirty="0"/>
              <a:t>    </a:t>
            </a:r>
            <a:r>
              <a:rPr lang="en-US" dirty="0" err="1"/>
              <a:t>group_by</a:t>
            </a:r>
            <a:r>
              <a:rPr lang="en-US" dirty="0"/>
              <a:t>(State) %&gt;%</a:t>
            </a:r>
          </a:p>
          <a:p>
            <a:r>
              <a:rPr lang="en-US" dirty="0"/>
              <a:t>    summarize(</a:t>
            </a:r>
            <a:r>
              <a:rPr lang="en-US" dirty="0" err="1"/>
              <a:t>med_abv</a:t>
            </a:r>
            <a:r>
              <a:rPr lang="en-US" dirty="0"/>
              <a:t> = median(ABV), </a:t>
            </a:r>
            <a:r>
              <a:rPr lang="en-US" dirty="0" err="1"/>
              <a:t>med_ibu</a:t>
            </a:r>
            <a:r>
              <a:rPr lang="en-US" dirty="0"/>
              <a:t> = median(IBU), count = n()))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 Plot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med_abv_ibu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State)) +</a:t>
            </a:r>
          </a:p>
          <a:p>
            <a:r>
              <a:rPr lang="en-US" dirty="0"/>
              <a:t>  </a:t>
            </a:r>
            <a:r>
              <a:rPr lang="en-US" dirty="0" err="1"/>
              <a:t>geom_col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 y = </a:t>
            </a:r>
            <a:r>
              <a:rPr lang="en-US" dirty="0" err="1"/>
              <a:t>med_ibu</a:t>
            </a:r>
            <a:r>
              <a:rPr lang="en-US" dirty="0"/>
              <a:t>, fill="</a:t>
            </a:r>
            <a:r>
              <a:rPr lang="en-US" dirty="0" err="1"/>
              <a:t>redfill</a:t>
            </a:r>
            <a:r>
              <a:rPr lang="en-US" dirty="0"/>
              <a:t>")) +</a:t>
            </a:r>
          </a:p>
          <a:p>
            <a:r>
              <a:rPr lang="en-US" dirty="0"/>
              <a:t>  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</a:t>
            </a:r>
            <a:r>
              <a:rPr lang="en-US" dirty="0" err="1"/>
              <a:t>med_ibu</a:t>
            </a:r>
            <a:r>
              <a:rPr lang="en-US" dirty="0"/>
              <a:t>, label = </a:t>
            </a:r>
            <a:r>
              <a:rPr lang="en-US" dirty="0" err="1"/>
              <a:t>med_ibu</a:t>
            </a:r>
            <a:r>
              <a:rPr lang="en-US" dirty="0"/>
              <a:t>), </a:t>
            </a:r>
            <a:r>
              <a:rPr lang="en-US" dirty="0" err="1"/>
              <a:t>fontface</a:t>
            </a:r>
            <a:r>
              <a:rPr lang="en-US" dirty="0"/>
              <a:t> = "bold", </a:t>
            </a:r>
            <a:r>
              <a:rPr lang="en-US" dirty="0" err="1"/>
              <a:t>vjust</a:t>
            </a:r>
            <a:r>
              <a:rPr lang="en-US" dirty="0"/>
              <a:t> = 2.4, color = "white", size = 3)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</a:t>
            </a:r>
            <a:r>
              <a:rPr lang="en-US" dirty="0" err="1"/>
              <a:t>med_abv</a:t>
            </a:r>
            <a:r>
              <a:rPr lang="en-US" dirty="0"/>
              <a:t> * 1000, group = 1, color = 'blackline')) +</a:t>
            </a:r>
          </a:p>
          <a:p>
            <a:r>
              <a:rPr lang="en-US" dirty="0"/>
              <a:t>  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</a:t>
            </a:r>
            <a:r>
              <a:rPr lang="en-US" dirty="0" err="1"/>
              <a:t>med_abv</a:t>
            </a:r>
            <a:r>
              <a:rPr lang="en-US" dirty="0"/>
              <a:t> * 1000, label = round(</a:t>
            </a:r>
            <a:r>
              <a:rPr lang="en-US" dirty="0" err="1"/>
              <a:t>med_abv</a:t>
            </a:r>
            <a:r>
              <a:rPr lang="en-US" dirty="0"/>
              <a:t>, 2)), </a:t>
            </a:r>
            <a:r>
              <a:rPr lang="en-US" dirty="0" err="1"/>
              <a:t>vjust</a:t>
            </a:r>
            <a:r>
              <a:rPr lang="en-US" dirty="0"/>
              <a:t> = -.4, color = "black", size = 3) +</a:t>
            </a:r>
          </a:p>
          <a:p>
            <a:r>
              <a:rPr lang="en-US" dirty="0"/>
              <a:t>  </a:t>
            </a:r>
            <a:r>
              <a:rPr lang="en-US" dirty="0" err="1"/>
              <a:t>scale_y_continuous</a:t>
            </a:r>
            <a:r>
              <a:rPr lang="en-US" dirty="0"/>
              <a:t>(</a:t>
            </a:r>
            <a:r>
              <a:rPr lang="en-US" dirty="0" err="1"/>
              <a:t>sec.axis</a:t>
            </a:r>
            <a:r>
              <a:rPr lang="en-US" dirty="0"/>
              <a:t> = </a:t>
            </a:r>
            <a:r>
              <a:rPr lang="en-US" dirty="0" err="1"/>
              <a:t>sec_axis</a:t>
            </a:r>
            <a:r>
              <a:rPr lang="en-US" dirty="0"/>
              <a:t>(trans = ~ . / 500)) +</a:t>
            </a:r>
          </a:p>
          <a:p>
            <a:r>
              <a:rPr lang="en-US" dirty="0"/>
              <a:t>  </a:t>
            </a:r>
            <a:r>
              <a:rPr lang="en-US" dirty="0" err="1"/>
              <a:t>scale_fill_manual</a:t>
            </a:r>
            <a:r>
              <a:rPr lang="en-US" dirty="0"/>
              <a:t>('', labels = 'Median Bitterness (IBU)', values = "#C00000") +</a:t>
            </a:r>
          </a:p>
          <a:p>
            <a:r>
              <a:rPr lang="en-US" dirty="0"/>
              <a:t>  </a:t>
            </a:r>
            <a:r>
              <a:rPr lang="en-US" dirty="0" err="1"/>
              <a:t>scale_color_manual</a:t>
            </a:r>
            <a:r>
              <a:rPr lang="en-US" dirty="0"/>
              <a:t>('', labels = 'Median Alcohol By </a:t>
            </a:r>
            <a:r>
              <a:rPr lang="en-US" dirty="0" err="1"/>
              <a:t>Volumn</a:t>
            </a:r>
            <a:r>
              <a:rPr lang="en-US" dirty="0"/>
              <a:t> (ABV)', values = 'black')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("Median Alcohol Content &amp; International Bitterness by State") +</a:t>
            </a:r>
          </a:p>
          <a:p>
            <a:r>
              <a:rPr lang="en-US" dirty="0"/>
              <a:t>  </a:t>
            </a:r>
            <a:r>
              <a:rPr lang="en-US" dirty="0" err="1"/>
              <a:t>theme_minimal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068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2017</Words>
  <Application>Microsoft Office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 Cond Light</vt:lpstr>
      <vt:lpstr>Arial Nova Light</vt:lpstr>
      <vt:lpstr>Calibri</vt:lpstr>
      <vt:lpstr>Calibri Light</vt:lpstr>
      <vt:lpstr>Office Theme</vt:lpstr>
      <vt:lpstr>Doing Data Science:  Case Study 1</vt:lpstr>
      <vt:lpstr>Introduction</vt:lpstr>
      <vt:lpstr>To import dependencies and data </vt:lpstr>
      <vt:lpstr>How many craft breweries are in each state?</vt:lpstr>
      <vt:lpstr>How many craft breweries are in each state?</vt:lpstr>
      <vt:lpstr>How many craft breweries are in each state?</vt:lpstr>
      <vt:lpstr>Address missing values in each column</vt:lpstr>
      <vt:lpstr>What is the median ABV and IBU in each state?</vt:lpstr>
      <vt:lpstr>What is the median ABV and IBU in each state?</vt:lpstr>
      <vt:lpstr>What states have the maximum ABV and IBU?</vt:lpstr>
      <vt:lpstr>What states have the maximum ABV and IBU?</vt:lpstr>
      <vt:lpstr>What is the statistics and distribution of ABV?</vt:lpstr>
      <vt:lpstr>What is the statistics and distribution of ABV?</vt:lpstr>
      <vt:lpstr>Is there a relationship between bitterness and alcohol content?</vt:lpstr>
      <vt:lpstr>Is there a relationship between bitterness and alcohol content?</vt:lpstr>
      <vt:lpstr>What is the difference in ABV and IBU between IPAs and other Ales?</vt:lpstr>
      <vt:lpstr>What is the difference in ABV and IBU between IPAs and other Ales?</vt:lpstr>
      <vt:lpstr>What is the difference in ABV and IBU between IPAs and other Ales?</vt:lpstr>
      <vt:lpstr>What is the difference in ABV and IBU between IPAs and other Ales?</vt:lpstr>
      <vt:lpstr>What is the difference in ABV and IBU between IPAs and other Ales?</vt:lpstr>
      <vt:lpstr>What is the difference in ABV and IBU between IPAs and other Ales?</vt:lpstr>
      <vt:lpstr>Opportunities for Budweiser</vt:lpstr>
      <vt:lpstr>Cheers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 Case Study 1</dc:title>
  <dc:creator>leighxh@gmail.com</dc:creator>
  <cp:lastModifiedBy>phu truong</cp:lastModifiedBy>
  <cp:revision>28</cp:revision>
  <dcterms:created xsi:type="dcterms:W3CDTF">2020-01-12T16:50:51Z</dcterms:created>
  <dcterms:modified xsi:type="dcterms:W3CDTF">2020-01-16T02:30:37Z</dcterms:modified>
</cp:coreProperties>
</file>