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86" r:id="rId16"/>
    <p:sldId id="266" r:id="rId17"/>
    <p:sldId id="285"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7" d="100"/>
          <a:sy n="67" d="100"/>
        </p:scale>
        <p:origin x="1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570822736"/>
              </p:ext>
            </p:extLst>
          </p:nvPr>
        </p:nvGraphicFramePr>
        <p:xfrm>
          <a:off x="918808" y="2246765"/>
          <a:ext cx="5703081" cy="1232183"/>
        </p:xfrm>
        <a:graphic>
          <a:graphicData uri="http://schemas.openxmlformats.org/drawingml/2006/table">
            <a:tbl>
              <a:tblPr firstRow="1" bandRow="1">
                <a:tableStyleId>{073A0DAA-6AF3-43AB-8588-CEC1D06C72B9}</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t>K=5</a:t>
                      </a: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26DFA-724B-41CB-A895-41F761BD822C}"/>
              </a:ext>
            </a:extLst>
          </p:cNvPr>
          <p:cNvSpPr txBox="1"/>
          <p:nvPr/>
        </p:nvSpPr>
        <p:spPr>
          <a:xfrm>
            <a:off x="371455" y="5589568"/>
            <a:ext cx="8274834" cy="646331"/>
          </a:xfrm>
          <a:prstGeom prst="rect">
            <a:avLst/>
          </a:prstGeom>
          <a:noFill/>
        </p:spPr>
        <p:txBody>
          <a:bodyPr wrap="square" rtlCol="0">
            <a:spAutoFit/>
          </a:bodyPr>
          <a:lstStyle/>
          <a:p>
            <a:r>
              <a:rPr lang="en-US" dirty="0"/>
              <a:t>The correlation of ABV and IBU is stronger in IPAs.</a:t>
            </a:r>
          </a:p>
          <a:p>
            <a:r>
              <a:rPr lang="en-US" dirty="0"/>
              <a:t>Ale has more outliers and larger variance.</a:t>
            </a:r>
          </a:p>
        </p:txBody>
      </p:sp>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pic>
        <p:nvPicPr>
          <p:cNvPr id="2050" name="Picture 2">
            <a:extLst>
              <a:ext uri="{FF2B5EF4-FFF2-40B4-BE49-F238E27FC236}">
                <a16:creationId xmlns:a16="http://schemas.microsoft.com/office/drawing/2014/main" id="{A3E551EA-D569-48CB-BC74-45133F1F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830944"/>
            <a:ext cx="5565760" cy="4638133"/>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3D2AE267-81E4-410A-9F96-28AA3A451A20}"/>
              </a:ext>
            </a:extLst>
          </p:cNvPr>
          <p:cNvSpPr/>
          <p:nvPr/>
        </p:nvSpPr>
        <p:spPr>
          <a:xfrm>
            <a:off x="2111920" y="5579651"/>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552350" y="6213452"/>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1657390"/>
          </a:xfrm>
        </p:spPr>
        <p:txBody>
          <a:bodyPr/>
          <a:lstStyle/>
          <a:p>
            <a:pPr marL="0" lvl="0" indent="0">
              <a:spcAft>
                <a:spcPts val="600"/>
              </a:spcAft>
              <a:buNone/>
            </a:pPr>
            <a:r>
              <a:rPr lang="en-US" sz="1600" dirty="0">
                <a:solidFill>
                  <a:prstClr val="black"/>
                </a:solidFill>
              </a:rPr>
              <a:t>An KNN model is created to compare Budweiser’s ABV/IBU (ABV= .05 IBU =12) to others’ . The 2 States that have the most beers with closest ABV/IBU profile to Budweiser’s are:</a:t>
            </a:r>
          </a:p>
          <a:p>
            <a:pPr marL="0" indent="0">
              <a:buNone/>
            </a:pPr>
            <a:endParaRPr lang="en-US" sz="1600" dirty="0"/>
          </a:p>
          <a:p>
            <a:pPr marL="0" indent="0">
              <a:buNone/>
            </a:pPr>
            <a:endParaRPr lang="en-US" sz="1600" dirty="0"/>
          </a:p>
          <a:p>
            <a:pPr marL="0" indent="0">
              <a:buNone/>
            </a:pPr>
            <a:endParaRPr lang="en-US" dirty="0"/>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
        <p:nvSpPr>
          <p:cNvPr id="8" name="Star: 5 Points 7">
            <a:extLst>
              <a:ext uri="{FF2B5EF4-FFF2-40B4-BE49-F238E27FC236}">
                <a16:creationId xmlns:a16="http://schemas.microsoft.com/office/drawing/2014/main" id="{7406C17F-F003-4AFB-81CB-D48DF25DBEB3}"/>
              </a:ext>
            </a:extLst>
          </p:cNvPr>
          <p:cNvSpPr/>
          <p:nvPr/>
        </p:nvSpPr>
        <p:spPr>
          <a:xfrm>
            <a:off x="2445295" y="5580838"/>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948328-10F0-4746-B81D-784127EFF249}"/>
              </a:ext>
            </a:extLst>
          </p:cNvPr>
          <p:cNvSpPr txBox="1"/>
          <p:nvPr/>
        </p:nvSpPr>
        <p:spPr>
          <a:xfrm>
            <a:off x="1840796" y="5926094"/>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graphicFrame>
        <p:nvGraphicFramePr>
          <p:cNvPr id="10" name="Table 10">
            <a:extLst>
              <a:ext uri="{FF2B5EF4-FFF2-40B4-BE49-F238E27FC236}">
                <a16:creationId xmlns:a16="http://schemas.microsoft.com/office/drawing/2014/main" id="{A1D08681-5650-40C5-99B5-6DEC099D887B}"/>
              </a:ext>
            </a:extLst>
          </p:cNvPr>
          <p:cNvGraphicFramePr>
            <a:graphicFrameLocks noGrp="1"/>
          </p:cNvGraphicFramePr>
          <p:nvPr>
            <p:extLst>
              <p:ext uri="{D42A27DB-BD31-4B8C-83A1-F6EECF244321}">
                <p14:modId xmlns:p14="http://schemas.microsoft.com/office/powerpoint/2010/main" val="4191790964"/>
              </p:ext>
            </p:extLst>
          </p:nvPr>
        </p:nvGraphicFramePr>
        <p:xfrm>
          <a:off x="574876" y="1834578"/>
          <a:ext cx="4400551" cy="914400"/>
        </p:xfrm>
        <a:graphic>
          <a:graphicData uri="http://schemas.openxmlformats.org/drawingml/2006/table">
            <a:tbl>
              <a:tblPr firstRow="1" bandRow="1">
                <a:tableStyleId>{073A0DAA-6AF3-43AB-8588-CEC1D06C72B9}</a:tableStyleId>
              </a:tblPr>
              <a:tblGrid>
                <a:gridCol w="1414929">
                  <a:extLst>
                    <a:ext uri="{9D8B030D-6E8A-4147-A177-3AD203B41FA5}">
                      <a16:colId xmlns:a16="http://schemas.microsoft.com/office/drawing/2014/main" val="1686464568"/>
                    </a:ext>
                  </a:extLst>
                </a:gridCol>
                <a:gridCol w="1492811">
                  <a:extLst>
                    <a:ext uri="{9D8B030D-6E8A-4147-A177-3AD203B41FA5}">
                      <a16:colId xmlns:a16="http://schemas.microsoft.com/office/drawing/2014/main" val="2036571032"/>
                    </a:ext>
                  </a:extLst>
                </a:gridCol>
                <a:gridCol w="1492811">
                  <a:extLst>
                    <a:ext uri="{9D8B030D-6E8A-4147-A177-3AD203B41FA5}">
                      <a16:colId xmlns:a16="http://schemas.microsoft.com/office/drawing/2014/main" val="2570695484"/>
                    </a:ext>
                  </a:extLst>
                </a:gridCol>
              </a:tblGrid>
              <a:tr h="146685">
                <a:tc>
                  <a:txBody>
                    <a:bodyPr/>
                    <a:lstStyle/>
                    <a:p>
                      <a:r>
                        <a:rPr lang="en-US" sz="1400" dirty="0"/>
                        <a:t>States</a:t>
                      </a:r>
                    </a:p>
                  </a:txBody>
                  <a:tcPr/>
                </a:tc>
                <a:tc>
                  <a:txBody>
                    <a:bodyPr/>
                    <a:lstStyle/>
                    <a:p>
                      <a:r>
                        <a:rPr lang="en-US" sz="1400" dirty="0"/>
                        <a:t>Median ABV</a:t>
                      </a:r>
                    </a:p>
                  </a:txBody>
                  <a:tcPr/>
                </a:tc>
                <a:tc>
                  <a:txBody>
                    <a:bodyPr/>
                    <a:lstStyle/>
                    <a:p>
                      <a:r>
                        <a:rPr lang="en-US" sz="1400" dirty="0"/>
                        <a:t>Median IBU</a:t>
                      </a:r>
                    </a:p>
                  </a:txBody>
                  <a:tcPr/>
                </a:tc>
                <a:extLst>
                  <a:ext uri="{0D108BD9-81ED-4DB2-BD59-A6C34878D82A}">
                    <a16:rowId xmlns:a16="http://schemas.microsoft.com/office/drawing/2014/main" val="3636653035"/>
                  </a:ext>
                </a:extLst>
              </a:tr>
              <a:tr h="146685">
                <a:tc>
                  <a:txBody>
                    <a:bodyPr/>
                    <a:lstStyle/>
                    <a:p>
                      <a:r>
                        <a:rPr lang="en-US" sz="1400" dirty="0"/>
                        <a:t>INDIANA</a:t>
                      </a:r>
                    </a:p>
                  </a:txBody>
                  <a:tcPr/>
                </a:tc>
                <a:tc>
                  <a:txBody>
                    <a:bodyPr/>
                    <a:lstStyle/>
                    <a:p>
                      <a:r>
                        <a:rPr lang="en-US" sz="1400" dirty="0"/>
                        <a:t>.058</a:t>
                      </a:r>
                    </a:p>
                  </a:txBody>
                  <a:tcPr/>
                </a:tc>
                <a:tc>
                  <a:txBody>
                    <a:bodyPr/>
                    <a:lstStyle/>
                    <a:p>
                      <a:r>
                        <a:rPr lang="en-US" sz="1400" dirty="0"/>
                        <a:t>39</a:t>
                      </a:r>
                    </a:p>
                  </a:txBody>
                  <a:tcPr/>
                </a:tc>
                <a:extLst>
                  <a:ext uri="{0D108BD9-81ED-4DB2-BD59-A6C34878D82A}">
                    <a16:rowId xmlns:a16="http://schemas.microsoft.com/office/drawing/2014/main" val="388840176"/>
                  </a:ext>
                </a:extLst>
              </a:tr>
              <a:tr h="146685">
                <a:tc>
                  <a:txBody>
                    <a:bodyPr/>
                    <a:lstStyle/>
                    <a:p>
                      <a:r>
                        <a:rPr lang="en-US" sz="1400" dirty="0"/>
                        <a:t>MICHIGAN</a:t>
                      </a:r>
                    </a:p>
                  </a:txBody>
                  <a:tcPr/>
                </a:tc>
                <a:tc>
                  <a:txBody>
                    <a:bodyPr/>
                    <a:lstStyle/>
                    <a:p>
                      <a:r>
                        <a:rPr lang="en-US" sz="1400" dirty="0"/>
                        <a:t>.056</a:t>
                      </a:r>
                    </a:p>
                  </a:txBody>
                  <a:tcPr/>
                </a:tc>
                <a:tc>
                  <a:txBody>
                    <a:bodyPr/>
                    <a:lstStyle/>
                    <a:p>
                      <a:r>
                        <a:rPr lang="en-US" sz="1400" dirty="0"/>
                        <a:t>35</a:t>
                      </a:r>
                    </a:p>
                  </a:txBody>
                  <a:tcPr/>
                </a:tc>
                <a:extLst>
                  <a:ext uri="{0D108BD9-81ED-4DB2-BD59-A6C34878D82A}">
                    <a16:rowId xmlns:a16="http://schemas.microsoft.com/office/drawing/2014/main" val="1330734132"/>
                  </a:ext>
                </a:extLst>
              </a:tr>
            </a:tbl>
          </a:graphicData>
        </a:graphic>
      </p:graphicFrame>
      <p:pic>
        <p:nvPicPr>
          <p:cNvPr id="11" name="Picture 10">
            <a:extLst>
              <a:ext uri="{FF2B5EF4-FFF2-40B4-BE49-F238E27FC236}">
                <a16:creationId xmlns:a16="http://schemas.microsoft.com/office/drawing/2014/main" id="{3945C2A3-C342-48BB-9929-442DEF2DA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10" y="2864241"/>
            <a:ext cx="6668431" cy="3656988"/>
          </a:xfrm>
          <a:prstGeom prst="rect">
            <a:avLst/>
          </a:prstGeom>
        </p:spPr>
      </p:pic>
    </p:spTree>
    <p:extLst>
      <p:ext uri="{BB962C8B-B14F-4D97-AF65-F5344CB8AC3E}">
        <p14:creationId xmlns:p14="http://schemas.microsoft.com/office/powerpoint/2010/main" val="27713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078313"/>
          </a:xfrm>
          <a:prstGeom prst="rect">
            <a:avLst/>
          </a:prstGeom>
        </p:spPr>
        <p:txBody>
          <a:bodyPr wrap="square">
            <a:spAutoFit/>
          </a:bodyPr>
          <a:lstStyle/>
          <a:p>
            <a:pPr marL="285750" indent="-285750">
              <a:buFont typeface="Arial" panose="020B0604020202020204" pitchFamily="34" charset="0"/>
              <a:buChar char="•"/>
            </a:pPr>
            <a:r>
              <a:rPr lang="en-US" dirty="0"/>
              <a:t>Possible states for new breweries based on a low number of craft breweries for the population of the state: New Jersey, Tennessee, and West Virginia</a:t>
            </a:r>
            <a:endParaRPr lang="en-US" dirty="0">
              <a:solidFill>
                <a:srgbClr val="FF0000"/>
              </a:solidFill>
            </a:endParaRPr>
          </a:p>
          <a:p>
            <a:endParaRPr lang="en-US" dirty="0"/>
          </a:p>
          <a:p>
            <a:pPr marL="285750" indent="-285750">
              <a:buFont typeface="Arial" panose="020B0604020202020204" pitchFamily="34" charset="0"/>
              <a:buChar char="•"/>
            </a:pPr>
            <a:r>
              <a:rPr lang="en-US" dirty="0"/>
              <a:t>Possible states for new breweries based on similar ABV and IBUs of the Budweiser brews:  </a:t>
            </a:r>
            <a:r>
              <a:rPr lang="en-US" dirty="0">
                <a:solidFill>
                  <a:srgbClr val="FF0000"/>
                </a:solidFill>
              </a:rPr>
              <a:t>[insert states]</a:t>
            </a:r>
          </a:p>
          <a:p>
            <a:endParaRPr lang="en-US" dirty="0"/>
          </a:p>
          <a:p>
            <a:pPr marL="285750" indent="-285750">
              <a:buFont typeface="Arial" panose="020B0604020202020204" pitchFamily="34" charset="0"/>
              <a:buChar char="•"/>
            </a:pPr>
            <a:r>
              <a:rPr lang="en-US" dirty="0"/>
              <a:t>The median ABV in the dataset is .057.  The median IBU is 35.</a:t>
            </a:r>
          </a:p>
          <a:p>
            <a:endParaRPr lang="en-US" dirty="0"/>
          </a:p>
          <a:p>
            <a:pPr marL="285750" indent="-285750">
              <a:buFont typeface="Arial" panose="020B0604020202020204" pitchFamily="34" charset="0"/>
              <a:buChar char="•"/>
            </a:pPr>
            <a:r>
              <a:rPr lang="en-US" dirty="0"/>
              <a:t>ABV and IBU have a strong positive linear correlation overall</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2"/>
          <a:srcRect t="4905" b="7276"/>
          <a:stretch/>
        </p:blipFill>
        <p:spPr>
          <a:xfrm>
            <a:off x="574876" y="2170258"/>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There are 32 outliers of 0.096 and above.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3" y="2762250"/>
            <a:ext cx="5285457" cy="3603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F764B2-7000-4924-9B7C-A5098D0BD6FE}"/>
              </a:ext>
            </a:extLst>
          </p:cNvPr>
          <p:cNvPicPr>
            <a:picLocks noChangeAspect="1"/>
          </p:cNvPicPr>
          <p:nvPr/>
        </p:nvPicPr>
        <p:blipFill>
          <a:blip r:embed="rId4"/>
          <a:stretch>
            <a:fillRect/>
          </a:stretch>
        </p:blipFill>
        <p:spPr>
          <a:xfrm>
            <a:off x="5524500" y="3010050"/>
            <a:ext cx="3022825" cy="3038862"/>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561130"/>
            <a:ext cx="7288418" cy="3590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According to Central Limit Theorem, the sample size is large enough (n =1405), the population of the ABV is normally distributed. The data is significantly different from 0 and the 95 percent confidence interval is (0.059, 0.061).</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3351</TotalTime>
  <Words>922</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population</vt:lpstr>
      <vt:lpstr>Possible new brewery locations based on ABV/IBU</vt:lpstr>
      <vt:lpstr>Conclusions</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phu truong</cp:lastModifiedBy>
  <cp:revision>87</cp:revision>
  <dcterms:created xsi:type="dcterms:W3CDTF">2020-01-12T16:50:51Z</dcterms:created>
  <dcterms:modified xsi:type="dcterms:W3CDTF">2020-01-21T02:10:02Z</dcterms:modified>
</cp:coreProperties>
</file>