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61" r:id="rId5"/>
    <p:sldId id="274" r:id="rId6"/>
    <p:sldId id="273" r:id="rId7"/>
    <p:sldId id="263" r:id="rId8"/>
    <p:sldId id="264" r:id="rId9"/>
    <p:sldId id="280" r:id="rId10"/>
    <p:sldId id="276" r:id="rId11"/>
    <p:sldId id="279" r:id="rId12"/>
    <p:sldId id="282" r:id="rId13"/>
    <p:sldId id="281"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67" d="100"/>
          <a:sy n="67" d="100"/>
        </p:scale>
        <p:origin x="12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1/16/2020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1918783648"/>
              </p:ext>
            </p:extLst>
          </p:nvPr>
        </p:nvGraphicFramePr>
        <p:xfrm>
          <a:off x="574876" y="2124930"/>
          <a:ext cx="5703081" cy="1232183"/>
        </p:xfrm>
        <a:graphic>
          <a:graphicData uri="http://schemas.openxmlformats.org/drawingml/2006/table">
            <a:tbl>
              <a:tblPr firstRow="1" bandRow="1">
                <a:tableStyleId>{21E4AEA4-8DFA-4A89-87EB-49C32662AFE0}</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solidFill>
                            <a:sysClr val="windowText" lastClr="000000"/>
                          </a:solidFill>
                        </a:rPr>
                        <a:t>K=5</a:t>
                      </a: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316235" y="2569055"/>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574876"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308324"/>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 name="Picture 5">
            <a:extLst>
              <a:ext uri="{FF2B5EF4-FFF2-40B4-BE49-F238E27FC236}">
                <a16:creationId xmlns:a16="http://schemas.microsoft.com/office/drawing/2014/main" id="{7421F4E0-AE3E-4AA0-9322-869444E8A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5266"/>
            <a:ext cx="9144000" cy="4179181"/>
          </a:xfrm>
          <a:prstGeom prst="rect">
            <a:avLst/>
          </a:prstGeom>
        </p:spPr>
      </p:pic>
    </p:spTree>
    <p:extLst>
      <p:ext uri="{BB962C8B-B14F-4D97-AF65-F5344CB8AC3E}">
        <p14:creationId xmlns:p14="http://schemas.microsoft.com/office/powerpoint/2010/main" val="34322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sp>
        <p:nvSpPr>
          <p:cNvPr id="8" name="Rectangle 7">
            <a:extLst>
              <a:ext uri="{FF2B5EF4-FFF2-40B4-BE49-F238E27FC236}">
                <a16:creationId xmlns:a16="http://schemas.microsoft.com/office/drawing/2014/main" id="{A119875C-4A68-49E9-909A-36DDE19C73F4}"/>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[insert decision boundary chart]</a:t>
            </a:r>
          </a:p>
        </p:txBody>
      </p:sp>
    </p:spTree>
    <p:extLst>
      <p:ext uri="{BB962C8B-B14F-4D97-AF65-F5344CB8AC3E}">
        <p14:creationId xmlns:p14="http://schemas.microsoft.com/office/powerpoint/2010/main" val="375436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Possible States for Budweiser to open a new brewery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consider opening new breweries in X, Y, Z states based on ABV and IBU within those states.</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Rectangle 5">
            <a:extLst>
              <a:ext uri="{FF2B5EF4-FFF2-40B4-BE49-F238E27FC236}">
                <a16:creationId xmlns:a16="http://schemas.microsoft.com/office/drawing/2014/main" id="{1DB46FE1-B737-4A98-AEA2-BB73D2B34665}"/>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[insert Naïve Bayes output]</a:t>
            </a:r>
          </a:p>
        </p:txBody>
      </p:sp>
    </p:spTree>
    <p:extLst>
      <p:ext uri="{BB962C8B-B14F-4D97-AF65-F5344CB8AC3E}">
        <p14:creationId xmlns:p14="http://schemas.microsoft.com/office/powerpoint/2010/main" val="277137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869DE400-21AB-4069-8D44-DA670245B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3" y="1117169"/>
            <a:ext cx="9105418" cy="4857750"/>
          </a:xfrm>
          <a:prstGeom prst="rect">
            <a:avLst/>
          </a:prstGeom>
        </p:spPr>
      </p:pic>
      <p:sp>
        <p:nvSpPr>
          <p:cNvPr id="4" name="TextBox 3">
            <a:extLst>
              <a:ext uri="{FF2B5EF4-FFF2-40B4-BE49-F238E27FC236}">
                <a16:creationId xmlns:a16="http://schemas.microsoft.com/office/drawing/2014/main" id="{2786E653-0105-4649-B52D-7B6BA9009358}"/>
              </a:ext>
            </a:extLst>
          </p:cNvPr>
          <p:cNvSpPr txBox="1"/>
          <p:nvPr/>
        </p:nvSpPr>
        <p:spPr>
          <a:xfrm>
            <a:off x="1538029" y="1512931"/>
            <a:ext cx="5275973" cy="523220"/>
          </a:xfrm>
          <a:prstGeom prst="rect">
            <a:avLst/>
          </a:prstGeom>
          <a:noFill/>
        </p:spPr>
        <p:txBody>
          <a:bodyPr wrap="square" rtlCol="0">
            <a:spAutoFit/>
          </a:bodyPr>
          <a:lstStyle/>
          <a:p>
            <a:r>
              <a:rPr lang="en-US" sz="1400" dirty="0"/>
              <a:t>Every state has at least one craft brewery.  Colorado has the highest number of craft breweries.</a:t>
            </a:r>
          </a:p>
        </p:txBody>
      </p:sp>
    </p:spTree>
    <p:extLst>
      <p:ext uri="{BB962C8B-B14F-4D97-AF65-F5344CB8AC3E}">
        <p14:creationId xmlns:p14="http://schemas.microsoft.com/office/powerpoint/2010/main" val="32481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076629"/>
            <a:ext cx="9144000" cy="4933646"/>
          </a:xfrm>
        </p:spPr>
      </p:pic>
      <p:sp>
        <p:nvSpPr>
          <p:cNvPr id="6" name="TextBox 5">
            <a:extLst>
              <a:ext uri="{FF2B5EF4-FFF2-40B4-BE49-F238E27FC236}">
                <a16:creationId xmlns:a16="http://schemas.microsoft.com/office/drawing/2014/main" id="{A8067DA2-C7F8-448C-B049-E6571E083E41}"/>
              </a:ext>
            </a:extLst>
          </p:cNvPr>
          <p:cNvSpPr txBox="1"/>
          <p:nvPr/>
        </p:nvSpPr>
        <p:spPr>
          <a:xfrm>
            <a:off x="1492118" y="4768809"/>
            <a:ext cx="4694429" cy="738664"/>
          </a:xfrm>
          <a:prstGeom prst="rect">
            <a:avLst/>
          </a:prstGeom>
          <a:solidFill>
            <a:schemeClr val="bg1">
              <a:alpha val="83000"/>
            </a:schemeClr>
          </a:solidFill>
        </p:spPr>
        <p:txBody>
          <a:bodyPr wrap="square" rtlCol="0">
            <a:spAutoFit/>
          </a:bodyPr>
          <a:lstStyle/>
          <a:p>
            <a:pPr algn="ctr"/>
            <a:r>
              <a:rPr lang="en-US" sz="1400" dirty="0"/>
              <a:t>Maine has the highest median ABV and IBU of all the states. Arkansas and Utah have the lowest median ADV,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10800000">
            <a:off x="3295650" y="5848060"/>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93878" y="1173007"/>
            <a:ext cx="8262997" cy="1477328"/>
          </a:xfrm>
          <a:prstGeom prst="rect">
            <a:avLst/>
          </a:prstGeom>
          <a:noFill/>
        </p:spPr>
        <p:txBody>
          <a:bodyPr wrap="square" rtlCol="0">
            <a:spAutoFit/>
          </a:bodyPr>
          <a:lstStyle/>
          <a:p>
            <a:r>
              <a:rPr lang="en-US" dirty="0"/>
              <a:t>Kentucky has the highest ABV beer at 12.5%, which is called ‘London Balling’,  made by Against the Grain Brewery, located in Louisville, KY.</a:t>
            </a:r>
          </a:p>
          <a:p>
            <a:endParaRPr lang="en-US" dirty="0"/>
          </a:p>
          <a:p>
            <a:r>
              <a:rPr lang="en-US" dirty="0"/>
              <a:t>Oregon has the highest IBU beer at 138, which is called ‘Bitter Bitch Imperial IPA’, made by Astoria Brewing Company, located in Astoria, OR.</a:t>
            </a:r>
          </a:p>
        </p:txBody>
      </p:sp>
      <p:sp>
        <p:nvSpPr>
          <p:cNvPr id="13" name="Rectangle 12">
            <a:extLst>
              <a:ext uri="{FF2B5EF4-FFF2-40B4-BE49-F238E27FC236}">
                <a16:creationId xmlns:a16="http://schemas.microsoft.com/office/drawing/2014/main" id="{1E5777CD-2E57-41FD-A85C-A1A8403F60F8}"/>
              </a:ext>
            </a:extLst>
          </p:cNvPr>
          <p:cNvSpPr/>
          <p:nvPr/>
        </p:nvSpPr>
        <p:spPr>
          <a:xfrm>
            <a:off x="0" y="5599111"/>
            <a:ext cx="8503414" cy="369332"/>
          </a:xfrm>
          <a:prstGeom prst="rect">
            <a:avLst/>
          </a:prstGeom>
        </p:spPr>
        <p:txBody>
          <a:bodyPr wrap="square">
            <a:spAutoFit/>
          </a:bodyPr>
          <a:lstStyle/>
          <a:p>
            <a:pPr algn="ctr"/>
            <a:r>
              <a:rPr lang="en-US" dirty="0">
                <a:solidFill>
                  <a:srgbClr val="C00000"/>
                </a:solidFill>
              </a:rPr>
              <a:t>[ insert max plot]</a:t>
            </a:r>
          </a:p>
        </p:txBody>
      </p:sp>
      <p:pic>
        <p:nvPicPr>
          <p:cNvPr id="8" name="Picture 7">
            <a:extLst>
              <a:ext uri="{FF2B5EF4-FFF2-40B4-BE49-F238E27FC236}">
                <a16:creationId xmlns:a16="http://schemas.microsoft.com/office/drawing/2014/main" id="{4625F598-EB35-4FD1-B194-C6C9F2E4B1A4}"/>
              </a:ext>
            </a:extLst>
          </p:cNvPr>
          <p:cNvPicPr>
            <a:picLocks noChangeAspect="1"/>
          </p:cNvPicPr>
          <p:nvPr/>
        </p:nvPicPr>
        <p:blipFill>
          <a:blip r:embed="rId3"/>
          <a:stretch>
            <a:fillRect/>
          </a:stretch>
        </p:blipFill>
        <p:spPr>
          <a:xfrm>
            <a:off x="0" y="2620808"/>
            <a:ext cx="9144000" cy="3799041"/>
          </a:xfrm>
          <a:prstGeom prst="rect">
            <a:avLst/>
          </a:prstGeom>
        </p:spPr>
      </p:pic>
      <p:sp>
        <p:nvSpPr>
          <p:cNvPr id="10" name="Arrow: Down 9">
            <a:extLst>
              <a:ext uri="{FF2B5EF4-FFF2-40B4-BE49-F238E27FC236}">
                <a16:creationId xmlns:a16="http://schemas.microsoft.com/office/drawing/2014/main" id="{E77DAADB-29EE-4C62-96F6-649B18319293}"/>
              </a:ext>
            </a:extLst>
          </p:cNvPr>
          <p:cNvSpPr/>
          <p:nvPr/>
        </p:nvSpPr>
        <p:spPr>
          <a:xfrm>
            <a:off x="2692716" y="2971800"/>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421626" y="2706173"/>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3"/>
          <a:srcRect t="4905"/>
          <a:stretch/>
        </p:blipFill>
        <p:spPr>
          <a:xfrm>
            <a:off x="493878" y="2326172"/>
            <a:ext cx="5543550" cy="516299"/>
          </a:xfrm>
          <a:prstGeom prst="rect">
            <a:avLst/>
          </a:prstGeom>
        </p:spPr>
      </p:pic>
      <p:pic>
        <p:nvPicPr>
          <p:cNvPr id="3" name="Picture 2">
            <a:extLst>
              <a:ext uri="{FF2B5EF4-FFF2-40B4-BE49-F238E27FC236}">
                <a16:creationId xmlns:a16="http://schemas.microsoft.com/office/drawing/2014/main" id="{22D563AF-E802-4FF9-98FA-DF1045AEE9CA}"/>
              </a:ext>
            </a:extLst>
          </p:cNvPr>
          <p:cNvPicPr>
            <a:picLocks noChangeAspect="1"/>
          </p:cNvPicPr>
          <p:nvPr/>
        </p:nvPicPr>
        <p:blipFill rotWithShape="1">
          <a:blip r:embed="rId4"/>
          <a:srcRect t="1517" b="1"/>
          <a:stretch/>
        </p:blipFill>
        <p:spPr>
          <a:xfrm>
            <a:off x="493878" y="3114317"/>
            <a:ext cx="5743043" cy="2917818"/>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173007"/>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 outliers have a higher ABV than the rest of the dataset.  </a:t>
            </a:r>
          </a:p>
          <a:p>
            <a:endParaRPr lang="en-US" dirty="0"/>
          </a:p>
        </p:txBody>
      </p:sp>
    </p:spTree>
    <p:extLst>
      <p:ext uri="{BB962C8B-B14F-4D97-AF65-F5344CB8AC3E}">
        <p14:creationId xmlns:p14="http://schemas.microsoft.com/office/powerpoint/2010/main" val="349349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13" name="Picture 12">
            <a:extLst>
              <a:ext uri="{FF2B5EF4-FFF2-40B4-BE49-F238E27FC236}">
                <a16:creationId xmlns:a16="http://schemas.microsoft.com/office/drawing/2014/main" id="{69A86DBA-562E-4E48-B1FB-0A759464DA36}"/>
              </a:ext>
            </a:extLst>
          </p:cNvPr>
          <p:cNvPicPr>
            <a:picLocks noChangeAspect="1"/>
          </p:cNvPicPr>
          <p:nvPr/>
        </p:nvPicPr>
        <p:blipFill rotWithShape="1">
          <a:blip r:embed="rId3"/>
          <a:srcRect t="1453"/>
          <a:stretch/>
        </p:blipFill>
        <p:spPr>
          <a:xfrm>
            <a:off x="388271" y="2479239"/>
            <a:ext cx="8134274" cy="3262901"/>
          </a:xfrm>
          <a:prstGeom prst="rect">
            <a:avLst/>
          </a:prstGeom>
        </p:spPr>
      </p:pic>
      <p:sp>
        <p:nvSpPr>
          <p:cNvPr id="15" name="TextBox 14">
            <a:extLst>
              <a:ext uri="{FF2B5EF4-FFF2-40B4-BE49-F238E27FC236}">
                <a16:creationId xmlns:a16="http://schemas.microsoft.com/office/drawing/2014/main" id="{303B690A-98D9-4FB5-8EA2-7534E462A6AF}"/>
              </a:ext>
            </a:extLst>
          </p:cNvPr>
          <p:cNvSpPr txBox="1"/>
          <p:nvPr/>
        </p:nvSpPr>
        <p:spPr>
          <a:xfrm>
            <a:off x="520527" y="1115860"/>
            <a:ext cx="7869763" cy="1754326"/>
          </a:xfrm>
          <a:prstGeom prst="rect">
            <a:avLst/>
          </a:prstGeom>
          <a:noFill/>
        </p:spPr>
        <p:txBody>
          <a:bodyPr wrap="square" rtlCol="0">
            <a:spAutoFit/>
          </a:bodyPr>
          <a:lstStyle/>
          <a:p>
            <a:r>
              <a:rPr lang="en-US" dirty="0"/>
              <a:t>The distribution of ABV is slightly right-skewed.  The data is concentrated at 0.050.  There are 31 outliers of 0.096 and above.  According to Central Limit Theorem (n =1405 &gt; 30), the population of the ABV is normally distributed.  The 95 percent confidence interval:  0.05920729 0.06063020</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5826918" y="5230172"/>
            <a:ext cx="176214" cy="8477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491162" y="5739660"/>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8" name="Picture 7">
            <a:extLst>
              <a:ext uri="{FF2B5EF4-FFF2-40B4-BE49-F238E27FC236}">
                <a16:creationId xmlns:a16="http://schemas.microsoft.com/office/drawing/2014/main" id="{673CDEBA-5C19-4505-8A95-2D4A308EC684}"/>
              </a:ext>
            </a:extLst>
          </p:cNvPr>
          <p:cNvPicPr>
            <a:picLocks noChangeAspect="1"/>
          </p:cNvPicPr>
          <p:nvPr/>
        </p:nvPicPr>
        <p:blipFill rotWithShape="1">
          <a:blip r:embed="rId3"/>
          <a:srcRect t="1563"/>
          <a:stretch/>
        </p:blipFill>
        <p:spPr>
          <a:xfrm>
            <a:off x="497711" y="2475384"/>
            <a:ext cx="7832025" cy="3371005"/>
          </a:xfrm>
          <a:prstGeom prst="rect">
            <a:avLst/>
          </a:prstGeom>
        </p:spPr>
      </p:pic>
      <p:sp>
        <p:nvSpPr>
          <p:cNvPr id="11" name="Rectangle 10">
            <a:extLst>
              <a:ext uri="{FF2B5EF4-FFF2-40B4-BE49-F238E27FC236}">
                <a16:creationId xmlns:a16="http://schemas.microsoft.com/office/drawing/2014/main" id="{2AE95AC1-8A01-4FA3-B041-99AA7191AB8F}"/>
              </a:ext>
            </a:extLst>
          </p:cNvPr>
          <p:cNvSpPr/>
          <p:nvPr/>
        </p:nvSpPr>
        <p:spPr>
          <a:xfrm>
            <a:off x="415649" y="1011611"/>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spTree>
    <p:extLst>
      <p:ext uri="{BB962C8B-B14F-4D97-AF65-F5344CB8AC3E}">
        <p14:creationId xmlns:p14="http://schemas.microsoft.com/office/powerpoint/2010/main" val="288704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8" name="Picture 7">
            <a:extLst>
              <a:ext uri="{FF2B5EF4-FFF2-40B4-BE49-F238E27FC236}">
                <a16:creationId xmlns:a16="http://schemas.microsoft.com/office/drawing/2014/main" id="{8AFEC242-D8E1-4DDA-9C6E-F881769C6F33}"/>
              </a:ext>
            </a:extLst>
          </p:cNvPr>
          <p:cNvPicPr>
            <a:picLocks noChangeAspect="1"/>
          </p:cNvPicPr>
          <p:nvPr/>
        </p:nvPicPr>
        <p:blipFill rotWithShape="1">
          <a:blip r:embed="rId3"/>
          <a:srcRect t="1687"/>
          <a:stretch/>
        </p:blipFill>
        <p:spPr>
          <a:xfrm>
            <a:off x="497711" y="2033251"/>
            <a:ext cx="8267759" cy="3329079"/>
          </a:xfrm>
          <a:prstGeom prst="rect">
            <a:avLst/>
          </a:prstGeom>
        </p:spPr>
      </p:pic>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spTree>
    <p:extLst>
      <p:ext uri="{BB962C8B-B14F-4D97-AF65-F5344CB8AC3E}">
        <p14:creationId xmlns:p14="http://schemas.microsoft.com/office/powerpoint/2010/main" val="24456549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2644</TotalTime>
  <Words>757</Words>
  <Application>Microsoft Office PowerPoint</Application>
  <PresentationFormat>On-screen Show (4:3)</PresentationFormat>
  <Paragraphs>50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Nova Cond Light</vt:lpstr>
      <vt:lpstr>Arial Nova Light</vt:lpstr>
      <vt:lpstr>Calibri</vt:lpstr>
      <vt:lpstr>Calibri Light</vt:lpstr>
      <vt:lpstr>Office Theme</vt:lpstr>
      <vt:lpstr>Doing Data Science:  Case Study 1</vt:lpstr>
      <vt:lpstr>Introduction</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States for Budweiser to open a new brewery</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phu truong</cp:lastModifiedBy>
  <cp:revision>48</cp:revision>
  <dcterms:created xsi:type="dcterms:W3CDTF">2020-01-12T16:50:51Z</dcterms:created>
  <dcterms:modified xsi:type="dcterms:W3CDTF">2020-01-17T00:21:51Z</dcterms:modified>
</cp:coreProperties>
</file>