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61" r:id="rId5"/>
    <p:sldId id="274" r:id="rId6"/>
    <p:sldId id="273" r:id="rId7"/>
    <p:sldId id="263" r:id="rId8"/>
    <p:sldId id="264" r:id="rId9"/>
    <p:sldId id="280" r:id="rId10"/>
    <p:sldId id="276" r:id="rId11"/>
    <p:sldId id="279" r:id="rId12"/>
    <p:sldId id="281"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1/15/2020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ketwatch.com/story/anheuser-busch-plans-to-buy-out-craft-brew-alliance-for-large-premium-2019-11-1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6651-533E-4F52-960B-BACAF2DD26A7}"/>
              </a:ext>
            </a:extLst>
          </p:cNvPr>
          <p:cNvSpPr>
            <a:spLocks noGrp="1"/>
          </p:cNvSpPr>
          <p:nvPr>
            <p:ph type="ctrTitle"/>
          </p:nvPr>
        </p:nvSpPr>
        <p:spPr>
          <a:xfrm>
            <a:off x="372853" y="132633"/>
            <a:ext cx="4758883" cy="1300813"/>
          </a:xfrm>
        </p:spPr>
        <p:txBody>
          <a:bodyPr>
            <a:normAutofit/>
          </a:bodyPr>
          <a:lstStyle/>
          <a:p>
            <a:pPr algn="l"/>
            <a:r>
              <a:rPr lang="en-US" sz="3400" b="1" dirty="0">
                <a:solidFill>
                  <a:schemeClr val="bg1"/>
                </a:solidFill>
                <a:latin typeface="Arial Nova Cond Light" panose="020B0604020202020204" pitchFamily="34" charset="0"/>
              </a:rPr>
              <a:t>Doing Data Science: </a:t>
            </a:r>
            <a:br>
              <a:rPr lang="en-US" sz="3400" b="1" dirty="0">
                <a:solidFill>
                  <a:schemeClr val="bg1"/>
                </a:solidFill>
                <a:latin typeface="Arial Nova Cond Light" panose="020B0604020202020204" pitchFamily="34" charset="0"/>
              </a:rPr>
            </a:br>
            <a:r>
              <a:rPr lang="en-US" sz="3400" b="1" dirty="0">
                <a:solidFill>
                  <a:schemeClr val="bg1"/>
                </a:solidFill>
                <a:latin typeface="Arial Nova Cond Light" panose="020B0604020202020204" pitchFamily="34" charset="0"/>
              </a:rPr>
              <a:t>Case Study 1</a:t>
            </a:r>
          </a:p>
        </p:txBody>
      </p:sp>
      <p:sp>
        <p:nvSpPr>
          <p:cNvPr id="3" name="Subtitle 2">
            <a:extLst>
              <a:ext uri="{FF2B5EF4-FFF2-40B4-BE49-F238E27FC236}">
                <a16:creationId xmlns:a16="http://schemas.microsoft.com/office/drawing/2014/main" id="{5DE24145-BD95-4725-B723-AF82537A6ACD}"/>
              </a:ext>
            </a:extLst>
          </p:cNvPr>
          <p:cNvSpPr>
            <a:spLocks noGrp="1"/>
          </p:cNvSpPr>
          <p:nvPr>
            <p:ph type="subTitle" idx="1"/>
          </p:nvPr>
        </p:nvSpPr>
        <p:spPr>
          <a:xfrm>
            <a:off x="0" y="1433446"/>
            <a:ext cx="3809468" cy="1644021"/>
          </a:xfrm>
        </p:spPr>
        <p:txBody>
          <a:bodyPr>
            <a:normAutofit/>
          </a:bodyPr>
          <a:lstStyle/>
          <a:p>
            <a:r>
              <a:rPr lang="en-US" sz="2000" dirty="0">
                <a:solidFill>
                  <a:schemeClr val="bg1"/>
                </a:solidFill>
                <a:latin typeface="Arial Nova Light" panose="020B0304020202020204" pitchFamily="34" charset="0"/>
              </a:rPr>
              <a:t>Kristi Herman &amp; </a:t>
            </a:r>
            <a:r>
              <a:rPr lang="en-US" sz="2000" dirty="0" err="1">
                <a:solidFill>
                  <a:schemeClr val="bg1"/>
                </a:solidFill>
                <a:latin typeface="Arial Nova Light" panose="020B0304020202020204" pitchFamily="34" charset="0"/>
              </a:rPr>
              <a:t>Phu</a:t>
            </a:r>
            <a:r>
              <a:rPr lang="en-US" sz="2000" dirty="0">
                <a:solidFill>
                  <a:schemeClr val="bg1"/>
                </a:solidFill>
                <a:latin typeface="Arial Nova Light" panose="020B0304020202020204" pitchFamily="34" charset="0"/>
              </a:rPr>
              <a:t> Truong</a:t>
            </a:r>
          </a:p>
        </p:txBody>
      </p:sp>
    </p:spTree>
    <p:extLst>
      <p:ext uri="{BB962C8B-B14F-4D97-AF65-F5344CB8AC3E}">
        <p14:creationId xmlns:p14="http://schemas.microsoft.com/office/powerpoint/2010/main" val="42419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4" name="Picture 3">
            <a:extLst>
              <a:ext uri="{FF2B5EF4-FFF2-40B4-BE49-F238E27FC236}">
                <a16:creationId xmlns:a16="http://schemas.microsoft.com/office/drawing/2014/main" id="{219697BA-9143-4802-AEB4-743BCF1C3DB1}"/>
              </a:ext>
            </a:extLst>
          </p:cNvPr>
          <p:cNvPicPr>
            <a:picLocks noChangeAspect="1"/>
          </p:cNvPicPr>
          <p:nvPr/>
        </p:nvPicPr>
        <p:blipFill>
          <a:blip r:embed="rId3"/>
          <a:stretch>
            <a:fillRect/>
          </a:stretch>
        </p:blipFill>
        <p:spPr>
          <a:xfrm>
            <a:off x="528320" y="2694093"/>
            <a:ext cx="3798064" cy="2638425"/>
          </a:xfrm>
          <a:prstGeom prst="rect">
            <a:avLst/>
          </a:prstGeom>
        </p:spPr>
      </p:pic>
      <p:pic>
        <p:nvPicPr>
          <p:cNvPr id="6" name="Picture 5">
            <a:extLst>
              <a:ext uri="{FF2B5EF4-FFF2-40B4-BE49-F238E27FC236}">
                <a16:creationId xmlns:a16="http://schemas.microsoft.com/office/drawing/2014/main" id="{A945FF00-A1A6-4551-849C-0232F3367E56}"/>
              </a:ext>
            </a:extLst>
          </p:cNvPr>
          <p:cNvPicPr>
            <a:picLocks noChangeAspect="1"/>
          </p:cNvPicPr>
          <p:nvPr/>
        </p:nvPicPr>
        <p:blipFill>
          <a:blip r:embed="rId4"/>
          <a:stretch>
            <a:fillRect/>
          </a:stretch>
        </p:blipFill>
        <p:spPr>
          <a:xfrm>
            <a:off x="4671473" y="2694093"/>
            <a:ext cx="3428497" cy="2589045"/>
          </a:xfrm>
          <a:prstGeom prst="rect">
            <a:avLst/>
          </a:prstGeom>
        </p:spPr>
      </p:pic>
      <p:sp>
        <p:nvSpPr>
          <p:cNvPr id="8" name="Rectangle 7">
            <a:extLst>
              <a:ext uri="{FF2B5EF4-FFF2-40B4-BE49-F238E27FC236}">
                <a16:creationId xmlns:a16="http://schemas.microsoft.com/office/drawing/2014/main" id="{4B363F80-022E-4602-9A5F-3E374C1947F0}"/>
              </a:ext>
            </a:extLst>
          </p:cNvPr>
          <p:cNvSpPr/>
          <p:nvPr/>
        </p:nvSpPr>
        <p:spPr>
          <a:xfrm>
            <a:off x="497711" y="1018454"/>
            <a:ext cx="8273064" cy="923330"/>
          </a:xfrm>
          <a:prstGeom prst="rect">
            <a:avLst/>
          </a:prstGeom>
        </p:spPr>
        <p:txBody>
          <a:bodyPr wrap="square">
            <a:spAutoFit/>
          </a:bodyPr>
          <a:lstStyle/>
          <a:p>
            <a:r>
              <a:rPr lang="en-US" dirty="0"/>
              <a:t>Using K-Nearest Neighbors machine learning classification on a training and test dataset, the model can predict whether a beer is an IPA or an other ale based on its ABV and IBU values with an accuracy of 0.8516.</a:t>
            </a:r>
          </a:p>
        </p:txBody>
      </p:sp>
    </p:spTree>
    <p:extLst>
      <p:ext uri="{BB962C8B-B14F-4D97-AF65-F5344CB8AC3E}">
        <p14:creationId xmlns:p14="http://schemas.microsoft.com/office/powerpoint/2010/main" val="3882199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369332"/>
          </a:xfrm>
          <a:prstGeom prst="rect">
            <a:avLst/>
          </a:prstGeom>
        </p:spPr>
        <p:txBody>
          <a:bodyPr wrap="square">
            <a:spAutoFit/>
          </a:bodyPr>
          <a:lstStyle/>
          <a:p>
            <a:r>
              <a:rPr lang="en-US" dirty="0"/>
              <a:t>The difference between the IPAs and other ales ….</a:t>
            </a:r>
          </a:p>
        </p:txBody>
      </p:sp>
      <p:sp>
        <p:nvSpPr>
          <p:cNvPr id="8" name="Rectangle 7">
            <a:extLst>
              <a:ext uri="{FF2B5EF4-FFF2-40B4-BE49-F238E27FC236}">
                <a16:creationId xmlns:a16="http://schemas.microsoft.com/office/drawing/2014/main" id="{A119875C-4A68-49E9-909A-36DDE19C73F4}"/>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[compare ABV / IBU]</a:t>
            </a:r>
          </a:p>
        </p:txBody>
      </p:sp>
    </p:spTree>
    <p:extLst>
      <p:ext uri="{BB962C8B-B14F-4D97-AF65-F5344CB8AC3E}">
        <p14:creationId xmlns:p14="http://schemas.microsoft.com/office/powerpoint/2010/main" val="279424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8503414" cy="646331"/>
          </a:xfrm>
          <a:prstGeom prst="rect">
            <a:avLst/>
          </a:prstGeom>
        </p:spPr>
        <p:txBody>
          <a:bodyPr wrap="square">
            <a:spAutoFit/>
          </a:bodyPr>
          <a:lstStyle/>
          <a:p>
            <a:r>
              <a:rPr lang="en-US" dirty="0"/>
              <a:t>This model’s prediction Budweiser (ABV = .05, IBU = 12) is Ale with 100% probability when the model uses 5 of the nearest neighbors.</a:t>
            </a:r>
          </a:p>
        </p:txBody>
      </p:sp>
      <p:sp>
        <p:nvSpPr>
          <p:cNvPr id="8" name="Rectangle 7">
            <a:extLst>
              <a:ext uri="{FF2B5EF4-FFF2-40B4-BE49-F238E27FC236}">
                <a16:creationId xmlns:a16="http://schemas.microsoft.com/office/drawing/2014/main" id="{A119875C-4A68-49E9-909A-36DDE19C73F4}"/>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decision boundary chart]</a:t>
            </a:r>
          </a:p>
        </p:txBody>
      </p:sp>
    </p:spTree>
    <p:extLst>
      <p:ext uri="{BB962C8B-B14F-4D97-AF65-F5344CB8AC3E}">
        <p14:creationId xmlns:p14="http://schemas.microsoft.com/office/powerpoint/2010/main" val="375436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Possible States for Budweiser to open a new brewery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1600" dirty="0"/>
              <a:t>Budweiser might consider opening new breweries in X, Y, Z states based on ABV and IBU within those states.</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6" name="Rectangle 5">
            <a:extLst>
              <a:ext uri="{FF2B5EF4-FFF2-40B4-BE49-F238E27FC236}">
                <a16:creationId xmlns:a16="http://schemas.microsoft.com/office/drawing/2014/main" id="{1DB46FE1-B737-4A98-AEA2-BB73D2B34665}"/>
              </a:ext>
            </a:extLst>
          </p:cNvPr>
          <p:cNvSpPr/>
          <p:nvPr/>
        </p:nvSpPr>
        <p:spPr>
          <a:xfrm>
            <a:off x="574876" y="2691396"/>
            <a:ext cx="8503414" cy="369332"/>
          </a:xfrm>
          <a:prstGeom prst="rect">
            <a:avLst/>
          </a:prstGeom>
        </p:spPr>
        <p:txBody>
          <a:bodyPr wrap="square">
            <a:spAutoFit/>
          </a:bodyPr>
          <a:lstStyle/>
          <a:p>
            <a:pPr algn="ctr"/>
            <a:r>
              <a:rPr lang="en-US" dirty="0">
                <a:solidFill>
                  <a:srgbClr val="C00000"/>
                </a:solidFill>
              </a:rPr>
              <a:t>[insert Naïve Bayes output]</a:t>
            </a:r>
          </a:p>
        </p:txBody>
      </p:sp>
    </p:spTree>
    <p:extLst>
      <p:ext uri="{BB962C8B-B14F-4D97-AF65-F5344CB8AC3E}">
        <p14:creationId xmlns:p14="http://schemas.microsoft.com/office/powerpoint/2010/main" val="277137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686535" y="3158909"/>
            <a:ext cx="3522563" cy="780398"/>
          </a:xfrm>
        </p:spPr>
        <p:txBody>
          <a:bodyPr>
            <a:noAutofit/>
          </a:bodyPr>
          <a:lstStyle/>
          <a:p>
            <a:r>
              <a:rPr lang="en-US" sz="4800" dirty="0">
                <a:solidFill>
                  <a:srgbClr val="C00000"/>
                </a:solidFill>
                <a:latin typeface="Arial Nova Light" panose="020B0304020202020204" pitchFamily="34" charset="0"/>
              </a:rPr>
              <a:t>Cheers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spTree>
    <p:extLst>
      <p:ext uri="{BB962C8B-B14F-4D97-AF65-F5344CB8AC3E}">
        <p14:creationId xmlns:p14="http://schemas.microsoft.com/office/powerpoint/2010/main" val="189762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000" dirty="0"/>
              <a:t>There is a growing market for and interest in craft beer in the United States.  Anheuser-Busch InBev SA announced in 2019 that it would purchase Craft Brew Alliance in 2020.</a:t>
            </a:r>
          </a:p>
          <a:p>
            <a:pPr marL="0" indent="0">
              <a:buNone/>
            </a:pPr>
            <a:r>
              <a:rPr lang="en-US" sz="2000" dirty="0">
                <a:hlinkClick r:id="rId2"/>
              </a:rPr>
              <a:t>https://www.marketwatch.com/story/anheuser-busch-plans-to-buy-out-craft-brew-alliance-for-large-premium-2019-11-11</a:t>
            </a:r>
            <a:endParaRPr lang="en-US" sz="2000" dirty="0"/>
          </a:p>
          <a:p>
            <a:pPr marL="0" indent="0">
              <a:spcAft>
                <a:spcPts val="600"/>
              </a:spcAft>
              <a:buNone/>
            </a:pPr>
            <a:br>
              <a:rPr lang="en-US" sz="2000" dirty="0"/>
            </a:br>
            <a:r>
              <a:rPr lang="en-US" sz="2000" dirty="0"/>
              <a:t>Budweiser (owned by Anheuser-Busch) is formulating new craft beers and interested in potential opportunities for launching new products and breweries in the United States.   This presentation answers specific questions from Budweiser and provides possible states for Budweiser to open new breweries in the U.S.  </a:t>
            </a:r>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43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How many craft breweries are in each state?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869DE400-21AB-4069-8D44-DA670245B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3" y="1117169"/>
            <a:ext cx="9105418" cy="4857750"/>
          </a:xfrm>
          <a:prstGeom prst="rect">
            <a:avLst/>
          </a:prstGeom>
        </p:spPr>
      </p:pic>
      <p:sp>
        <p:nvSpPr>
          <p:cNvPr id="4" name="TextBox 3">
            <a:extLst>
              <a:ext uri="{FF2B5EF4-FFF2-40B4-BE49-F238E27FC236}">
                <a16:creationId xmlns:a16="http://schemas.microsoft.com/office/drawing/2014/main" id="{2786E653-0105-4649-B52D-7B6BA9009358}"/>
              </a:ext>
            </a:extLst>
          </p:cNvPr>
          <p:cNvSpPr txBox="1"/>
          <p:nvPr/>
        </p:nvSpPr>
        <p:spPr>
          <a:xfrm>
            <a:off x="1538029" y="1512931"/>
            <a:ext cx="5275973" cy="523220"/>
          </a:xfrm>
          <a:prstGeom prst="rect">
            <a:avLst/>
          </a:prstGeom>
          <a:noFill/>
        </p:spPr>
        <p:txBody>
          <a:bodyPr wrap="square" rtlCol="0">
            <a:spAutoFit/>
          </a:bodyPr>
          <a:lstStyle/>
          <a:p>
            <a:r>
              <a:rPr lang="en-US" sz="1400" dirty="0"/>
              <a:t>Every state has at least one craft brewery.  Colorado has the highest number of craft breweries.</a:t>
            </a:r>
          </a:p>
        </p:txBody>
      </p:sp>
    </p:spTree>
    <p:extLst>
      <p:ext uri="{BB962C8B-B14F-4D97-AF65-F5344CB8AC3E}">
        <p14:creationId xmlns:p14="http://schemas.microsoft.com/office/powerpoint/2010/main" val="32481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median ABV and IBU in each state?</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Content Placeholder 8">
            <a:extLst>
              <a:ext uri="{FF2B5EF4-FFF2-40B4-BE49-F238E27FC236}">
                <a16:creationId xmlns:a16="http://schemas.microsoft.com/office/drawing/2014/main" id="{794B8CDC-AE8C-4BC6-948A-BECA474563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449" y="1076629"/>
            <a:ext cx="8972551" cy="5070422"/>
          </a:xfrm>
        </p:spPr>
      </p:pic>
      <p:sp>
        <p:nvSpPr>
          <p:cNvPr id="6" name="TextBox 5">
            <a:extLst>
              <a:ext uri="{FF2B5EF4-FFF2-40B4-BE49-F238E27FC236}">
                <a16:creationId xmlns:a16="http://schemas.microsoft.com/office/drawing/2014/main" id="{A8067DA2-C7F8-448C-B049-E6571E083E41}"/>
              </a:ext>
            </a:extLst>
          </p:cNvPr>
          <p:cNvSpPr txBox="1"/>
          <p:nvPr/>
        </p:nvSpPr>
        <p:spPr>
          <a:xfrm>
            <a:off x="1492118" y="4768809"/>
            <a:ext cx="4694429" cy="738664"/>
          </a:xfrm>
          <a:prstGeom prst="rect">
            <a:avLst/>
          </a:prstGeom>
          <a:solidFill>
            <a:schemeClr val="bg1">
              <a:alpha val="83000"/>
            </a:schemeClr>
          </a:solidFill>
        </p:spPr>
        <p:txBody>
          <a:bodyPr wrap="square" rtlCol="0">
            <a:spAutoFit/>
          </a:bodyPr>
          <a:lstStyle/>
          <a:p>
            <a:pPr algn="ctr"/>
            <a:r>
              <a:rPr lang="en-US" sz="1400" dirty="0"/>
              <a:t>Maine has the highest median ABV and IBU of all the states. Arkansas and Utah have the lowest median ADV, while Wisconsin has the lowest median IBU.</a:t>
            </a:r>
          </a:p>
        </p:txBody>
      </p:sp>
    </p:spTree>
    <p:extLst>
      <p:ext uri="{BB962C8B-B14F-4D97-AF65-F5344CB8AC3E}">
        <p14:creationId xmlns:p14="http://schemas.microsoft.com/office/powerpoint/2010/main" val="3272948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a:bodyPr>
          <a:lstStyle/>
          <a:p>
            <a:r>
              <a:rPr lang="en-US" sz="2800" dirty="0">
                <a:solidFill>
                  <a:schemeClr val="tx1">
                    <a:lumMod val="65000"/>
                    <a:lumOff val="35000"/>
                  </a:schemeClr>
                </a:solidFill>
              </a:rPr>
              <a:t>What states have the maximum ABV and IBU?</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95EC5AEC-5007-45AF-B67A-D2121C23F33D}"/>
              </a:ext>
            </a:extLst>
          </p:cNvPr>
          <p:cNvPicPr>
            <a:picLocks noChangeAspect="1"/>
          </p:cNvPicPr>
          <p:nvPr/>
        </p:nvPicPr>
        <p:blipFill>
          <a:blip r:embed="rId3"/>
          <a:stretch>
            <a:fillRect/>
          </a:stretch>
        </p:blipFill>
        <p:spPr>
          <a:xfrm>
            <a:off x="265723" y="4346691"/>
            <a:ext cx="8762554" cy="541316"/>
          </a:xfrm>
          <a:prstGeom prst="rect">
            <a:avLst/>
          </a:prstGeom>
        </p:spPr>
      </p:pic>
      <p:pic>
        <p:nvPicPr>
          <p:cNvPr id="4" name="Picture 3">
            <a:extLst>
              <a:ext uri="{FF2B5EF4-FFF2-40B4-BE49-F238E27FC236}">
                <a16:creationId xmlns:a16="http://schemas.microsoft.com/office/drawing/2014/main" id="{0F312298-D0DA-4780-A502-A6FB1B7A846C}"/>
              </a:ext>
            </a:extLst>
          </p:cNvPr>
          <p:cNvPicPr>
            <a:picLocks noChangeAspect="1"/>
          </p:cNvPicPr>
          <p:nvPr/>
        </p:nvPicPr>
        <p:blipFill>
          <a:blip r:embed="rId4"/>
          <a:stretch>
            <a:fillRect/>
          </a:stretch>
        </p:blipFill>
        <p:spPr>
          <a:xfrm>
            <a:off x="265723" y="3474792"/>
            <a:ext cx="8762554" cy="588758"/>
          </a:xfrm>
          <a:prstGeom prst="rect">
            <a:avLst/>
          </a:prstGeom>
        </p:spPr>
      </p:pic>
      <p:sp>
        <p:nvSpPr>
          <p:cNvPr id="6" name="TextBox 5">
            <a:extLst>
              <a:ext uri="{FF2B5EF4-FFF2-40B4-BE49-F238E27FC236}">
                <a16:creationId xmlns:a16="http://schemas.microsoft.com/office/drawing/2014/main" id="{49B21544-ABD2-4231-B32F-C12E8438152C}"/>
              </a:ext>
            </a:extLst>
          </p:cNvPr>
          <p:cNvSpPr txBox="1"/>
          <p:nvPr/>
        </p:nvSpPr>
        <p:spPr>
          <a:xfrm>
            <a:off x="493878" y="1173007"/>
            <a:ext cx="8262997" cy="1477328"/>
          </a:xfrm>
          <a:prstGeom prst="rect">
            <a:avLst/>
          </a:prstGeom>
          <a:noFill/>
        </p:spPr>
        <p:txBody>
          <a:bodyPr wrap="square" rtlCol="0">
            <a:spAutoFit/>
          </a:bodyPr>
          <a:lstStyle/>
          <a:p>
            <a:r>
              <a:rPr lang="en-US" dirty="0"/>
              <a:t>Kentucky has the highest ABV beer at 12.5%, which is called ‘London Balling’,  made by Against the Grain Brewery, located in Louisville, KY.</a:t>
            </a:r>
          </a:p>
          <a:p>
            <a:endParaRPr lang="en-US" dirty="0"/>
          </a:p>
          <a:p>
            <a:r>
              <a:rPr lang="en-US" dirty="0"/>
              <a:t>Oregon has the highest IBU beer at 138, which is called ‘Bitter Bitch Imperial IPA’, made by Astoria Brewing Company, located in Astoria, OR.</a:t>
            </a:r>
          </a:p>
        </p:txBody>
      </p:sp>
      <p:sp>
        <p:nvSpPr>
          <p:cNvPr id="9" name="Rectangle 8">
            <a:extLst>
              <a:ext uri="{FF2B5EF4-FFF2-40B4-BE49-F238E27FC236}">
                <a16:creationId xmlns:a16="http://schemas.microsoft.com/office/drawing/2014/main" id="{72792D39-6ABF-4683-AEF5-0673123548F8}"/>
              </a:ext>
            </a:extLst>
          </p:cNvPr>
          <p:cNvSpPr/>
          <p:nvPr/>
        </p:nvSpPr>
        <p:spPr>
          <a:xfrm>
            <a:off x="2950308" y="3404778"/>
            <a:ext cx="562707" cy="728785"/>
          </a:xfrm>
          <a:prstGeom prst="rect">
            <a:avLst/>
          </a:prstGeom>
          <a:solidFill>
            <a:schemeClr val="accent6">
              <a:alpha val="28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9E11EF-1E4B-4630-AB7C-438D577821AB}"/>
              </a:ext>
            </a:extLst>
          </p:cNvPr>
          <p:cNvSpPr/>
          <p:nvPr/>
        </p:nvSpPr>
        <p:spPr>
          <a:xfrm>
            <a:off x="3513015" y="4306277"/>
            <a:ext cx="574431" cy="651743"/>
          </a:xfrm>
          <a:prstGeom prst="rect">
            <a:avLst/>
          </a:prstGeom>
          <a:solidFill>
            <a:schemeClr val="accent6">
              <a:alpha val="28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777CD-2E57-41FD-A85C-A1A8403F60F8}"/>
              </a:ext>
            </a:extLst>
          </p:cNvPr>
          <p:cNvSpPr/>
          <p:nvPr/>
        </p:nvSpPr>
        <p:spPr>
          <a:xfrm>
            <a:off x="0" y="5599111"/>
            <a:ext cx="8503414" cy="369332"/>
          </a:xfrm>
          <a:prstGeom prst="rect">
            <a:avLst/>
          </a:prstGeom>
        </p:spPr>
        <p:txBody>
          <a:bodyPr wrap="square">
            <a:spAutoFit/>
          </a:bodyPr>
          <a:lstStyle/>
          <a:p>
            <a:pPr algn="ctr"/>
            <a:r>
              <a:rPr lang="en-US" dirty="0">
                <a:solidFill>
                  <a:srgbClr val="C00000"/>
                </a:solidFill>
              </a:rPr>
              <a:t>[ insert max plot]</a:t>
            </a:r>
          </a:p>
        </p:txBody>
      </p:sp>
    </p:spTree>
    <p:extLst>
      <p:ext uri="{BB962C8B-B14F-4D97-AF65-F5344CB8AC3E}">
        <p14:creationId xmlns:p14="http://schemas.microsoft.com/office/powerpoint/2010/main" val="408075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1D855B2C-13BC-44FF-8E12-8CAC142FA867}"/>
              </a:ext>
            </a:extLst>
          </p:cNvPr>
          <p:cNvPicPr>
            <a:picLocks noChangeAspect="1"/>
          </p:cNvPicPr>
          <p:nvPr/>
        </p:nvPicPr>
        <p:blipFill rotWithShape="1">
          <a:blip r:embed="rId3"/>
          <a:srcRect t="4905"/>
          <a:stretch/>
        </p:blipFill>
        <p:spPr>
          <a:xfrm>
            <a:off x="493878" y="2326172"/>
            <a:ext cx="5543550" cy="516299"/>
          </a:xfrm>
          <a:prstGeom prst="rect">
            <a:avLst/>
          </a:prstGeom>
        </p:spPr>
      </p:pic>
      <p:pic>
        <p:nvPicPr>
          <p:cNvPr id="3" name="Picture 2">
            <a:extLst>
              <a:ext uri="{FF2B5EF4-FFF2-40B4-BE49-F238E27FC236}">
                <a16:creationId xmlns:a16="http://schemas.microsoft.com/office/drawing/2014/main" id="{22D563AF-E802-4FF9-98FA-DF1045AEE9CA}"/>
              </a:ext>
            </a:extLst>
          </p:cNvPr>
          <p:cNvPicPr>
            <a:picLocks noChangeAspect="1"/>
          </p:cNvPicPr>
          <p:nvPr/>
        </p:nvPicPr>
        <p:blipFill rotWithShape="1">
          <a:blip r:embed="rId4"/>
          <a:srcRect t="1517" b="1"/>
          <a:stretch/>
        </p:blipFill>
        <p:spPr>
          <a:xfrm>
            <a:off x="493878" y="3114317"/>
            <a:ext cx="5743043" cy="2917818"/>
          </a:xfrm>
          <a:prstGeom prst="rect">
            <a:avLst/>
          </a:prstGeom>
        </p:spPr>
      </p:pic>
      <p:sp>
        <p:nvSpPr>
          <p:cNvPr id="10" name="TextBox 9">
            <a:extLst>
              <a:ext uri="{FF2B5EF4-FFF2-40B4-BE49-F238E27FC236}">
                <a16:creationId xmlns:a16="http://schemas.microsoft.com/office/drawing/2014/main" id="{0555177E-5254-4035-BECD-12641885622F}"/>
              </a:ext>
            </a:extLst>
          </p:cNvPr>
          <p:cNvSpPr txBox="1"/>
          <p:nvPr/>
        </p:nvSpPr>
        <p:spPr>
          <a:xfrm>
            <a:off x="493878" y="1173007"/>
            <a:ext cx="8262997" cy="1200329"/>
          </a:xfrm>
          <a:prstGeom prst="rect">
            <a:avLst/>
          </a:prstGeom>
          <a:noFill/>
        </p:spPr>
        <p:txBody>
          <a:bodyPr wrap="square" rtlCol="0">
            <a:spAutoFit/>
          </a:bodyPr>
          <a:lstStyle/>
          <a:p>
            <a:r>
              <a:rPr lang="en-US" dirty="0"/>
              <a:t>Below are the summary statistics of ABV for craft beers.  This shows the minimum, maximum, median, and 1</a:t>
            </a:r>
            <a:r>
              <a:rPr lang="en-US" baseline="30000" dirty="0"/>
              <a:t>st</a:t>
            </a:r>
            <a:r>
              <a:rPr lang="en-US" dirty="0"/>
              <a:t> &amp; 3</a:t>
            </a:r>
            <a:r>
              <a:rPr lang="en-US" baseline="30000" dirty="0"/>
              <a:t>rd</a:t>
            </a:r>
            <a:r>
              <a:rPr lang="en-US" dirty="0"/>
              <a:t> quartiles of the data set.  The outliers have a higher ABV than the rest of the dataset.  </a:t>
            </a:r>
          </a:p>
          <a:p>
            <a:endParaRPr lang="en-US" dirty="0"/>
          </a:p>
        </p:txBody>
      </p:sp>
    </p:spTree>
    <p:extLst>
      <p:ext uri="{BB962C8B-B14F-4D97-AF65-F5344CB8AC3E}">
        <p14:creationId xmlns:p14="http://schemas.microsoft.com/office/powerpoint/2010/main" val="349349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552450" y="336771"/>
            <a:ext cx="7777222" cy="780398"/>
          </a:xfrm>
        </p:spPr>
        <p:txBody>
          <a:bodyPr>
            <a:normAutofit fontScale="90000"/>
          </a:bodyPr>
          <a:lstStyle/>
          <a:p>
            <a:r>
              <a:rPr lang="en-US" sz="2800" dirty="0">
                <a:solidFill>
                  <a:schemeClr val="tx1">
                    <a:lumMod val="65000"/>
                    <a:lumOff val="35000"/>
                  </a:schemeClr>
                </a:solidFill>
              </a:rPr>
              <a:t>What are the summary statistics and distribution of ABV?</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13" name="Picture 12">
            <a:extLst>
              <a:ext uri="{FF2B5EF4-FFF2-40B4-BE49-F238E27FC236}">
                <a16:creationId xmlns:a16="http://schemas.microsoft.com/office/drawing/2014/main" id="{69A86DBA-562E-4E48-B1FB-0A759464DA36}"/>
              </a:ext>
            </a:extLst>
          </p:cNvPr>
          <p:cNvPicPr>
            <a:picLocks noChangeAspect="1"/>
          </p:cNvPicPr>
          <p:nvPr/>
        </p:nvPicPr>
        <p:blipFill rotWithShape="1">
          <a:blip r:embed="rId3"/>
          <a:srcRect t="1453"/>
          <a:stretch/>
        </p:blipFill>
        <p:spPr>
          <a:xfrm>
            <a:off x="388271" y="2479239"/>
            <a:ext cx="8134274" cy="3262901"/>
          </a:xfrm>
          <a:prstGeom prst="rect">
            <a:avLst/>
          </a:prstGeom>
        </p:spPr>
      </p:pic>
      <p:sp>
        <p:nvSpPr>
          <p:cNvPr id="15" name="TextBox 14">
            <a:extLst>
              <a:ext uri="{FF2B5EF4-FFF2-40B4-BE49-F238E27FC236}">
                <a16:creationId xmlns:a16="http://schemas.microsoft.com/office/drawing/2014/main" id="{303B690A-98D9-4FB5-8EA2-7534E462A6AF}"/>
              </a:ext>
            </a:extLst>
          </p:cNvPr>
          <p:cNvSpPr txBox="1"/>
          <p:nvPr/>
        </p:nvSpPr>
        <p:spPr>
          <a:xfrm>
            <a:off x="520527" y="1115860"/>
            <a:ext cx="7869763" cy="1754326"/>
          </a:xfrm>
          <a:prstGeom prst="rect">
            <a:avLst/>
          </a:prstGeom>
          <a:noFill/>
        </p:spPr>
        <p:txBody>
          <a:bodyPr wrap="square" rtlCol="0">
            <a:spAutoFit/>
          </a:bodyPr>
          <a:lstStyle/>
          <a:p>
            <a:r>
              <a:rPr lang="en-US" dirty="0"/>
              <a:t>The distribution of ABV is slightly right-skewed.  The data is concentrated at 0.050.  There are 31 outliers of 0.096 and above.  According to Central Limit Theorem (n =1405), the population of the ABV is normally distributed.  The 95 percent confidence interval:  0.05920729 0.06063020</a:t>
            </a:r>
          </a:p>
          <a:p>
            <a:endParaRPr lang="en-US" dirty="0"/>
          </a:p>
          <a:p>
            <a:endParaRPr lang="en-US" dirty="0"/>
          </a:p>
        </p:txBody>
      </p:sp>
    </p:spTree>
    <p:extLst>
      <p:ext uri="{BB962C8B-B14F-4D97-AF65-F5344CB8AC3E}">
        <p14:creationId xmlns:p14="http://schemas.microsoft.com/office/powerpoint/2010/main" val="29447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Is there a relationship between bitterness and alcohol content?</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8" name="Picture 7">
            <a:extLst>
              <a:ext uri="{FF2B5EF4-FFF2-40B4-BE49-F238E27FC236}">
                <a16:creationId xmlns:a16="http://schemas.microsoft.com/office/drawing/2014/main" id="{673CDEBA-5C19-4505-8A95-2D4A308EC684}"/>
              </a:ext>
            </a:extLst>
          </p:cNvPr>
          <p:cNvPicPr>
            <a:picLocks noChangeAspect="1"/>
          </p:cNvPicPr>
          <p:nvPr/>
        </p:nvPicPr>
        <p:blipFill rotWithShape="1">
          <a:blip r:embed="rId3"/>
          <a:srcRect t="1563"/>
          <a:stretch/>
        </p:blipFill>
        <p:spPr>
          <a:xfrm>
            <a:off x="497711" y="2475384"/>
            <a:ext cx="7832025" cy="3371005"/>
          </a:xfrm>
          <a:prstGeom prst="rect">
            <a:avLst/>
          </a:prstGeom>
        </p:spPr>
      </p:pic>
      <p:sp>
        <p:nvSpPr>
          <p:cNvPr id="11" name="Rectangle 10">
            <a:extLst>
              <a:ext uri="{FF2B5EF4-FFF2-40B4-BE49-F238E27FC236}">
                <a16:creationId xmlns:a16="http://schemas.microsoft.com/office/drawing/2014/main" id="{2AE95AC1-8A01-4FA3-B041-99AA7191AB8F}"/>
              </a:ext>
            </a:extLst>
          </p:cNvPr>
          <p:cNvSpPr/>
          <p:nvPr/>
        </p:nvSpPr>
        <p:spPr>
          <a:xfrm>
            <a:off x="415649" y="1011611"/>
            <a:ext cx="8273064" cy="1200329"/>
          </a:xfrm>
          <a:prstGeom prst="rect">
            <a:avLst/>
          </a:prstGeom>
        </p:spPr>
        <p:txBody>
          <a:bodyPr wrap="square">
            <a:spAutoFit/>
          </a:bodyPr>
          <a:lstStyle/>
          <a:p>
            <a:r>
              <a:rPr lang="en-US" dirty="0"/>
              <a:t>Higher ABV values are associated with higher IBUs and vice versa.  With p-value &lt; 2.2e-16, there is sufficient evidence at alpha = .05 level of significance to suggest that the data is linearly correlated. Correlation estimate = 0.67 suggests that the relationship between IBU and ABV is positive and strong.</a:t>
            </a:r>
          </a:p>
        </p:txBody>
      </p:sp>
    </p:spTree>
    <p:extLst>
      <p:ext uri="{BB962C8B-B14F-4D97-AF65-F5344CB8AC3E}">
        <p14:creationId xmlns:p14="http://schemas.microsoft.com/office/powerpoint/2010/main" val="288704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What is the difference in ABV and IBU between IPAs and other Ales?</a:t>
            </a:r>
          </a:p>
        </p:txBody>
      </p:sp>
      <p:pic>
        <p:nvPicPr>
          <p:cNvPr id="5" name="Picture 4" descr="A close up of a sign&#10;&#10;Description automatically generated">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38" y="6106511"/>
            <a:ext cx="1153851"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8" name="Picture 7">
            <a:extLst>
              <a:ext uri="{FF2B5EF4-FFF2-40B4-BE49-F238E27FC236}">
                <a16:creationId xmlns:a16="http://schemas.microsoft.com/office/drawing/2014/main" id="{8AFEC242-D8E1-4DDA-9C6E-F881769C6F33}"/>
              </a:ext>
            </a:extLst>
          </p:cNvPr>
          <p:cNvPicPr>
            <a:picLocks noChangeAspect="1"/>
          </p:cNvPicPr>
          <p:nvPr/>
        </p:nvPicPr>
        <p:blipFill rotWithShape="1">
          <a:blip r:embed="rId3"/>
          <a:srcRect t="1687"/>
          <a:stretch/>
        </p:blipFill>
        <p:spPr>
          <a:xfrm>
            <a:off x="497711" y="2033251"/>
            <a:ext cx="8267759" cy="3329079"/>
          </a:xfrm>
          <a:prstGeom prst="rect">
            <a:avLst/>
          </a:prstGeom>
        </p:spPr>
      </p:pic>
      <p:sp>
        <p:nvSpPr>
          <p:cNvPr id="9" name="Rectangle 8">
            <a:extLst>
              <a:ext uri="{FF2B5EF4-FFF2-40B4-BE49-F238E27FC236}">
                <a16:creationId xmlns:a16="http://schemas.microsoft.com/office/drawing/2014/main" id="{D3662D42-9512-446C-BE69-C03097B0858E}"/>
              </a:ext>
            </a:extLst>
          </p:cNvPr>
          <p:cNvSpPr/>
          <p:nvPr/>
        </p:nvSpPr>
        <p:spPr>
          <a:xfrm>
            <a:off x="497711" y="1018454"/>
            <a:ext cx="8273064" cy="369332"/>
          </a:xfrm>
          <a:prstGeom prst="rect">
            <a:avLst/>
          </a:prstGeom>
        </p:spPr>
        <p:txBody>
          <a:bodyPr wrap="square">
            <a:spAutoFit/>
          </a:bodyPr>
          <a:lstStyle/>
          <a:p>
            <a:r>
              <a:rPr lang="en-US" dirty="0"/>
              <a:t>IPAs have higher average ABV and IBU than other ales.</a:t>
            </a:r>
          </a:p>
        </p:txBody>
      </p:sp>
    </p:spTree>
    <p:extLst>
      <p:ext uri="{BB962C8B-B14F-4D97-AF65-F5344CB8AC3E}">
        <p14:creationId xmlns:p14="http://schemas.microsoft.com/office/powerpoint/2010/main" val="24456549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2256</TotalTime>
  <Words>624</Words>
  <Application>Microsoft Office PowerPoint</Application>
  <PresentationFormat>On-screen Show (4:3)</PresentationFormat>
  <Paragraphs>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Nova Cond Light</vt:lpstr>
      <vt:lpstr>Arial Nova Light</vt:lpstr>
      <vt:lpstr>Calibri</vt:lpstr>
      <vt:lpstr>Calibri Light</vt:lpstr>
      <vt:lpstr>Office Theme</vt:lpstr>
      <vt:lpstr>Doing Data Science:  Case Study 1</vt:lpstr>
      <vt:lpstr>Introduction</vt:lpstr>
      <vt:lpstr>How many craft breweries are in each state?</vt:lpstr>
      <vt:lpstr>What is the median ABV and IBU in each state?</vt:lpstr>
      <vt:lpstr>What states have the maximum ABV and IBU?</vt:lpstr>
      <vt:lpstr>What are the summary statistics and distribution of ABV?</vt:lpstr>
      <vt:lpstr>What are the summary statistics and distribution of ABV?</vt:lpstr>
      <vt:lpstr>Is there a relationship between bitterness and alcohol content?</vt:lpstr>
      <vt:lpstr>What is the difference in ABV and IBU between IPAs and other Ales?</vt:lpstr>
      <vt:lpstr>What is the difference in ABV and IBU between IPAs and other Ales?</vt:lpstr>
      <vt:lpstr>What is the difference in ABV and IBU between IPAs and other Ales?</vt:lpstr>
      <vt:lpstr>What is the difference in ABV and IBU between IPAs and other Ales?</vt:lpstr>
      <vt:lpstr>Possible States for Budweiser to open a new brewery</vt:lpstr>
      <vt:lpstr>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Data Science  Case Study 1</dc:title>
  <dc:creator>leighxh@gmail.com</dc:creator>
  <cp:lastModifiedBy>leighxh@gmail.com</cp:lastModifiedBy>
  <cp:revision>36</cp:revision>
  <dcterms:created xsi:type="dcterms:W3CDTF">2020-01-12T16:50:51Z</dcterms:created>
  <dcterms:modified xsi:type="dcterms:W3CDTF">2020-01-16T04:20:25Z</dcterms:modified>
</cp:coreProperties>
</file>