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89" r:id="rId3"/>
    <p:sldId id="295" r:id="rId4"/>
    <p:sldId id="269" r:id="rId5"/>
    <p:sldId id="297" r:id="rId6"/>
    <p:sldId id="299" r:id="rId7"/>
    <p:sldId id="292" r:id="rId8"/>
    <p:sldId id="298" r:id="rId9"/>
    <p:sldId id="290" r:id="rId10"/>
    <p:sldId id="291" r:id="rId11"/>
    <p:sldId id="301" r:id="rId12"/>
    <p:sldId id="302" r:id="rId13"/>
    <p:sldId id="285" r:id="rId14"/>
    <p:sldId id="267" r:id="rId15"/>
    <p:sldId id="28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 id="2" name="leighxh@gmail.com" initials="l" lastIdx="1" clrIdx="1">
    <p:extLst>
      <p:ext uri="{19B8F6BF-5375-455C-9EA6-DF929625EA0E}">
        <p15:presenceInfo xmlns:p15="http://schemas.microsoft.com/office/powerpoint/2012/main" userId="f40296c46af08f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6" d="100"/>
          <a:sy n="166" d="100"/>
        </p:scale>
        <p:origin x="8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8A55-0138-47FC-A2F5-B70F1EEF1BAB}" type="datetimeFigureOut">
              <a:rPr lang="en-US" smtClean="0"/>
              <a:t>3/13/2020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752C1-6217-400C-96A2-4491957AC0DB}" type="slidenum">
              <a:rPr lang="en-US" smtClean="0"/>
              <a:t>‹#›</a:t>
            </a:fld>
            <a:endParaRPr lang="en-US"/>
          </a:p>
        </p:txBody>
      </p:sp>
    </p:spTree>
    <p:extLst>
      <p:ext uri="{BB962C8B-B14F-4D97-AF65-F5344CB8AC3E}">
        <p14:creationId xmlns:p14="http://schemas.microsoft.com/office/powerpoint/2010/main" val="184162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1</a:t>
            </a:fld>
            <a:endParaRPr lang="en-US"/>
          </a:p>
        </p:txBody>
      </p:sp>
    </p:spTree>
    <p:extLst>
      <p:ext uri="{BB962C8B-B14F-4D97-AF65-F5344CB8AC3E}">
        <p14:creationId xmlns:p14="http://schemas.microsoft.com/office/powerpoint/2010/main" val="716900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2</a:t>
            </a:fld>
            <a:endParaRPr lang="en-US"/>
          </a:p>
        </p:txBody>
      </p:sp>
    </p:spTree>
    <p:extLst>
      <p:ext uri="{BB962C8B-B14F-4D97-AF65-F5344CB8AC3E}">
        <p14:creationId xmlns:p14="http://schemas.microsoft.com/office/powerpoint/2010/main" val="429152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3</a:t>
            </a:fld>
            <a:endParaRPr lang="en-US"/>
          </a:p>
        </p:txBody>
      </p:sp>
    </p:spTree>
    <p:extLst>
      <p:ext uri="{BB962C8B-B14F-4D97-AF65-F5344CB8AC3E}">
        <p14:creationId xmlns:p14="http://schemas.microsoft.com/office/powerpoint/2010/main" val="89854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3/13/2020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ristxh/6306-CaseStudy2-DDSAnalytics"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fritolay.com/" TargetMode="External"/><Relationship Id="rId5" Type="http://schemas.openxmlformats.org/officeDocument/2006/relationships/hyperlink" Target="https://www.fritolay.com/about-frito-lay/our-people" TargetMode="External"/><Relationship Id="rId4" Type="http://schemas.openxmlformats.org/officeDocument/2006/relationships/hyperlink" Target="https://kristxh.github.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nfographic: Craft Beer Slowly Expands Its Market Share In The U.S.  | Statista">
            <a:extLst>
              <a:ext uri="{FF2B5EF4-FFF2-40B4-BE49-F238E27FC236}">
                <a16:creationId xmlns:a16="http://schemas.microsoft.com/office/drawing/2014/main" id="{B37E640C-BA74-4A8C-A9ED-1CB03B23783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96FB33E1-EB73-4EF5-B8F4-1CD53D2C3DAF}"/>
              </a:ext>
            </a:extLst>
          </p:cNvPr>
          <p:cNvPicPr>
            <a:picLocks noChangeAspect="1"/>
          </p:cNvPicPr>
          <p:nvPr/>
        </p:nvPicPr>
        <p:blipFill>
          <a:blip r:embed="rId3"/>
          <a:stretch>
            <a:fillRect/>
          </a:stretch>
        </p:blipFill>
        <p:spPr>
          <a:xfrm>
            <a:off x="0" y="372131"/>
            <a:ext cx="9144000" cy="3030767"/>
          </a:xfrm>
          <a:prstGeom prst="rect">
            <a:avLst/>
          </a:prstGeom>
        </p:spPr>
      </p:pic>
      <p:sp>
        <p:nvSpPr>
          <p:cNvPr id="14" name="Title 1">
            <a:extLst>
              <a:ext uri="{FF2B5EF4-FFF2-40B4-BE49-F238E27FC236}">
                <a16:creationId xmlns:a16="http://schemas.microsoft.com/office/drawing/2014/main" id="{24B8FCD6-C59E-4F34-81F8-3ED4644C7B8B}"/>
              </a:ext>
            </a:extLst>
          </p:cNvPr>
          <p:cNvSpPr txBox="1">
            <a:spLocks/>
          </p:cNvSpPr>
          <p:nvPr/>
        </p:nvSpPr>
        <p:spPr>
          <a:xfrm>
            <a:off x="172836" y="4315097"/>
            <a:ext cx="2957041" cy="1264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latin typeface="Arial Nova Cond Light" panose="020B0604020202020204" pitchFamily="34" charset="0"/>
              </a:rPr>
              <a:t>SMU Doing Data Science </a:t>
            </a:r>
            <a:br>
              <a:rPr lang="en-US" sz="2400" b="1" dirty="0">
                <a:latin typeface="Arial Nova Cond Light" panose="020B0604020202020204" pitchFamily="34" charset="0"/>
              </a:rPr>
            </a:br>
            <a:r>
              <a:rPr lang="en-US" sz="2400" b="1" dirty="0">
                <a:latin typeface="Arial Nova Cond Light" panose="020B0604020202020204" pitchFamily="34" charset="0"/>
              </a:rPr>
              <a:t>Case Study 2</a:t>
            </a:r>
          </a:p>
        </p:txBody>
      </p:sp>
      <p:cxnSp>
        <p:nvCxnSpPr>
          <p:cNvPr id="15" name="Straight Connector 14">
            <a:extLst>
              <a:ext uri="{FF2B5EF4-FFF2-40B4-BE49-F238E27FC236}">
                <a16:creationId xmlns:a16="http://schemas.microsoft.com/office/drawing/2014/main" id="{1594357F-9C2D-4820-AEC6-172F73F11E5D}"/>
              </a:ext>
            </a:extLst>
          </p:cNvPr>
          <p:cNvCxnSpPr/>
          <p:nvPr/>
        </p:nvCxnSpPr>
        <p:spPr>
          <a:xfrm>
            <a:off x="3236747" y="4315097"/>
            <a:ext cx="0" cy="1342906"/>
          </a:xfrm>
          <a:prstGeom prst="line">
            <a:avLst/>
          </a:prstGeom>
        </p:spPr>
        <p:style>
          <a:lnRef idx="1">
            <a:schemeClr val="dk1"/>
          </a:lnRef>
          <a:fillRef idx="0">
            <a:schemeClr val="dk1"/>
          </a:fillRef>
          <a:effectRef idx="0">
            <a:schemeClr val="dk1"/>
          </a:effectRef>
          <a:fontRef idx="minor">
            <a:schemeClr val="tx1"/>
          </a:fontRef>
        </p:style>
      </p:cxnSp>
      <p:sp>
        <p:nvSpPr>
          <p:cNvPr id="17" name="Subtitle 2">
            <a:extLst>
              <a:ext uri="{FF2B5EF4-FFF2-40B4-BE49-F238E27FC236}">
                <a16:creationId xmlns:a16="http://schemas.microsoft.com/office/drawing/2014/main" id="{82ECA568-BDA0-424B-A0ED-CD97B72948FD}"/>
              </a:ext>
            </a:extLst>
          </p:cNvPr>
          <p:cNvSpPr txBox="1">
            <a:spLocks/>
          </p:cNvSpPr>
          <p:nvPr/>
        </p:nvSpPr>
        <p:spPr>
          <a:xfrm>
            <a:off x="3304272" y="4650150"/>
            <a:ext cx="2230655" cy="5944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latin typeface="Arial Nova Light" panose="020B0304020202020204" pitchFamily="34" charset="0"/>
              </a:rPr>
              <a:t>Kristi Herman</a:t>
            </a:r>
          </a:p>
        </p:txBody>
      </p:sp>
    </p:spTree>
    <p:extLst>
      <p:ext uri="{BB962C8B-B14F-4D97-AF65-F5344CB8AC3E}">
        <p14:creationId xmlns:p14="http://schemas.microsoft.com/office/powerpoint/2010/main" val="34443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Marital Status</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BB6CCF34-A9C0-4681-89A6-A90E8F7557F4}"/>
              </a:ext>
            </a:extLst>
          </p:cNvPr>
          <p:cNvSpPr/>
          <p:nvPr/>
        </p:nvSpPr>
        <p:spPr>
          <a:xfrm>
            <a:off x="497711" y="990108"/>
            <a:ext cx="8503414" cy="923330"/>
          </a:xfrm>
          <a:prstGeom prst="rect">
            <a:avLst/>
          </a:prstGeom>
        </p:spPr>
        <p:txBody>
          <a:bodyPr wrap="square">
            <a:spAutoFit/>
          </a:bodyPr>
          <a:lstStyle/>
          <a:p>
            <a:r>
              <a:rPr lang="en-US" dirty="0">
                <a:solidFill>
                  <a:schemeClr val="tx1">
                    <a:lumMod val="65000"/>
                    <a:lumOff val="35000"/>
                  </a:schemeClr>
                </a:solidFill>
                <a:latin typeface="+mj-lt"/>
              </a:rPr>
              <a:t>Attrition is highest for singles and lowest for divorced employees.</a:t>
            </a:r>
          </a:p>
          <a:p>
            <a:endParaRPr lang="en-US" dirty="0">
              <a:solidFill>
                <a:schemeClr val="tx1">
                  <a:lumMod val="65000"/>
                  <a:lumOff val="35000"/>
                </a:schemeClr>
              </a:solidFill>
              <a:latin typeface="+mj-lt"/>
            </a:endParaRPr>
          </a:p>
          <a:p>
            <a:endParaRPr lang="en-US" dirty="0"/>
          </a:p>
        </p:txBody>
      </p:sp>
      <p:pic>
        <p:nvPicPr>
          <p:cNvPr id="10" name="Picture 9">
            <a:extLst>
              <a:ext uri="{FF2B5EF4-FFF2-40B4-BE49-F238E27FC236}">
                <a16:creationId xmlns:a16="http://schemas.microsoft.com/office/drawing/2014/main" id="{64E0F931-95DE-4F06-AB4D-5E656E80062A}"/>
              </a:ext>
            </a:extLst>
          </p:cNvPr>
          <p:cNvPicPr>
            <a:picLocks noChangeAspect="1"/>
          </p:cNvPicPr>
          <p:nvPr/>
        </p:nvPicPr>
        <p:blipFill>
          <a:blip r:embed="rId3"/>
          <a:stretch>
            <a:fillRect/>
          </a:stretch>
        </p:blipFill>
        <p:spPr>
          <a:xfrm>
            <a:off x="613557" y="1598604"/>
            <a:ext cx="6666667" cy="4114286"/>
          </a:xfrm>
          <a:prstGeom prst="rect">
            <a:avLst/>
          </a:prstGeom>
          <a:ln>
            <a:solidFill>
              <a:schemeClr val="bg1">
                <a:lumMod val="85000"/>
              </a:schemeClr>
            </a:solidFill>
          </a:ln>
        </p:spPr>
      </p:pic>
      <p:sp>
        <p:nvSpPr>
          <p:cNvPr id="8" name="Rectangle 7">
            <a:extLst>
              <a:ext uri="{FF2B5EF4-FFF2-40B4-BE49-F238E27FC236}">
                <a16:creationId xmlns:a16="http://schemas.microsoft.com/office/drawing/2014/main" id="{FD023454-0279-4729-B51D-7E6FF55CFBB2}"/>
              </a:ext>
            </a:extLst>
          </p:cNvPr>
          <p:cNvSpPr/>
          <p:nvPr/>
        </p:nvSpPr>
        <p:spPr>
          <a:xfrm>
            <a:off x="4618398" y="2014336"/>
            <a:ext cx="1622187" cy="349901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42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Predicting Attrition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 name="Picture 5">
            <a:extLst>
              <a:ext uri="{FF2B5EF4-FFF2-40B4-BE49-F238E27FC236}">
                <a16:creationId xmlns:a16="http://schemas.microsoft.com/office/drawing/2014/main" id="{1187C93B-4175-449F-83C1-CCB8FF0DBB7E}"/>
              </a:ext>
            </a:extLst>
          </p:cNvPr>
          <p:cNvPicPr>
            <a:picLocks noChangeAspect="1"/>
          </p:cNvPicPr>
          <p:nvPr/>
        </p:nvPicPr>
        <p:blipFill rotWithShape="1">
          <a:blip r:embed="rId3"/>
          <a:srcRect b="1411"/>
          <a:stretch/>
        </p:blipFill>
        <p:spPr>
          <a:xfrm>
            <a:off x="605483" y="2368742"/>
            <a:ext cx="6698238" cy="3410550"/>
          </a:xfrm>
          <a:prstGeom prst="rect">
            <a:avLst/>
          </a:prstGeom>
          <a:ln>
            <a:solidFill>
              <a:schemeClr val="bg1">
                <a:lumMod val="85000"/>
              </a:schemeClr>
            </a:solidFill>
          </a:ln>
        </p:spPr>
      </p:pic>
      <p:sp>
        <p:nvSpPr>
          <p:cNvPr id="12" name="Rectangle 11">
            <a:extLst>
              <a:ext uri="{FF2B5EF4-FFF2-40B4-BE49-F238E27FC236}">
                <a16:creationId xmlns:a16="http://schemas.microsoft.com/office/drawing/2014/main" id="{71DDB2B9-C023-4969-9502-30AC8E644E2D}"/>
              </a:ext>
            </a:extLst>
          </p:cNvPr>
          <p:cNvSpPr/>
          <p:nvPr/>
        </p:nvSpPr>
        <p:spPr>
          <a:xfrm>
            <a:off x="497711" y="1078708"/>
            <a:ext cx="8503414" cy="2585323"/>
          </a:xfrm>
          <a:prstGeom prst="rect">
            <a:avLst/>
          </a:prstGeom>
        </p:spPr>
        <p:txBody>
          <a:bodyPr wrap="square">
            <a:spAutoFit/>
          </a:bodyPr>
          <a:lstStyle/>
          <a:p>
            <a:r>
              <a:rPr lang="en-US" dirty="0">
                <a:solidFill>
                  <a:schemeClr val="tx1">
                    <a:lumMod val="65000"/>
                    <a:lumOff val="35000"/>
                  </a:schemeClr>
                </a:solidFill>
                <a:latin typeface="+mj-lt"/>
              </a:rPr>
              <a:t>KNN, KNN cross-validation and Naïve Bayes models were tested to predict attrition.  The Naïve Bayes model was chosen for the final prediction model because it had the highest accuracy, sensitivity, and specificity.  Predictions based on this model for 300 employees can be found in the </a:t>
            </a:r>
            <a:r>
              <a:rPr lang="en-US" dirty="0">
                <a:solidFill>
                  <a:schemeClr val="tx1">
                    <a:lumMod val="65000"/>
                    <a:lumOff val="35000"/>
                  </a:schemeClr>
                </a:solidFill>
              </a:rPr>
              <a:t>Case2PredictionsHermanAttrition.csv.</a:t>
            </a:r>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p>
        </p:txBody>
      </p:sp>
      <p:pic>
        <p:nvPicPr>
          <p:cNvPr id="8" name="Picture 7">
            <a:extLst>
              <a:ext uri="{FF2B5EF4-FFF2-40B4-BE49-F238E27FC236}">
                <a16:creationId xmlns:a16="http://schemas.microsoft.com/office/drawing/2014/main" id="{C469D25B-E4D2-4EDB-81D2-454D471BD522}"/>
              </a:ext>
            </a:extLst>
          </p:cNvPr>
          <p:cNvPicPr>
            <a:picLocks noChangeAspect="1"/>
          </p:cNvPicPr>
          <p:nvPr/>
        </p:nvPicPr>
        <p:blipFill>
          <a:blip r:embed="rId4"/>
          <a:stretch>
            <a:fillRect/>
          </a:stretch>
        </p:blipFill>
        <p:spPr>
          <a:xfrm>
            <a:off x="3991248" y="2970823"/>
            <a:ext cx="2829244" cy="3387261"/>
          </a:xfrm>
          <a:prstGeom prst="rect">
            <a:avLst/>
          </a:prstGeom>
          <a:ln>
            <a:solidFill>
              <a:schemeClr val="bg1">
                <a:lumMod val="85000"/>
              </a:schemeClr>
            </a:solidFill>
          </a:ln>
        </p:spPr>
      </p:pic>
      <p:sp>
        <p:nvSpPr>
          <p:cNvPr id="13" name="Rectangle 12">
            <a:extLst>
              <a:ext uri="{FF2B5EF4-FFF2-40B4-BE49-F238E27FC236}">
                <a16:creationId xmlns:a16="http://schemas.microsoft.com/office/drawing/2014/main" id="{25CABA46-BAF9-4F2C-88FB-6C78260C0710}"/>
              </a:ext>
            </a:extLst>
          </p:cNvPr>
          <p:cNvSpPr/>
          <p:nvPr/>
        </p:nvSpPr>
        <p:spPr>
          <a:xfrm>
            <a:off x="4908524" y="3865424"/>
            <a:ext cx="1454495" cy="154964"/>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DDBB23-79DA-4031-A9B8-1AE05B695FEB}"/>
              </a:ext>
            </a:extLst>
          </p:cNvPr>
          <p:cNvSpPr/>
          <p:nvPr/>
        </p:nvSpPr>
        <p:spPr>
          <a:xfrm>
            <a:off x="4749418" y="4991173"/>
            <a:ext cx="1454495" cy="269495"/>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11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Predicting Monthly Salary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497711" y="1192618"/>
            <a:ext cx="7886700" cy="640008"/>
          </a:xfrm>
        </p:spPr>
        <p:txBody>
          <a:bodyPr>
            <a:normAutofit/>
          </a:bodyPr>
          <a:lstStyle/>
          <a:p>
            <a:pPr marL="0" indent="0">
              <a:spcAft>
                <a:spcPts val="600"/>
              </a:spcAft>
              <a:buNone/>
            </a:pPr>
            <a:endParaRPr lang="en-US" sz="1600" dirty="0"/>
          </a:p>
          <a:p>
            <a:pPr marL="0" indent="0">
              <a:buNone/>
            </a:pPr>
            <a:endParaRPr lang="en-US" sz="1600" dirty="0"/>
          </a:p>
          <a:p>
            <a:endParaRPr lang="en-US" sz="1600"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9C8260DC-B3DB-493A-A64E-3BD305437066}"/>
              </a:ext>
            </a:extLst>
          </p:cNvPr>
          <p:cNvSpPr/>
          <p:nvPr/>
        </p:nvSpPr>
        <p:spPr>
          <a:xfrm>
            <a:off x="497711" y="990108"/>
            <a:ext cx="8503414" cy="1754326"/>
          </a:xfrm>
          <a:prstGeom prst="rect">
            <a:avLst/>
          </a:prstGeom>
        </p:spPr>
        <p:txBody>
          <a:bodyPr wrap="square">
            <a:spAutoFit/>
          </a:bodyPr>
          <a:lstStyle/>
          <a:p>
            <a:r>
              <a:rPr lang="en-US" dirty="0">
                <a:solidFill>
                  <a:schemeClr val="tx1">
                    <a:lumMod val="65000"/>
                    <a:lumOff val="35000"/>
                  </a:schemeClr>
                </a:solidFill>
                <a:latin typeface="+mj-lt"/>
              </a:rPr>
              <a:t>The Linear Regression model was tested and used for salary predictions achieving an Root Mean Squared Error of less than $1500. Predictions for 300 employees based on this model can be found in the Case2PredictionsHermanSalary.csv file.</a:t>
            </a:r>
          </a:p>
          <a:p>
            <a:r>
              <a:rPr lang="en-US" dirty="0">
                <a:solidFill>
                  <a:schemeClr val="tx1">
                    <a:lumMod val="65000"/>
                    <a:lumOff val="35000"/>
                  </a:schemeClr>
                </a:solidFill>
                <a:latin typeface="+mj-lt"/>
              </a:rPr>
              <a:t>  </a:t>
            </a:r>
          </a:p>
          <a:p>
            <a:endParaRPr lang="en-US" dirty="0">
              <a:solidFill>
                <a:schemeClr val="tx1">
                  <a:lumMod val="65000"/>
                  <a:lumOff val="35000"/>
                </a:schemeClr>
              </a:solidFill>
              <a:latin typeface="+mj-lt"/>
            </a:endParaRPr>
          </a:p>
          <a:p>
            <a:endParaRPr lang="en-US" dirty="0"/>
          </a:p>
        </p:txBody>
      </p:sp>
      <p:pic>
        <p:nvPicPr>
          <p:cNvPr id="4" name="Picture 3">
            <a:extLst>
              <a:ext uri="{FF2B5EF4-FFF2-40B4-BE49-F238E27FC236}">
                <a16:creationId xmlns:a16="http://schemas.microsoft.com/office/drawing/2014/main" id="{F28FAD32-E726-4CBC-9854-F09666B6CC59}"/>
              </a:ext>
            </a:extLst>
          </p:cNvPr>
          <p:cNvPicPr>
            <a:picLocks noChangeAspect="1"/>
          </p:cNvPicPr>
          <p:nvPr/>
        </p:nvPicPr>
        <p:blipFill>
          <a:blip r:embed="rId3"/>
          <a:stretch>
            <a:fillRect/>
          </a:stretch>
        </p:blipFill>
        <p:spPr>
          <a:xfrm>
            <a:off x="550724" y="2786572"/>
            <a:ext cx="7026129" cy="3683095"/>
          </a:xfrm>
          <a:prstGeom prst="rect">
            <a:avLst/>
          </a:prstGeom>
        </p:spPr>
      </p:pic>
      <p:pic>
        <p:nvPicPr>
          <p:cNvPr id="6" name="Picture 5">
            <a:extLst>
              <a:ext uri="{FF2B5EF4-FFF2-40B4-BE49-F238E27FC236}">
                <a16:creationId xmlns:a16="http://schemas.microsoft.com/office/drawing/2014/main" id="{1D261D35-CA74-4311-80AF-FFBBED486050}"/>
              </a:ext>
            </a:extLst>
          </p:cNvPr>
          <p:cNvPicPr>
            <a:picLocks noChangeAspect="1"/>
          </p:cNvPicPr>
          <p:nvPr/>
        </p:nvPicPr>
        <p:blipFill rotWithShape="1">
          <a:blip r:embed="rId4"/>
          <a:srcRect t="89707"/>
          <a:stretch/>
        </p:blipFill>
        <p:spPr>
          <a:xfrm>
            <a:off x="550724" y="1988829"/>
            <a:ext cx="6872860" cy="705886"/>
          </a:xfrm>
          <a:prstGeom prst="rect">
            <a:avLst/>
          </a:prstGeom>
          <a:ln>
            <a:solidFill>
              <a:schemeClr val="bg1">
                <a:lumMod val="85000"/>
              </a:schemeClr>
            </a:solidFill>
          </a:ln>
        </p:spPr>
      </p:pic>
    </p:spTree>
    <p:extLst>
      <p:ext uri="{BB962C8B-B14F-4D97-AF65-F5344CB8AC3E}">
        <p14:creationId xmlns:p14="http://schemas.microsoft.com/office/powerpoint/2010/main" val="2499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Conclusions</a:t>
            </a:r>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0" y="945266"/>
            <a:ext cx="7767209" cy="3754874"/>
          </a:xfrm>
          <a:prstGeom prst="rect">
            <a:avLst/>
          </a:prstGeom>
        </p:spPr>
        <p:txBody>
          <a:bodyPr wrap="square">
            <a:spAutoFit/>
          </a:bodyPr>
          <a:lstStyle/>
          <a:p>
            <a:pPr indent="-285750">
              <a:buFont typeface="Arial" panose="020B0604020202020204" pitchFamily="34" charset="0"/>
              <a:buChar char="•"/>
            </a:pPr>
            <a:r>
              <a:rPr lang="en-US" sz="1400" dirty="0">
                <a:solidFill>
                  <a:schemeClr val="tx1">
                    <a:lumMod val="65000"/>
                    <a:lumOff val="35000"/>
                  </a:schemeClr>
                </a:solidFill>
                <a:latin typeface="+mj-lt"/>
              </a:rPr>
              <a:t>While higher salaries do not equate to higher job satisfaction, the highest paying jobs do have the lowest attrition rates.  </a:t>
            </a:r>
          </a:p>
          <a:p>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Statistically the three factors most correlated with Attrition in this dataset are: Job Involvement, Marital Status, and Overtime.  </a:t>
            </a:r>
            <a:br>
              <a:rPr lang="en-US" sz="1400" dirty="0">
                <a:solidFill>
                  <a:schemeClr val="tx1">
                    <a:lumMod val="65000"/>
                    <a:lumOff val="35000"/>
                  </a:schemeClr>
                </a:solidFill>
                <a:latin typeface="+mj-lt"/>
              </a:rPr>
            </a:br>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There is an opportunity to explore why overtime-eligible employees have higher attrition.  Is the overtime pay not competitive?  Do they not feel involved enough with their work?</a:t>
            </a:r>
            <a:br>
              <a:rPr lang="en-US" sz="1400" dirty="0">
                <a:solidFill>
                  <a:schemeClr val="tx1">
                    <a:lumMod val="65000"/>
                    <a:lumOff val="35000"/>
                  </a:schemeClr>
                </a:solidFill>
                <a:latin typeface="+mj-lt"/>
              </a:rPr>
            </a:br>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There is an opportunity to explore why single employees have higher attrition rates than married and divorced employees.</a:t>
            </a:r>
          </a:p>
          <a:p>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The Sales Representative role needs to be further investigated to find out why the attrition is so high. </a:t>
            </a:r>
          </a:p>
          <a:p>
            <a:pPr indent="-285750">
              <a:buFont typeface="Arial" panose="020B0604020202020204" pitchFamily="34" charset="0"/>
              <a:buChar char="•"/>
            </a:pPr>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It’s encouraging that job involvement is important to employees because this is an area that the company significant influence and can improve.  </a:t>
            </a:r>
          </a:p>
          <a:p>
            <a:r>
              <a:rPr lang="en-US" sz="1400" dirty="0">
                <a:solidFill>
                  <a:schemeClr val="tx1">
                    <a:lumMod val="65000"/>
                    <a:lumOff val="35000"/>
                  </a:schemeClr>
                </a:solidFill>
                <a:latin typeface="+mj-lt"/>
              </a:rPr>
              <a:t> </a:t>
            </a:r>
          </a:p>
        </p:txBody>
      </p:sp>
      <p:pic>
        <p:nvPicPr>
          <p:cNvPr id="4" name="Picture 3">
            <a:extLst>
              <a:ext uri="{FF2B5EF4-FFF2-40B4-BE49-F238E27FC236}">
                <a16:creationId xmlns:a16="http://schemas.microsoft.com/office/drawing/2014/main" id="{A1380B43-9AFC-43F5-90EF-18C7C2823BA3}"/>
              </a:ext>
            </a:extLst>
          </p:cNvPr>
          <p:cNvPicPr>
            <a:picLocks noChangeAspect="1"/>
          </p:cNvPicPr>
          <p:nvPr/>
        </p:nvPicPr>
        <p:blipFill rotWithShape="1">
          <a:blip r:embed="rId3"/>
          <a:srcRect r="17246"/>
          <a:stretch/>
        </p:blipFill>
        <p:spPr>
          <a:xfrm>
            <a:off x="4381314" y="4463521"/>
            <a:ext cx="2838495" cy="2116819"/>
          </a:xfrm>
          <a:prstGeom prst="rect">
            <a:avLst/>
          </a:prstGeom>
          <a:noFill/>
          <a:ln>
            <a:solidFill>
              <a:schemeClr val="bg1">
                <a:lumMod val="85000"/>
              </a:schemeClr>
            </a:solidFill>
          </a:ln>
        </p:spPr>
      </p:pic>
      <p:pic>
        <p:nvPicPr>
          <p:cNvPr id="8" name="Picture 7">
            <a:extLst>
              <a:ext uri="{FF2B5EF4-FFF2-40B4-BE49-F238E27FC236}">
                <a16:creationId xmlns:a16="http://schemas.microsoft.com/office/drawing/2014/main" id="{6F461FED-D536-4792-B14F-18670F1E49D2}"/>
              </a:ext>
            </a:extLst>
          </p:cNvPr>
          <p:cNvPicPr>
            <a:picLocks noChangeAspect="1"/>
          </p:cNvPicPr>
          <p:nvPr/>
        </p:nvPicPr>
        <p:blipFill rotWithShape="1">
          <a:blip r:embed="rId4">
            <a:alphaModFix amt="91000"/>
          </a:blip>
          <a:srcRect l="60042" t="30156"/>
          <a:stretch/>
        </p:blipFill>
        <p:spPr>
          <a:xfrm>
            <a:off x="447972" y="4463521"/>
            <a:ext cx="3653774" cy="2116819"/>
          </a:xfrm>
          <a:prstGeom prst="rect">
            <a:avLst/>
          </a:prstGeom>
          <a:effectLst>
            <a:softEdge rad="152400"/>
          </a:effectLst>
        </p:spPr>
      </p:pic>
      <p:cxnSp>
        <p:nvCxnSpPr>
          <p:cNvPr id="11" name="Straight Arrow Connector 10">
            <a:extLst>
              <a:ext uri="{FF2B5EF4-FFF2-40B4-BE49-F238E27FC236}">
                <a16:creationId xmlns:a16="http://schemas.microsoft.com/office/drawing/2014/main" id="{FE0BEBE0-4CEA-4A38-A4B7-CAB4A1BAC805}"/>
              </a:ext>
            </a:extLst>
          </p:cNvPr>
          <p:cNvCxnSpPr/>
          <p:nvPr/>
        </p:nvCxnSpPr>
        <p:spPr>
          <a:xfrm>
            <a:off x="4939290" y="6004557"/>
            <a:ext cx="466765" cy="0"/>
          </a:xfrm>
          <a:prstGeom prst="straightConnector1">
            <a:avLst/>
          </a:prstGeom>
          <a:ln>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95B3776-4923-419F-AF99-EE7C32FB08D2}"/>
              </a:ext>
            </a:extLst>
          </p:cNvPr>
          <p:cNvCxnSpPr/>
          <p:nvPr/>
        </p:nvCxnSpPr>
        <p:spPr>
          <a:xfrm>
            <a:off x="5634974" y="5820274"/>
            <a:ext cx="466765" cy="0"/>
          </a:xfrm>
          <a:prstGeom prst="straightConnector1">
            <a:avLst/>
          </a:prstGeom>
          <a:ln>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B175B91-4512-4631-8051-A44A2434E44A}"/>
              </a:ext>
            </a:extLst>
          </p:cNvPr>
          <p:cNvCxnSpPr/>
          <p:nvPr/>
        </p:nvCxnSpPr>
        <p:spPr>
          <a:xfrm>
            <a:off x="6434596" y="5663410"/>
            <a:ext cx="466765" cy="0"/>
          </a:xfrm>
          <a:prstGeom prst="straightConnector1">
            <a:avLst/>
          </a:prstGeom>
          <a:ln>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8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l="-21000" r="-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250920" y="462803"/>
            <a:ext cx="3522563" cy="780398"/>
          </a:xfrm>
        </p:spPr>
        <p:txBody>
          <a:bodyPr>
            <a:noAutofit/>
          </a:bodyPr>
          <a:lstStyle/>
          <a:p>
            <a:r>
              <a:rPr lang="en-US" sz="4800" b="1" dirty="0">
                <a:solidFill>
                  <a:schemeClr val="tx1">
                    <a:lumMod val="65000"/>
                    <a:lumOff val="35000"/>
                  </a:schemeClr>
                </a:solidFill>
                <a:latin typeface="Arial Nova Light" panose="020B0304020202020204" pitchFamily="34" charset="0"/>
              </a:rPr>
              <a:t>Thank you</a:t>
            </a:r>
          </a:p>
        </p:txBody>
      </p:sp>
    </p:spTree>
    <p:extLst>
      <p:ext uri="{BB962C8B-B14F-4D97-AF65-F5344CB8AC3E}">
        <p14:creationId xmlns:p14="http://schemas.microsoft.com/office/powerpoint/2010/main" val="189762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Appendix:  References</a:t>
            </a:r>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6212990" cy="581697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rPr>
              <a:t>GitHub Link</a:t>
            </a:r>
          </a:p>
          <a:p>
            <a:pPr lvl="0">
              <a:defRPr/>
            </a:pPr>
            <a:r>
              <a:rPr lang="en-US" sz="1400" dirty="0">
                <a:hlinkClick r:id="rId3"/>
              </a:rPr>
              <a:t>https://github.com/kristxh/6306-CaseStudy2-DDSAnalytics</a:t>
            </a:r>
            <a:endParaRPr lang="en-US" sz="1400" dirty="0"/>
          </a:p>
          <a:p>
            <a:pPr lvl="0">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400" dirty="0">
                <a:solidFill>
                  <a:schemeClr val="tx1">
                    <a:lumMod val="65000"/>
                    <a:lumOff val="35000"/>
                  </a:schemeClr>
                </a:solidFill>
                <a:latin typeface="+mj-lt"/>
              </a:rPr>
              <a:t>YouTube Link</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indent="0" fontAlgn="auto">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rPr>
              <a:t>GitHub Pages Link</a:t>
            </a:r>
          </a:p>
          <a:p>
            <a:pPr marR="0" lvl="0" indent="0" fontAlgn="auto">
              <a:lnSpc>
                <a:spcPct val="100000"/>
              </a:lnSpc>
              <a:spcBef>
                <a:spcPts val="0"/>
              </a:spcBef>
              <a:spcAft>
                <a:spcPts val="0"/>
              </a:spcAft>
              <a:buClrTx/>
              <a:buSzTx/>
              <a:buFontTx/>
              <a:buNone/>
              <a:tabLst/>
              <a:defRPr/>
            </a:pPr>
            <a:r>
              <a:rPr lang="en-US" sz="1400" dirty="0">
                <a:hlinkClick r:id="rId4"/>
              </a:rPr>
              <a:t>https://kristxh.github.io/</a:t>
            </a:r>
            <a:endParaRPr lang="en-US" sz="1400" dirty="0">
              <a:solidFill>
                <a:schemeClr val="tx1">
                  <a:lumMod val="65000"/>
                  <a:lumOff val="35000"/>
                </a:schemeClr>
              </a:solidFill>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alibri" panose="020F0502020204030204"/>
            </a:endParaRPr>
          </a:p>
          <a:p>
            <a:pPr>
              <a:defRPr/>
            </a:pPr>
            <a:r>
              <a:rPr lang="en-US" sz="1400" dirty="0">
                <a:solidFill>
                  <a:schemeClr val="tx1">
                    <a:lumMod val="65000"/>
                    <a:lumOff val="35000"/>
                  </a:schemeClr>
                </a:solidFill>
                <a:latin typeface="+mj-lt"/>
              </a:rPr>
              <a:t>Frito-Lay Coversheet Image</a:t>
            </a:r>
          </a:p>
          <a:p>
            <a:pPr lvl="0">
              <a:defRPr/>
            </a:pPr>
            <a:r>
              <a:rPr lang="en-US" sz="1400" dirty="0">
                <a:hlinkClick r:id="rId5"/>
              </a:rPr>
              <a:t>https://www.fritolay.com/about-frito-lay/our-people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alibri" panose="020F0502020204030204"/>
            </a:endParaRPr>
          </a:p>
          <a:p>
            <a:pPr marR="0" lvl="0" indent="0" fontAlgn="auto">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rPr>
              <a:t>Frito-Lay Logo</a:t>
            </a:r>
          </a:p>
          <a:p>
            <a:pPr lvl="0"/>
            <a:r>
              <a:rPr lang="en-US" sz="1400" dirty="0">
                <a:hlinkClick r:id="rId6"/>
              </a:rPr>
              <a:t>https://www.fritolay.com/</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alibri" panose="020F0502020204030204"/>
            </a:endParaRPr>
          </a:p>
          <a:p>
            <a:pPr lvl="0">
              <a:defRPr/>
            </a:pPr>
            <a:r>
              <a:rPr lang="en-US" sz="1400" dirty="0">
                <a:solidFill>
                  <a:schemeClr val="tx1">
                    <a:lumMod val="65000"/>
                    <a:lumOff val="35000"/>
                  </a:schemeClr>
                </a:solidFill>
                <a:latin typeface="+mj-lt"/>
              </a:rPr>
              <a:t>Data</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lang="en-US" sz="1400" dirty="0">
                <a:solidFill>
                  <a:prstClr val="black"/>
                </a:solidFill>
              </a:rPr>
              <a:t>CaseStudy2-data.csv</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111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400" b="1" dirty="0">
                <a:solidFill>
                  <a:schemeClr val="tx1">
                    <a:lumMod val="65000"/>
                    <a:lumOff val="35000"/>
                  </a:schemeClr>
                </a:solidFill>
                <a:latin typeface="+mj-lt"/>
              </a:rPr>
              <a:t>Background</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Frito-Lay places a high value on their employees.  To improve employee retention, </a:t>
            </a:r>
            <a:r>
              <a:rPr lang="en-US" sz="2400" dirty="0" err="1">
                <a:solidFill>
                  <a:schemeClr val="tx1">
                    <a:lumMod val="65000"/>
                    <a:lumOff val="35000"/>
                  </a:schemeClr>
                </a:solidFill>
                <a:latin typeface="+mj-lt"/>
              </a:rPr>
              <a:t>DDSAnalytics</a:t>
            </a:r>
            <a:r>
              <a:rPr lang="en-US" sz="2400" dirty="0">
                <a:solidFill>
                  <a:schemeClr val="tx1">
                    <a:lumMod val="65000"/>
                    <a:lumOff val="35000"/>
                  </a:schemeClr>
                </a:solidFill>
                <a:latin typeface="+mj-lt"/>
              </a:rPr>
              <a:t> is here to help you identify which factors are related to employee attrition.</a:t>
            </a:r>
            <a:br>
              <a:rPr lang="en-US" sz="2400" dirty="0">
                <a:solidFill>
                  <a:schemeClr val="tx1">
                    <a:lumMod val="65000"/>
                    <a:lumOff val="35000"/>
                  </a:schemeClr>
                </a:solidFill>
                <a:latin typeface="+mj-lt"/>
              </a:rPr>
            </a:br>
            <a:endParaRPr lang="en-US" sz="2400" dirty="0">
              <a:solidFill>
                <a:schemeClr val="tx1">
                  <a:lumMod val="65000"/>
                  <a:lumOff val="35000"/>
                </a:schemeClr>
              </a:solidFill>
              <a:latin typeface="+mj-lt"/>
            </a:endParaRPr>
          </a:p>
          <a:p>
            <a:pPr marL="0" indent="0">
              <a:spcAft>
                <a:spcPts val="600"/>
              </a:spcAft>
              <a:buNone/>
            </a:pPr>
            <a:r>
              <a:rPr lang="en-US" sz="2400" b="1" dirty="0">
                <a:solidFill>
                  <a:schemeClr val="tx1">
                    <a:lumMod val="65000"/>
                    <a:lumOff val="35000"/>
                  </a:schemeClr>
                </a:solidFill>
                <a:latin typeface="+mj-lt"/>
              </a:rPr>
              <a:t>Purpose</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Analysis will be presented on factors that lead to attrition.   Two machine learning models have also been created to predict attrition and monthly salary.</a:t>
            </a:r>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AutoShape 2" descr="Infographic: Craft Beer Slowly Expands Its Market Share In The U.S.  | Statista">
            <a:extLst>
              <a:ext uri="{FF2B5EF4-FFF2-40B4-BE49-F238E27FC236}">
                <a16:creationId xmlns:a16="http://schemas.microsoft.com/office/drawing/2014/main" id="{B37E640C-BA74-4A8C-A9ED-1CB03B23783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80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Questions</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normAutofit lnSpcReduction="10000"/>
          </a:bodyPr>
          <a:lstStyle/>
          <a:p>
            <a:pPr>
              <a:spcAft>
                <a:spcPts val="600"/>
              </a:spcAft>
            </a:pPr>
            <a:r>
              <a:rPr lang="en-US" sz="1800" dirty="0">
                <a:solidFill>
                  <a:schemeClr val="tx1">
                    <a:lumMod val="65000"/>
                    <a:lumOff val="35000"/>
                  </a:schemeClr>
                </a:solidFill>
                <a:latin typeface="+mj-lt"/>
              </a:rPr>
              <a:t>Job role specific trends</a:t>
            </a:r>
          </a:p>
          <a:p>
            <a:pPr lvl="1">
              <a:spcAft>
                <a:spcPts val="600"/>
              </a:spcAft>
            </a:pPr>
            <a:r>
              <a:rPr lang="en-US" sz="1800" dirty="0">
                <a:solidFill>
                  <a:schemeClr val="tx1">
                    <a:lumMod val="65000"/>
                    <a:lumOff val="35000"/>
                  </a:schemeClr>
                </a:solidFill>
                <a:latin typeface="+mj-lt"/>
              </a:rPr>
              <a:t>Which roles make the highest average monthly salary?</a:t>
            </a:r>
          </a:p>
          <a:p>
            <a:pPr lvl="1">
              <a:spcAft>
                <a:spcPts val="600"/>
              </a:spcAft>
            </a:pPr>
            <a:r>
              <a:rPr lang="en-US" sz="1800" dirty="0">
                <a:solidFill>
                  <a:schemeClr val="tx1">
                    <a:lumMod val="65000"/>
                    <a:lumOff val="35000"/>
                  </a:schemeClr>
                </a:solidFill>
                <a:latin typeface="+mj-lt"/>
              </a:rPr>
              <a:t>Which roles have the highest average job satisfaction?</a:t>
            </a:r>
          </a:p>
          <a:p>
            <a:pPr lvl="1">
              <a:spcAft>
                <a:spcPts val="600"/>
              </a:spcAft>
            </a:pPr>
            <a:r>
              <a:rPr lang="en-US" sz="1800" dirty="0">
                <a:solidFill>
                  <a:schemeClr val="tx1">
                    <a:lumMod val="65000"/>
                    <a:lumOff val="35000"/>
                  </a:schemeClr>
                </a:solidFill>
                <a:latin typeface="+mj-lt"/>
              </a:rPr>
              <a:t>Which roles have the most attrition?</a:t>
            </a:r>
          </a:p>
          <a:p>
            <a:pPr lvl="1">
              <a:spcAft>
                <a:spcPts val="600"/>
              </a:spcAft>
            </a:pPr>
            <a:r>
              <a:rPr lang="en-US" sz="1800" dirty="0">
                <a:solidFill>
                  <a:schemeClr val="tx1">
                    <a:lumMod val="65000"/>
                    <a:lumOff val="35000"/>
                  </a:schemeClr>
                </a:solidFill>
                <a:latin typeface="+mj-lt"/>
              </a:rPr>
              <a:t>Does job satisfaction equate to lower levels of attrition?</a:t>
            </a:r>
            <a:br>
              <a:rPr lang="en-US" sz="1800" dirty="0">
                <a:solidFill>
                  <a:schemeClr val="tx1">
                    <a:lumMod val="65000"/>
                    <a:lumOff val="35000"/>
                  </a:schemeClr>
                </a:solidFill>
                <a:latin typeface="+mj-lt"/>
              </a:rPr>
            </a:br>
            <a:endParaRPr lang="en-US" sz="1800" dirty="0">
              <a:solidFill>
                <a:schemeClr val="tx1">
                  <a:lumMod val="65000"/>
                  <a:lumOff val="35000"/>
                </a:schemeClr>
              </a:solidFill>
              <a:latin typeface="+mj-lt"/>
            </a:endParaRPr>
          </a:p>
          <a:p>
            <a:pPr>
              <a:spcAft>
                <a:spcPts val="600"/>
              </a:spcAft>
            </a:pPr>
            <a:r>
              <a:rPr lang="en-US" sz="1800" dirty="0">
                <a:solidFill>
                  <a:schemeClr val="tx1">
                    <a:lumMod val="65000"/>
                    <a:lumOff val="35000"/>
                  </a:schemeClr>
                </a:solidFill>
                <a:latin typeface="+mj-lt"/>
              </a:rPr>
              <a:t>What are the top three factors that lead to attrition?</a:t>
            </a:r>
            <a:br>
              <a:rPr lang="en-US" sz="1800" dirty="0">
                <a:solidFill>
                  <a:schemeClr val="tx1">
                    <a:lumMod val="65000"/>
                    <a:lumOff val="35000"/>
                  </a:schemeClr>
                </a:solidFill>
                <a:latin typeface="+mj-lt"/>
              </a:rPr>
            </a:br>
            <a:endParaRPr lang="en-US" sz="1800" dirty="0">
              <a:solidFill>
                <a:schemeClr val="tx1">
                  <a:lumMod val="65000"/>
                  <a:lumOff val="35000"/>
                </a:schemeClr>
              </a:solidFill>
              <a:latin typeface="+mj-lt"/>
            </a:endParaRPr>
          </a:p>
          <a:p>
            <a:pPr>
              <a:spcAft>
                <a:spcPts val="600"/>
              </a:spcAft>
            </a:pPr>
            <a:r>
              <a:rPr lang="en-US" sz="1800" dirty="0">
                <a:solidFill>
                  <a:schemeClr val="tx1">
                    <a:lumMod val="65000"/>
                    <a:lumOff val="35000"/>
                  </a:schemeClr>
                </a:solidFill>
                <a:latin typeface="+mj-lt"/>
              </a:rPr>
              <a:t>What is the predicted attrition for the 300 employees in the CaseStudy2CompSet No Attrition.csv dataset?</a:t>
            </a:r>
            <a:br>
              <a:rPr lang="en-US" sz="1800" dirty="0">
                <a:solidFill>
                  <a:schemeClr val="tx1">
                    <a:lumMod val="65000"/>
                    <a:lumOff val="35000"/>
                  </a:schemeClr>
                </a:solidFill>
                <a:latin typeface="+mj-lt"/>
              </a:rPr>
            </a:br>
            <a:r>
              <a:rPr lang="en-US" sz="1800" dirty="0">
                <a:solidFill>
                  <a:schemeClr val="tx1">
                    <a:lumMod val="65000"/>
                    <a:lumOff val="35000"/>
                  </a:schemeClr>
                </a:solidFill>
                <a:latin typeface="+mj-lt"/>
              </a:rPr>
              <a:t> </a:t>
            </a:r>
          </a:p>
          <a:p>
            <a:pPr>
              <a:spcAft>
                <a:spcPts val="600"/>
              </a:spcAft>
            </a:pPr>
            <a:r>
              <a:rPr lang="en-US" sz="1800" dirty="0">
                <a:solidFill>
                  <a:schemeClr val="tx1">
                    <a:lumMod val="65000"/>
                    <a:lumOff val="35000"/>
                  </a:schemeClr>
                </a:solidFill>
                <a:latin typeface="+mj-lt"/>
              </a:rPr>
              <a:t>What are the predicted salaries for the 300 employees in the CaseStudy2CompSet No Salary.csv dataset?</a:t>
            </a:r>
            <a:br>
              <a:rPr lang="en-US" sz="1800" dirty="0">
                <a:solidFill>
                  <a:schemeClr val="tx1">
                    <a:lumMod val="65000"/>
                    <a:lumOff val="35000"/>
                  </a:schemeClr>
                </a:solidFill>
                <a:latin typeface="+mj-lt"/>
              </a:rPr>
            </a:br>
            <a:endParaRPr lang="en-US" sz="1800" dirty="0">
              <a:solidFill>
                <a:schemeClr val="tx1">
                  <a:lumMod val="65000"/>
                  <a:lumOff val="35000"/>
                </a:schemeClr>
              </a:solidFill>
              <a:latin typeface="+mj-lt"/>
            </a:endParaRPr>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AutoShape 2" descr="Infographic: Craft Beer Slowly Expands Its Market Share In The U.S.  | Statista">
            <a:extLst>
              <a:ext uri="{FF2B5EF4-FFF2-40B4-BE49-F238E27FC236}">
                <a16:creationId xmlns:a16="http://schemas.microsoft.com/office/drawing/2014/main" id="{B37E640C-BA74-4A8C-A9ED-1CB03B23783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4600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attrition for the company?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788603C7-884B-45B1-A589-A948573B724D}"/>
              </a:ext>
            </a:extLst>
          </p:cNvPr>
          <p:cNvSpPr/>
          <p:nvPr/>
        </p:nvSpPr>
        <p:spPr>
          <a:xfrm>
            <a:off x="497711" y="990108"/>
            <a:ext cx="8503414" cy="1200329"/>
          </a:xfrm>
          <a:prstGeom prst="rect">
            <a:avLst/>
          </a:prstGeom>
        </p:spPr>
        <p:txBody>
          <a:bodyPr wrap="square">
            <a:spAutoFit/>
          </a:bodyPr>
          <a:lstStyle/>
          <a:p>
            <a:r>
              <a:rPr lang="en-US" dirty="0">
                <a:solidFill>
                  <a:schemeClr val="tx1">
                    <a:lumMod val="65000"/>
                    <a:lumOff val="35000"/>
                  </a:schemeClr>
                </a:solidFill>
                <a:latin typeface="+mj-lt"/>
              </a:rPr>
              <a:t>From the data in this dataset, we see attrition for 140 employees out of 870 total employees. This is a 16% turnover.  </a:t>
            </a:r>
          </a:p>
          <a:p>
            <a:endParaRPr lang="en-US" dirty="0"/>
          </a:p>
          <a:p>
            <a:endParaRPr lang="en-US" dirty="0"/>
          </a:p>
        </p:txBody>
      </p:sp>
      <p:pic>
        <p:nvPicPr>
          <p:cNvPr id="14" name="Picture 13">
            <a:extLst>
              <a:ext uri="{FF2B5EF4-FFF2-40B4-BE49-F238E27FC236}">
                <a16:creationId xmlns:a16="http://schemas.microsoft.com/office/drawing/2014/main" id="{5E3F4E47-83E5-4EDA-BDAE-A94827CDE2F5}"/>
              </a:ext>
            </a:extLst>
          </p:cNvPr>
          <p:cNvPicPr>
            <a:picLocks noChangeAspect="1"/>
          </p:cNvPicPr>
          <p:nvPr/>
        </p:nvPicPr>
        <p:blipFill>
          <a:blip r:embed="rId3"/>
          <a:stretch>
            <a:fillRect/>
          </a:stretch>
        </p:blipFill>
        <p:spPr>
          <a:xfrm>
            <a:off x="574876" y="1794750"/>
            <a:ext cx="6666667" cy="4114286"/>
          </a:xfrm>
          <a:prstGeom prst="rect">
            <a:avLst/>
          </a:prstGeom>
          <a:ln>
            <a:solidFill>
              <a:schemeClr val="bg1">
                <a:lumMod val="85000"/>
              </a:schemeClr>
            </a:solidFill>
          </a:ln>
        </p:spPr>
      </p:pic>
    </p:spTree>
    <p:extLst>
      <p:ext uri="{BB962C8B-B14F-4D97-AF65-F5344CB8AC3E}">
        <p14:creationId xmlns:p14="http://schemas.microsoft.com/office/powerpoint/2010/main" val="324818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Job Role and Salary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788603C7-884B-45B1-A589-A948573B724D}"/>
              </a:ext>
            </a:extLst>
          </p:cNvPr>
          <p:cNvSpPr/>
          <p:nvPr/>
        </p:nvSpPr>
        <p:spPr>
          <a:xfrm>
            <a:off x="497711" y="990108"/>
            <a:ext cx="8265616" cy="923330"/>
          </a:xfrm>
          <a:prstGeom prst="rect">
            <a:avLst/>
          </a:prstGeom>
        </p:spPr>
        <p:txBody>
          <a:bodyPr wrap="square">
            <a:spAutoFit/>
          </a:bodyPr>
          <a:lstStyle/>
          <a:p>
            <a:r>
              <a:rPr lang="en-US" dirty="0">
                <a:solidFill>
                  <a:schemeClr val="tx1">
                    <a:lumMod val="65000"/>
                    <a:lumOff val="35000"/>
                  </a:schemeClr>
                </a:solidFill>
                <a:latin typeface="+mj-lt"/>
              </a:rPr>
              <a:t>Managers make the highest average monthly salary, followed by Research Directors.  Those roles have the lowest attrition and the highest salaries overall have the lowest attritions.   Sales Reps have the highest attrition at 45%.</a:t>
            </a:r>
            <a:endParaRPr lang="en-US" dirty="0"/>
          </a:p>
        </p:txBody>
      </p:sp>
      <p:pic>
        <p:nvPicPr>
          <p:cNvPr id="13" name="Picture 12">
            <a:extLst>
              <a:ext uri="{FF2B5EF4-FFF2-40B4-BE49-F238E27FC236}">
                <a16:creationId xmlns:a16="http://schemas.microsoft.com/office/drawing/2014/main" id="{E82914B0-6926-46CB-8C89-D34AB4C1240F}"/>
              </a:ext>
            </a:extLst>
          </p:cNvPr>
          <p:cNvPicPr>
            <a:picLocks noChangeAspect="1"/>
          </p:cNvPicPr>
          <p:nvPr/>
        </p:nvPicPr>
        <p:blipFill>
          <a:blip r:embed="rId3"/>
          <a:stretch>
            <a:fillRect/>
          </a:stretch>
        </p:blipFill>
        <p:spPr>
          <a:xfrm>
            <a:off x="574875" y="1958279"/>
            <a:ext cx="3696683" cy="2281382"/>
          </a:xfrm>
          <a:prstGeom prst="rect">
            <a:avLst/>
          </a:prstGeom>
          <a:ln>
            <a:solidFill>
              <a:schemeClr val="bg1">
                <a:lumMod val="85000"/>
              </a:schemeClr>
            </a:solidFill>
          </a:ln>
        </p:spPr>
      </p:pic>
      <p:pic>
        <p:nvPicPr>
          <p:cNvPr id="6" name="Picture 5">
            <a:extLst>
              <a:ext uri="{FF2B5EF4-FFF2-40B4-BE49-F238E27FC236}">
                <a16:creationId xmlns:a16="http://schemas.microsoft.com/office/drawing/2014/main" id="{93B2E255-2D2E-4293-AD6B-49F543F4C57E}"/>
              </a:ext>
            </a:extLst>
          </p:cNvPr>
          <p:cNvPicPr>
            <a:picLocks noChangeAspect="1"/>
          </p:cNvPicPr>
          <p:nvPr/>
        </p:nvPicPr>
        <p:blipFill>
          <a:blip r:embed="rId4"/>
          <a:stretch>
            <a:fillRect/>
          </a:stretch>
        </p:blipFill>
        <p:spPr>
          <a:xfrm>
            <a:off x="4331316" y="1958279"/>
            <a:ext cx="4340679" cy="2678819"/>
          </a:xfrm>
          <a:prstGeom prst="rect">
            <a:avLst/>
          </a:prstGeom>
          <a:ln>
            <a:solidFill>
              <a:schemeClr val="bg1">
                <a:lumMod val="85000"/>
              </a:schemeClr>
            </a:solidFill>
          </a:ln>
        </p:spPr>
      </p:pic>
      <p:pic>
        <p:nvPicPr>
          <p:cNvPr id="9" name="Picture 8">
            <a:extLst>
              <a:ext uri="{FF2B5EF4-FFF2-40B4-BE49-F238E27FC236}">
                <a16:creationId xmlns:a16="http://schemas.microsoft.com/office/drawing/2014/main" id="{12B7216A-A8BC-4D00-96F8-27C5EDAC33B9}"/>
              </a:ext>
            </a:extLst>
          </p:cNvPr>
          <p:cNvPicPr>
            <a:picLocks noChangeAspect="1"/>
          </p:cNvPicPr>
          <p:nvPr/>
        </p:nvPicPr>
        <p:blipFill>
          <a:blip r:embed="rId5"/>
          <a:stretch>
            <a:fillRect/>
          </a:stretch>
        </p:blipFill>
        <p:spPr>
          <a:xfrm>
            <a:off x="574875" y="4329923"/>
            <a:ext cx="3696684" cy="2281382"/>
          </a:xfrm>
          <a:prstGeom prst="rect">
            <a:avLst/>
          </a:prstGeom>
          <a:ln>
            <a:solidFill>
              <a:schemeClr val="bg1">
                <a:lumMod val="85000"/>
              </a:schemeClr>
            </a:solidFill>
          </a:ln>
        </p:spPr>
      </p:pic>
      <p:sp>
        <p:nvSpPr>
          <p:cNvPr id="10" name="Rectangle 9">
            <a:extLst>
              <a:ext uri="{FF2B5EF4-FFF2-40B4-BE49-F238E27FC236}">
                <a16:creationId xmlns:a16="http://schemas.microsoft.com/office/drawing/2014/main" id="{EF0F467D-8C84-4F4A-A3FD-410C80CF5845}"/>
              </a:ext>
            </a:extLst>
          </p:cNvPr>
          <p:cNvSpPr/>
          <p:nvPr/>
        </p:nvSpPr>
        <p:spPr>
          <a:xfrm>
            <a:off x="1832727" y="4493919"/>
            <a:ext cx="337502" cy="137397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7ECDEAC-7AC1-4671-9715-D60C335865FA}"/>
              </a:ext>
            </a:extLst>
          </p:cNvPr>
          <p:cNvSpPr/>
          <p:nvPr/>
        </p:nvSpPr>
        <p:spPr>
          <a:xfrm>
            <a:off x="966973" y="2168953"/>
            <a:ext cx="712697" cy="126004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6941C7-F7DE-4660-9476-CED20AC2F8F8}"/>
              </a:ext>
            </a:extLst>
          </p:cNvPr>
          <p:cNvSpPr/>
          <p:nvPr/>
        </p:nvSpPr>
        <p:spPr>
          <a:xfrm>
            <a:off x="3427585" y="4493918"/>
            <a:ext cx="402691" cy="137397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9D28455-2D0B-45B1-9E11-37AD154BAAE0}"/>
              </a:ext>
            </a:extLst>
          </p:cNvPr>
          <p:cNvSpPr/>
          <p:nvPr/>
        </p:nvSpPr>
        <p:spPr>
          <a:xfrm>
            <a:off x="2491383" y="4493917"/>
            <a:ext cx="337502" cy="137397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997367D-46F1-4503-9EA9-BE7EBBB027AA}"/>
              </a:ext>
            </a:extLst>
          </p:cNvPr>
          <p:cNvSpPr/>
          <p:nvPr/>
        </p:nvSpPr>
        <p:spPr>
          <a:xfrm>
            <a:off x="7389016" y="2168952"/>
            <a:ext cx="712697" cy="238774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3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Job Role and Satisfaction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788603C7-884B-45B1-A589-A948573B724D}"/>
              </a:ext>
            </a:extLst>
          </p:cNvPr>
          <p:cNvSpPr/>
          <p:nvPr/>
        </p:nvSpPr>
        <p:spPr>
          <a:xfrm>
            <a:off x="497711" y="990108"/>
            <a:ext cx="8503414" cy="1200329"/>
          </a:xfrm>
          <a:prstGeom prst="rect">
            <a:avLst/>
          </a:prstGeom>
        </p:spPr>
        <p:txBody>
          <a:bodyPr wrap="square">
            <a:spAutoFit/>
          </a:bodyPr>
          <a:lstStyle/>
          <a:p>
            <a:r>
              <a:rPr lang="en-US" dirty="0">
                <a:solidFill>
                  <a:schemeClr val="tx1">
                    <a:lumMod val="65000"/>
                    <a:lumOff val="35000"/>
                  </a:schemeClr>
                </a:solidFill>
                <a:latin typeface="+mj-lt"/>
              </a:rPr>
              <a:t>Average job satisfaction does not vary much across roles.  Managers and Research Directors have the lowest average job satisfaction even though they have the highest average monthly salaries.</a:t>
            </a:r>
          </a:p>
          <a:p>
            <a:endParaRPr lang="en-US" dirty="0"/>
          </a:p>
        </p:txBody>
      </p:sp>
      <p:pic>
        <p:nvPicPr>
          <p:cNvPr id="6" name="Picture 5">
            <a:extLst>
              <a:ext uri="{FF2B5EF4-FFF2-40B4-BE49-F238E27FC236}">
                <a16:creationId xmlns:a16="http://schemas.microsoft.com/office/drawing/2014/main" id="{C6D13FCB-F753-4842-A0AC-2ED6EAD3E20B}"/>
              </a:ext>
            </a:extLst>
          </p:cNvPr>
          <p:cNvPicPr>
            <a:picLocks noChangeAspect="1"/>
          </p:cNvPicPr>
          <p:nvPr/>
        </p:nvPicPr>
        <p:blipFill>
          <a:blip r:embed="rId3"/>
          <a:stretch>
            <a:fillRect/>
          </a:stretch>
        </p:blipFill>
        <p:spPr>
          <a:xfrm>
            <a:off x="574876" y="2003750"/>
            <a:ext cx="3991804" cy="2463513"/>
          </a:xfrm>
          <a:prstGeom prst="rect">
            <a:avLst/>
          </a:prstGeom>
          <a:ln>
            <a:solidFill>
              <a:schemeClr val="bg1">
                <a:lumMod val="85000"/>
              </a:schemeClr>
            </a:solidFill>
          </a:ln>
        </p:spPr>
      </p:pic>
      <p:pic>
        <p:nvPicPr>
          <p:cNvPr id="12" name="Picture 11">
            <a:extLst>
              <a:ext uri="{FF2B5EF4-FFF2-40B4-BE49-F238E27FC236}">
                <a16:creationId xmlns:a16="http://schemas.microsoft.com/office/drawing/2014/main" id="{8BA4A75E-11C3-4E61-859E-D959319FC371}"/>
              </a:ext>
            </a:extLst>
          </p:cNvPr>
          <p:cNvPicPr>
            <a:picLocks noChangeAspect="1"/>
          </p:cNvPicPr>
          <p:nvPr/>
        </p:nvPicPr>
        <p:blipFill>
          <a:blip r:embed="rId4"/>
          <a:stretch>
            <a:fillRect/>
          </a:stretch>
        </p:blipFill>
        <p:spPr>
          <a:xfrm>
            <a:off x="4643845" y="2003749"/>
            <a:ext cx="3991804" cy="2463513"/>
          </a:xfrm>
          <a:prstGeom prst="rect">
            <a:avLst/>
          </a:prstGeom>
          <a:ln>
            <a:solidFill>
              <a:schemeClr val="bg1">
                <a:lumMod val="85000"/>
              </a:schemeClr>
            </a:solidFill>
          </a:ln>
        </p:spPr>
      </p:pic>
      <p:pic>
        <p:nvPicPr>
          <p:cNvPr id="9" name="Picture 8">
            <a:extLst>
              <a:ext uri="{FF2B5EF4-FFF2-40B4-BE49-F238E27FC236}">
                <a16:creationId xmlns:a16="http://schemas.microsoft.com/office/drawing/2014/main" id="{5D8C289F-1029-4129-B6DD-6D06A8A1354B}"/>
              </a:ext>
            </a:extLst>
          </p:cNvPr>
          <p:cNvPicPr>
            <a:picLocks noChangeAspect="1"/>
          </p:cNvPicPr>
          <p:nvPr/>
        </p:nvPicPr>
        <p:blipFill>
          <a:blip r:embed="rId5"/>
          <a:stretch>
            <a:fillRect/>
          </a:stretch>
        </p:blipFill>
        <p:spPr>
          <a:xfrm>
            <a:off x="574876" y="4563826"/>
            <a:ext cx="3491665" cy="2154856"/>
          </a:xfrm>
          <a:prstGeom prst="rect">
            <a:avLst/>
          </a:prstGeom>
          <a:ln>
            <a:solidFill>
              <a:schemeClr val="bg1">
                <a:lumMod val="85000"/>
              </a:schemeClr>
            </a:solidFill>
          </a:ln>
        </p:spPr>
      </p:pic>
      <p:sp>
        <p:nvSpPr>
          <p:cNvPr id="10" name="Rectangle 9">
            <a:extLst>
              <a:ext uri="{FF2B5EF4-FFF2-40B4-BE49-F238E27FC236}">
                <a16:creationId xmlns:a16="http://schemas.microsoft.com/office/drawing/2014/main" id="{3EF0971D-4611-4C3F-B811-A725DBF5CF2C}"/>
              </a:ext>
            </a:extLst>
          </p:cNvPr>
          <p:cNvSpPr/>
          <p:nvPr/>
        </p:nvSpPr>
        <p:spPr>
          <a:xfrm>
            <a:off x="966973" y="2168953"/>
            <a:ext cx="712697" cy="126004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4B70EE-1F64-4687-9CE8-C049CAC97441}"/>
              </a:ext>
            </a:extLst>
          </p:cNvPr>
          <p:cNvSpPr/>
          <p:nvPr/>
        </p:nvSpPr>
        <p:spPr>
          <a:xfrm>
            <a:off x="4635109" y="2362339"/>
            <a:ext cx="1113530" cy="124552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519862-39ED-4B09-AA21-A5A3CEB8A940}"/>
              </a:ext>
            </a:extLst>
          </p:cNvPr>
          <p:cNvSpPr/>
          <p:nvPr/>
        </p:nvSpPr>
        <p:spPr>
          <a:xfrm>
            <a:off x="2889280" y="4747993"/>
            <a:ext cx="653541" cy="189384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00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Factors that contribute to Attrition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B8A095FE-CF29-4105-A9B4-A13758478731}"/>
              </a:ext>
            </a:extLst>
          </p:cNvPr>
          <p:cNvPicPr>
            <a:picLocks noChangeAspect="1"/>
          </p:cNvPicPr>
          <p:nvPr/>
        </p:nvPicPr>
        <p:blipFill rotWithShape="1">
          <a:blip r:embed="rId3"/>
          <a:srcRect b="4811"/>
          <a:stretch/>
        </p:blipFill>
        <p:spPr>
          <a:xfrm>
            <a:off x="574876" y="1225050"/>
            <a:ext cx="5563875" cy="5296179"/>
          </a:xfrm>
          <a:prstGeom prst="rect">
            <a:avLst/>
          </a:prstGeom>
        </p:spPr>
      </p:pic>
      <p:sp>
        <p:nvSpPr>
          <p:cNvPr id="10" name="Rectangle 9">
            <a:extLst>
              <a:ext uri="{FF2B5EF4-FFF2-40B4-BE49-F238E27FC236}">
                <a16:creationId xmlns:a16="http://schemas.microsoft.com/office/drawing/2014/main" id="{2C9D3A1E-D847-44B4-8EBF-98210D95AB4C}"/>
              </a:ext>
            </a:extLst>
          </p:cNvPr>
          <p:cNvSpPr/>
          <p:nvPr/>
        </p:nvSpPr>
        <p:spPr>
          <a:xfrm>
            <a:off x="5367796" y="4378701"/>
            <a:ext cx="153037" cy="149212"/>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0E8D2E-2436-4409-962B-53042BC4F16C}"/>
              </a:ext>
            </a:extLst>
          </p:cNvPr>
          <p:cNvSpPr/>
          <p:nvPr/>
        </p:nvSpPr>
        <p:spPr>
          <a:xfrm>
            <a:off x="5367796" y="5419524"/>
            <a:ext cx="153037" cy="149212"/>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1F5393-E82B-48C9-8EF6-CB548783BDCD}"/>
              </a:ext>
            </a:extLst>
          </p:cNvPr>
          <p:cNvSpPr/>
          <p:nvPr/>
        </p:nvSpPr>
        <p:spPr>
          <a:xfrm>
            <a:off x="4946942" y="6329460"/>
            <a:ext cx="573891" cy="149212"/>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0807A78-738F-469F-884D-364AA0677005}"/>
              </a:ext>
            </a:extLst>
          </p:cNvPr>
          <p:cNvSpPr txBox="1"/>
          <p:nvPr/>
        </p:nvSpPr>
        <p:spPr>
          <a:xfrm>
            <a:off x="6286022" y="2162201"/>
            <a:ext cx="2283102" cy="2031325"/>
          </a:xfrm>
          <a:prstGeom prst="rect">
            <a:avLst/>
          </a:prstGeom>
          <a:noFill/>
        </p:spPr>
        <p:txBody>
          <a:bodyPr wrap="square" rtlCol="0">
            <a:spAutoFit/>
          </a:bodyPr>
          <a:lstStyle/>
          <a:p>
            <a:r>
              <a:rPr lang="en-US" dirty="0"/>
              <a:t>This correlation matrix shows that Overtime, Marital Status, and Job involvement have the highest correlation with attrition.</a:t>
            </a:r>
          </a:p>
        </p:txBody>
      </p:sp>
      <p:sp>
        <p:nvSpPr>
          <p:cNvPr id="20" name="Rectangle 19">
            <a:extLst>
              <a:ext uri="{FF2B5EF4-FFF2-40B4-BE49-F238E27FC236}">
                <a16:creationId xmlns:a16="http://schemas.microsoft.com/office/drawing/2014/main" id="{2D86ED53-43C0-4834-B1EB-211FD1833042}"/>
              </a:ext>
            </a:extLst>
          </p:cNvPr>
          <p:cNvSpPr/>
          <p:nvPr/>
        </p:nvSpPr>
        <p:spPr>
          <a:xfrm>
            <a:off x="2937686" y="4365222"/>
            <a:ext cx="498009" cy="149212"/>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7AF7CB-08B9-4967-A150-F8AB461F8CC0}"/>
              </a:ext>
            </a:extLst>
          </p:cNvPr>
          <p:cNvSpPr/>
          <p:nvPr/>
        </p:nvSpPr>
        <p:spPr>
          <a:xfrm>
            <a:off x="4169639" y="5438742"/>
            <a:ext cx="302887" cy="137646"/>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E1DF09C-10C5-47F0-AAC5-E766ACED8A65}"/>
              </a:ext>
            </a:extLst>
          </p:cNvPr>
          <p:cNvCxnSpPr/>
          <p:nvPr/>
        </p:nvCxnSpPr>
        <p:spPr>
          <a:xfrm flipH="1">
            <a:off x="5811605" y="4005761"/>
            <a:ext cx="474417" cy="3137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a:extLst>
              <a:ext uri="{FF2B5EF4-FFF2-40B4-BE49-F238E27FC236}">
                <a16:creationId xmlns:a16="http://schemas.microsoft.com/office/drawing/2014/main" id="{8DD85A32-06A5-4E5C-AB6F-4AEC0375F682}"/>
              </a:ext>
            </a:extLst>
          </p:cNvPr>
          <p:cNvCxnSpPr/>
          <p:nvPr/>
        </p:nvCxnSpPr>
        <p:spPr>
          <a:xfrm flipH="1">
            <a:off x="5811604" y="5193838"/>
            <a:ext cx="474417" cy="3137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7AE892CD-F2F3-413F-A92E-453FE2AE3A97}"/>
              </a:ext>
            </a:extLst>
          </p:cNvPr>
          <p:cNvCxnSpPr/>
          <p:nvPr/>
        </p:nvCxnSpPr>
        <p:spPr>
          <a:xfrm flipH="1">
            <a:off x="5811603" y="6101817"/>
            <a:ext cx="474417" cy="3137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04100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Job Involvement</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9C8260DC-B3DB-493A-A64E-3BD305437066}"/>
              </a:ext>
            </a:extLst>
          </p:cNvPr>
          <p:cNvSpPr/>
          <p:nvPr/>
        </p:nvSpPr>
        <p:spPr>
          <a:xfrm>
            <a:off x="497711" y="990108"/>
            <a:ext cx="8503414" cy="1200329"/>
          </a:xfrm>
          <a:prstGeom prst="rect">
            <a:avLst/>
          </a:prstGeom>
        </p:spPr>
        <p:txBody>
          <a:bodyPr wrap="square">
            <a:spAutoFit/>
          </a:bodyPr>
          <a:lstStyle/>
          <a:p>
            <a:r>
              <a:rPr lang="en-US" dirty="0">
                <a:solidFill>
                  <a:schemeClr val="tx1">
                    <a:lumMod val="65000"/>
                    <a:lumOff val="35000"/>
                  </a:schemeClr>
                </a:solidFill>
                <a:latin typeface="+mj-lt"/>
              </a:rPr>
              <a:t>Attrition is almost 50% when job involvement is low.  Sales Reps have the highest attrition and the lowest average job involvement.</a:t>
            </a:r>
          </a:p>
          <a:p>
            <a:endParaRPr lang="en-US" dirty="0">
              <a:solidFill>
                <a:schemeClr val="tx1">
                  <a:lumMod val="65000"/>
                  <a:lumOff val="35000"/>
                </a:schemeClr>
              </a:solidFill>
              <a:latin typeface="+mj-lt"/>
            </a:endParaRPr>
          </a:p>
          <a:p>
            <a:endParaRPr lang="en-US" dirty="0"/>
          </a:p>
        </p:txBody>
      </p:sp>
      <p:pic>
        <p:nvPicPr>
          <p:cNvPr id="10" name="Picture 9">
            <a:extLst>
              <a:ext uri="{FF2B5EF4-FFF2-40B4-BE49-F238E27FC236}">
                <a16:creationId xmlns:a16="http://schemas.microsoft.com/office/drawing/2014/main" id="{D75CB1F6-D421-47F3-9CA3-BB418A00EBDD}"/>
              </a:ext>
            </a:extLst>
          </p:cNvPr>
          <p:cNvPicPr>
            <a:picLocks noChangeAspect="1"/>
          </p:cNvPicPr>
          <p:nvPr/>
        </p:nvPicPr>
        <p:blipFill>
          <a:blip r:embed="rId3"/>
          <a:stretch>
            <a:fillRect/>
          </a:stretch>
        </p:blipFill>
        <p:spPr>
          <a:xfrm>
            <a:off x="574875" y="1676490"/>
            <a:ext cx="4031557" cy="2488047"/>
          </a:xfrm>
          <a:prstGeom prst="rect">
            <a:avLst/>
          </a:prstGeom>
          <a:ln>
            <a:solidFill>
              <a:schemeClr val="bg1">
                <a:lumMod val="95000"/>
              </a:schemeClr>
            </a:solidFill>
          </a:ln>
        </p:spPr>
      </p:pic>
      <p:pic>
        <p:nvPicPr>
          <p:cNvPr id="6" name="Picture 5">
            <a:extLst>
              <a:ext uri="{FF2B5EF4-FFF2-40B4-BE49-F238E27FC236}">
                <a16:creationId xmlns:a16="http://schemas.microsoft.com/office/drawing/2014/main" id="{3CC1DD52-EFFB-41BB-937F-FEB5AC727D5C}"/>
              </a:ext>
            </a:extLst>
          </p:cNvPr>
          <p:cNvPicPr>
            <a:picLocks noChangeAspect="1"/>
          </p:cNvPicPr>
          <p:nvPr/>
        </p:nvPicPr>
        <p:blipFill>
          <a:blip r:embed="rId4"/>
          <a:stretch>
            <a:fillRect/>
          </a:stretch>
        </p:blipFill>
        <p:spPr>
          <a:xfrm>
            <a:off x="574875" y="4237385"/>
            <a:ext cx="4031558" cy="2488047"/>
          </a:xfrm>
          <a:prstGeom prst="rect">
            <a:avLst/>
          </a:prstGeom>
          <a:solidFill>
            <a:schemeClr val="bg1">
              <a:lumMod val="85000"/>
            </a:schemeClr>
          </a:solidFill>
          <a:ln>
            <a:solidFill>
              <a:schemeClr val="bg1">
                <a:lumMod val="95000"/>
              </a:schemeClr>
            </a:solidFill>
          </a:ln>
        </p:spPr>
      </p:pic>
      <p:sp>
        <p:nvSpPr>
          <p:cNvPr id="12" name="Rectangle 11">
            <a:extLst>
              <a:ext uri="{FF2B5EF4-FFF2-40B4-BE49-F238E27FC236}">
                <a16:creationId xmlns:a16="http://schemas.microsoft.com/office/drawing/2014/main" id="{2F517F8F-E9FD-4F44-817E-FCEB4CCE39D7}"/>
              </a:ext>
            </a:extLst>
          </p:cNvPr>
          <p:cNvSpPr/>
          <p:nvPr/>
        </p:nvSpPr>
        <p:spPr>
          <a:xfrm>
            <a:off x="948373" y="1877947"/>
            <a:ext cx="796255" cy="222376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00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Overtime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3EA5532D-4556-4270-84BE-D9A4FA586C40}"/>
              </a:ext>
            </a:extLst>
          </p:cNvPr>
          <p:cNvSpPr/>
          <p:nvPr/>
        </p:nvSpPr>
        <p:spPr>
          <a:xfrm>
            <a:off x="497711" y="990108"/>
            <a:ext cx="8503414" cy="923330"/>
          </a:xfrm>
          <a:prstGeom prst="rect">
            <a:avLst/>
          </a:prstGeom>
        </p:spPr>
        <p:txBody>
          <a:bodyPr wrap="square">
            <a:spAutoFit/>
          </a:bodyPr>
          <a:lstStyle/>
          <a:p>
            <a:r>
              <a:rPr lang="en-US" dirty="0">
                <a:solidFill>
                  <a:schemeClr val="tx1">
                    <a:lumMod val="65000"/>
                    <a:lumOff val="35000"/>
                  </a:schemeClr>
                </a:solidFill>
                <a:latin typeface="+mj-lt"/>
              </a:rPr>
              <a:t>Attrition is higher for staff who are eligible for overtime.</a:t>
            </a:r>
          </a:p>
          <a:p>
            <a:endParaRPr lang="en-US" dirty="0">
              <a:solidFill>
                <a:schemeClr val="tx1">
                  <a:lumMod val="65000"/>
                  <a:lumOff val="35000"/>
                </a:schemeClr>
              </a:solidFill>
              <a:latin typeface="+mj-lt"/>
            </a:endParaRPr>
          </a:p>
          <a:p>
            <a:endParaRPr lang="en-US" dirty="0"/>
          </a:p>
        </p:txBody>
      </p:sp>
      <p:pic>
        <p:nvPicPr>
          <p:cNvPr id="10" name="Picture 9">
            <a:extLst>
              <a:ext uri="{FF2B5EF4-FFF2-40B4-BE49-F238E27FC236}">
                <a16:creationId xmlns:a16="http://schemas.microsoft.com/office/drawing/2014/main" id="{7829FA16-9ECD-4F63-9859-6166967AB704}"/>
              </a:ext>
            </a:extLst>
          </p:cNvPr>
          <p:cNvPicPr>
            <a:picLocks noChangeAspect="1"/>
          </p:cNvPicPr>
          <p:nvPr/>
        </p:nvPicPr>
        <p:blipFill>
          <a:blip r:embed="rId3"/>
          <a:stretch>
            <a:fillRect/>
          </a:stretch>
        </p:blipFill>
        <p:spPr>
          <a:xfrm>
            <a:off x="574876" y="1444328"/>
            <a:ext cx="4209510" cy="2597869"/>
          </a:xfrm>
          <a:prstGeom prst="rect">
            <a:avLst/>
          </a:prstGeom>
          <a:ln>
            <a:solidFill>
              <a:schemeClr val="bg1">
                <a:lumMod val="95000"/>
              </a:schemeClr>
            </a:solidFill>
          </a:ln>
        </p:spPr>
      </p:pic>
      <p:pic>
        <p:nvPicPr>
          <p:cNvPr id="8" name="Picture 7">
            <a:extLst>
              <a:ext uri="{FF2B5EF4-FFF2-40B4-BE49-F238E27FC236}">
                <a16:creationId xmlns:a16="http://schemas.microsoft.com/office/drawing/2014/main" id="{C68E356D-5ED2-4352-87E4-E097E1EF5335}"/>
              </a:ext>
            </a:extLst>
          </p:cNvPr>
          <p:cNvPicPr>
            <a:picLocks noChangeAspect="1"/>
          </p:cNvPicPr>
          <p:nvPr/>
        </p:nvPicPr>
        <p:blipFill>
          <a:blip r:embed="rId4"/>
          <a:stretch>
            <a:fillRect/>
          </a:stretch>
        </p:blipFill>
        <p:spPr>
          <a:xfrm>
            <a:off x="4146411" y="3329444"/>
            <a:ext cx="4499878" cy="2777067"/>
          </a:xfrm>
          <a:prstGeom prst="rect">
            <a:avLst/>
          </a:prstGeom>
          <a:ln>
            <a:solidFill>
              <a:schemeClr val="bg1">
                <a:lumMod val="95000"/>
              </a:schemeClr>
            </a:solidFill>
          </a:ln>
        </p:spPr>
      </p:pic>
      <p:sp>
        <p:nvSpPr>
          <p:cNvPr id="9" name="Rectangle 8">
            <a:extLst>
              <a:ext uri="{FF2B5EF4-FFF2-40B4-BE49-F238E27FC236}">
                <a16:creationId xmlns:a16="http://schemas.microsoft.com/office/drawing/2014/main" id="{81F624FA-014C-4832-B10D-9A73C7E5E6DB}"/>
              </a:ext>
            </a:extLst>
          </p:cNvPr>
          <p:cNvSpPr/>
          <p:nvPr/>
        </p:nvSpPr>
        <p:spPr>
          <a:xfrm>
            <a:off x="2570572" y="1631382"/>
            <a:ext cx="1538489" cy="227107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26991C-6AF6-4F5C-A0A5-CA094B9E25F1}"/>
              </a:ext>
            </a:extLst>
          </p:cNvPr>
          <p:cNvSpPr/>
          <p:nvPr/>
        </p:nvSpPr>
        <p:spPr>
          <a:xfrm>
            <a:off x="4572000" y="3596814"/>
            <a:ext cx="857011" cy="241374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8984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16991</TotalTime>
  <Words>652</Words>
  <Application>Microsoft Office PowerPoint</Application>
  <PresentationFormat>On-screen Show (4:3)</PresentationFormat>
  <Paragraphs>88</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Nova Cond Light</vt:lpstr>
      <vt:lpstr>Arial Nova Light</vt:lpstr>
      <vt:lpstr>Calibri</vt:lpstr>
      <vt:lpstr>Calibri Light</vt:lpstr>
      <vt:lpstr>Office Theme</vt:lpstr>
      <vt:lpstr>PowerPoint Presentation</vt:lpstr>
      <vt:lpstr>Introduction</vt:lpstr>
      <vt:lpstr>Questions</vt:lpstr>
      <vt:lpstr>What is the attrition for the company?</vt:lpstr>
      <vt:lpstr>Job Role and Salary</vt:lpstr>
      <vt:lpstr>Job Role and Satisfaction</vt:lpstr>
      <vt:lpstr>Factors that contribute to Attrition</vt:lpstr>
      <vt:lpstr>Job Involvement</vt:lpstr>
      <vt:lpstr>Overtime</vt:lpstr>
      <vt:lpstr>Marital Status</vt:lpstr>
      <vt:lpstr>Predicting Attrition</vt:lpstr>
      <vt:lpstr>Predicting Monthly Salary</vt:lpstr>
      <vt:lpstr>Conclusions</vt:lpstr>
      <vt:lpstr>Thank you</vt:lpstr>
      <vt:lpstr>Appendix: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SMU Doing Data Science:  Case Study 2</dc:title>
  <dc:creator>leighxh@gmail.com</dc:creator>
  <cp:lastModifiedBy>leighxh@gmail.com</cp:lastModifiedBy>
  <cp:revision>59</cp:revision>
  <dcterms:created xsi:type="dcterms:W3CDTF">2020-03-01T14:37:54Z</dcterms:created>
  <dcterms:modified xsi:type="dcterms:W3CDTF">2020-03-13T20:03:29Z</dcterms:modified>
</cp:coreProperties>
</file>