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7" r:id="rId2"/>
    <p:sldId id="280" r:id="rId3"/>
    <p:sldId id="282" r:id="rId4"/>
    <p:sldId id="289" r:id="rId5"/>
    <p:sldId id="291" r:id="rId6"/>
    <p:sldId id="284" r:id="rId7"/>
    <p:sldId id="272" r:id="rId8"/>
    <p:sldId id="266" r:id="rId9"/>
    <p:sldId id="292" r:id="rId10"/>
    <p:sldId id="286" r:id="rId11"/>
    <p:sldId id="275" r:id="rId12"/>
    <p:sldId id="276" r:id="rId13"/>
    <p:sldId id="287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261" y="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DD785D-01C3-4BA2-A080-8412A7A1A016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92589E36-830E-4AFE-8805-839E6C592DD4}">
      <dgm:prSet custT="1"/>
      <dgm:spPr/>
      <dgm:t>
        <a:bodyPr/>
        <a:lstStyle/>
        <a:p>
          <a:r>
            <a:rPr lang="en-US" sz="4000" dirty="0"/>
            <a:t>1. Order overview. </a:t>
          </a:r>
          <a:endParaRPr lang="en-US" sz="4000" dirty="0">
            <a:solidFill>
              <a:schemeClr val="accent1"/>
            </a:solidFill>
          </a:endParaRPr>
        </a:p>
      </dgm:t>
    </dgm:pt>
    <dgm:pt modelId="{95B05667-2C17-4659-880D-AA8F39497252}" type="parTrans" cxnId="{709B28B6-2262-4A56-923B-D3DC0A6F838B}">
      <dgm:prSet/>
      <dgm:spPr/>
      <dgm:t>
        <a:bodyPr/>
        <a:lstStyle/>
        <a:p>
          <a:endParaRPr lang="en-US" sz="4000"/>
        </a:p>
      </dgm:t>
    </dgm:pt>
    <dgm:pt modelId="{57C79800-A3CE-4511-93EB-D6B242426AAE}" type="sibTrans" cxnId="{709B28B6-2262-4A56-923B-D3DC0A6F838B}">
      <dgm:prSet/>
      <dgm:spPr/>
      <dgm:t>
        <a:bodyPr/>
        <a:lstStyle/>
        <a:p>
          <a:endParaRPr lang="en-US" sz="4000"/>
        </a:p>
      </dgm:t>
    </dgm:pt>
    <dgm:pt modelId="{367B7AF0-D028-4CDB-ACA3-762C5F34976B}">
      <dgm:prSet custT="1"/>
      <dgm:spPr/>
      <dgm:t>
        <a:bodyPr/>
        <a:lstStyle/>
        <a:p>
          <a:r>
            <a:rPr lang="en-US" sz="4000" dirty="0"/>
            <a:t>2. Reception of a cleaned textile.</a:t>
          </a:r>
        </a:p>
      </dgm:t>
    </dgm:pt>
    <dgm:pt modelId="{1D44C917-2BD2-4EC9-8140-575B0C333F2C}" type="parTrans" cxnId="{A95B2BFD-408F-4F56-B3B4-A08733D47AAB}">
      <dgm:prSet/>
      <dgm:spPr/>
      <dgm:t>
        <a:bodyPr/>
        <a:lstStyle/>
        <a:p>
          <a:endParaRPr lang="en-US" sz="4000"/>
        </a:p>
      </dgm:t>
    </dgm:pt>
    <dgm:pt modelId="{8E2DDD07-670B-48F0-83EE-693EC58C602C}" type="sibTrans" cxnId="{A95B2BFD-408F-4F56-B3B4-A08733D47AAB}">
      <dgm:prSet/>
      <dgm:spPr/>
      <dgm:t>
        <a:bodyPr/>
        <a:lstStyle/>
        <a:p>
          <a:endParaRPr lang="en-US" sz="4000"/>
        </a:p>
      </dgm:t>
    </dgm:pt>
    <dgm:pt modelId="{D31CB16C-DE2D-4DA6-A7A2-643FF3267544}" type="pres">
      <dgm:prSet presAssocID="{A1DD785D-01C3-4BA2-A080-8412A7A1A016}" presName="vert0" presStyleCnt="0">
        <dgm:presLayoutVars>
          <dgm:dir/>
          <dgm:animOne val="branch"/>
          <dgm:animLvl val="lvl"/>
        </dgm:presLayoutVars>
      </dgm:prSet>
      <dgm:spPr/>
    </dgm:pt>
    <dgm:pt modelId="{C2273EBA-F106-4929-B662-EB24DF3A8929}" type="pres">
      <dgm:prSet presAssocID="{92589E36-830E-4AFE-8805-839E6C592DD4}" presName="thickLine" presStyleLbl="alignNode1" presStyleIdx="0" presStyleCnt="2"/>
      <dgm:spPr/>
    </dgm:pt>
    <dgm:pt modelId="{D65E6E2A-19EF-41D5-A386-462DAE6E0894}" type="pres">
      <dgm:prSet presAssocID="{92589E36-830E-4AFE-8805-839E6C592DD4}" presName="horz1" presStyleCnt="0"/>
      <dgm:spPr/>
    </dgm:pt>
    <dgm:pt modelId="{7159400F-8C66-4E4D-B250-430B227C7BF7}" type="pres">
      <dgm:prSet presAssocID="{92589E36-830E-4AFE-8805-839E6C592DD4}" presName="tx1" presStyleLbl="revTx" presStyleIdx="0" presStyleCnt="2"/>
      <dgm:spPr/>
    </dgm:pt>
    <dgm:pt modelId="{EC6910BD-5C3B-4C6B-9A87-501CC9C1E504}" type="pres">
      <dgm:prSet presAssocID="{92589E36-830E-4AFE-8805-839E6C592DD4}" presName="vert1" presStyleCnt="0"/>
      <dgm:spPr/>
    </dgm:pt>
    <dgm:pt modelId="{1BF333EB-12D8-4DD9-B25B-0C3500CCF923}" type="pres">
      <dgm:prSet presAssocID="{367B7AF0-D028-4CDB-ACA3-762C5F34976B}" presName="thickLine" presStyleLbl="alignNode1" presStyleIdx="1" presStyleCnt="2"/>
      <dgm:spPr/>
    </dgm:pt>
    <dgm:pt modelId="{CCF7E679-CDB7-4A5D-AA19-D4B52336718B}" type="pres">
      <dgm:prSet presAssocID="{367B7AF0-D028-4CDB-ACA3-762C5F34976B}" presName="horz1" presStyleCnt="0"/>
      <dgm:spPr/>
    </dgm:pt>
    <dgm:pt modelId="{5A926F74-5F06-486A-A493-9648C6C94E10}" type="pres">
      <dgm:prSet presAssocID="{367B7AF0-D028-4CDB-ACA3-762C5F34976B}" presName="tx1" presStyleLbl="revTx" presStyleIdx="1" presStyleCnt="2"/>
      <dgm:spPr/>
    </dgm:pt>
    <dgm:pt modelId="{34C627A6-075B-4170-99EF-1C27FBDADCD8}" type="pres">
      <dgm:prSet presAssocID="{367B7AF0-D028-4CDB-ACA3-762C5F34976B}" presName="vert1" presStyleCnt="0"/>
      <dgm:spPr/>
    </dgm:pt>
  </dgm:ptLst>
  <dgm:cxnLst>
    <dgm:cxn modelId="{627E4C54-0DA0-4C21-8D42-CE5247CF887E}" type="presOf" srcId="{367B7AF0-D028-4CDB-ACA3-762C5F34976B}" destId="{5A926F74-5F06-486A-A493-9648C6C94E10}" srcOrd="0" destOrd="0" presId="urn:microsoft.com/office/officeart/2008/layout/LinedList"/>
    <dgm:cxn modelId="{840E74B1-B378-4E33-B7D0-679FBB6EBA27}" type="presOf" srcId="{A1DD785D-01C3-4BA2-A080-8412A7A1A016}" destId="{D31CB16C-DE2D-4DA6-A7A2-643FF3267544}" srcOrd="0" destOrd="0" presId="urn:microsoft.com/office/officeart/2008/layout/LinedList"/>
    <dgm:cxn modelId="{709B28B6-2262-4A56-923B-D3DC0A6F838B}" srcId="{A1DD785D-01C3-4BA2-A080-8412A7A1A016}" destId="{92589E36-830E-4AFE-8805-839E6C592DD4}" srcOrd="0" destOrd="0" parTransId="{95B05667-2C17-4659-880D-AA8F39497252}" sibTransId="{57C79800-A3CE-4511-93EB-D6B242426AAE}"/>
    <dgm:cxn modelId="{1CD861EB-665B-4507-B669-E2FDA5448BAA}" type="presOf" srcId="{92589E36-830E-4AFE-8805-839E6C592DD4}" destId="{7159400F-8C66-4E4D-B250-430B227C7BF7}" srcOrd="0" destOrd="0" presId="urn:microsoft.com/office/officeart/2008/layout/LinedList"/>
    <dgm:cxn modelId="{A95B2BFD-408F-4F56-B3B4-A08733D47AAB}" srcId="{A1DD785D-01C3-4BA2-A080-8412A7A1A016}" destId="{367B7AF0-D028-4CDB-ACA3-762C5F34976B}" srcOrd="1" destOrd="0" parTransId="{1D44C917-2BD2-4EC9-8140-575B0C333F2C}" sibTransId="{8E2DDD07-670B-48F0-83EE-693EC58C602C}"/>
    <dgm:cxn modelId="{FCBDCA94-1E59-4C73-86FB-47FA959069F4}" type="presParOf" srcId="{D31CB16C-DE2D-4DA6-A7A2-643FF3267544}" destId="{C2273EBA-F106-4929-B662-EB24DF3A8929}" srcOrd="0" destOrd="0" presId="urn:microsoft.com/office/officeart/2008/layout/LinedList"/>
    <dgm:cxn modelId="{09F2DC0B-C8D7-468D-B3E2-2AC9233D65A7}" type="presParOf" srcId="{D31CB16C-DE2D-4DA6-A7A2-643FF3267544}" destId="{D65E6E2A-19EF-41D5-A386-462DAE6E0894}" srcOrd="1" destOrd="0" presId="urn:microsoft.com/office/officeart/2008/layout/LinedList"/>
    <dgm:cxn modelId="{1676CB9E-2035-4267-8438-2CCD22CF65B1}" type="presParOf" srcId="{D65E6E2A-19EF-41D5-A386-462DAE6E0894}" destId="{7159400F-8C66-4E4D-B250-430B227C7BF7}" srcOrd="0" destOrd="0" presId="urn:microsoft.com/office/officeart/2008/layout/LinedList"/>
    <dgm:cxn modelId="{1E329DE5-3FB3-4C97-9516-29D1C62C9AA1}" type="presParOf" srcId="{D65E6E2A-19EF-41D5-A386-462DAE6E0894}" destId="{EC6910BD-5C3B-4C6B-9A87-501CC9C1E504}" srcOrd="1" destOrd="0" presId="urn:microsoft.com/office/officeart/2008/layout/LinedList"/>
    <dgm:cxn modelId="{97B4BCE9-573C-4E27-96A6-E820E74A0782}" type="presParOf" srcId="{D31CB16C-DE2D-4DA6-A7A2-643FF3267544}" destId="{1BF333EB-12D8-4DD9-B25B-0C3500CCF923}" srcOrd="2" destOrd="0" presId="urn:microsoft.com/office/officeart/2008/layout/LinedList"/>
    <dgm:cxn modelId="{900A32DA-BED8-4E04-9287-3F84D62B02E2}" type="presParOf" srcId="{D31CB16C-DE2D-4DA6-A7A2-643FF3267544}" destId="{CCF7E679-CDB7-4A5D-AA19-D4B52336718B}" srcOrd="3" destOrd="0" presId="urn:microsoft.com/office/officeart/2008/layout/LinedList"/>
    <dgm:cxn modelId="{C823F0C5-A46C-444E-B573-2ABB16493AC3}" type="presParOf" srcId="{CCF7E679-CDB7-4A5D-AA19-D4B52336718B}" destId="{5A926F74-5F06-486A-A493-9648C6C94E10}" srcOrd="0" destOrd="0" presId="urn:microsoft.com/office/officeart/2008/layout/LinedList"/>
    <dgm:cxn modelId="{56754AED-D8B4-4F76-B880-6E7498553F2F}" type="presParOf" srcId="{CCF7E679-CDB7-4A5D-AA19-D4B52336718B}" destId="{34C627A6-075B-4170-99EF-1C27FBDADCD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73EBA-F106-4929-B662-EB24DF3A8929}">
      <dsp:nvSpPr>
        <dsp:cNvPr id="0" name=""/>
        <dsp:cNvSpPr/>
      </dsp:nvSpPr>
      <dsp:spPr>
        <a:xfrm>
          <a:off x="0" y="0"/>
          <a:ext cx="72834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9400F-8C66-4E4D-B250-430B227C7BF7}">
      <dsp:nvSpPr>
        <dsp:cNvPr id="0" name=""/>
        <dsp:cNvSpPr/>
      </dsp:nvSpPr>
      <dsp:spPr>
        <a:xfrm>
          <a:off x="0" y="0"/>
          <a:ext cx="7283450" cy="1692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1. Order overview. </a:t>
          </a:r>
          <a:endParaRPr lang="en-US" sz="4000" kern="1200" dirty="0">
            <a:solidFill>
              <a:schemeClr val="accent1"/>
            </a:solidFill>
          </a:endParaRPr>
        </a:p>
      </dsp:txBody>
      <dsp:txXfrm>
        <a:off x="0" y="0"/>
        <a:ext cx="7283450" cy="1692275"/>
      </dsp:txXfrm>
    </dsp:sp>
    <dsp:sp modelId="{1BF333EB-12D8-4DD9-B25B-0C3500CCF923}">
      <dsp:nvSpPr>
        <dsp:cNvPr id="0" name=""/>
        <dsp:cNvSpPr/>
      </dsp:nvSpPr>
      <dsp:spPr>
        <a:xfrm>
          <a:off x="0" y="1692275"/>
          <a:ext cx="72834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26F74-5F06-486A-A493-9648C6C94E10}">
      <dsp:nvSpPr>
        <dsp:cNvPr id="0" name=""/>
        <dsp:cNvSpPr/>
      </dsp:nvSpPr>
      <dsp:spPr>
        <a:xfrm>
          <a:off x="0" y="1692275"/>
          <a:ext cx="7283450" cy="1692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2. Reception of a cleaned textile.</a:t>
          </a:r>
        </a:p>
      </dsp:txBody>
      <dsp:txXfrm>
        <a:off x="0" y="1692275"/>
        <a:ext cx="7283450" cy="16922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F1987-7253-4EEF-8C0A-58AC6C01302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D2BAD-8ED5-4014-8331-6BA126BFFF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2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D4DE-C599-4EAD-B5E5-164EABFF7CC1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0A83-C056-4377-B827-91A8F8C4B5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7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2633-8AC0-4FB7-8B15-3D0759C5B0FB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0A83-C056-4377-B827-91A8F8C4B5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5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380F-C090-45D9-A021-2D030F97E5A9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0A83-C056-4377-B827-91A8F8C4B5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0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5A3E-1677-4785-90BF-51C2C2A503F1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0A83-C056-4377-B827-91A8F8C4B5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0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1640-EF49-4F94-8A56-2FE5469B48AC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0A83-C056-4377-B827-91A8F8C4B5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6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87E3-01F0-4848-8092-BB11745E8E05}" type="datetime1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0A83-C056-4377-B827-91A8F8C4B5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B99E-4CF8-47EF-9E4A-34A02D45AA55}" type="datetime1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0A83-C056-4377-B827-91A8F8C4B5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7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E82F-DFAA-4E9A-9E60-FB65BD62E35A}" type="datetime1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0A83-C056-4377-B827-91A8F8C4B5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0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881F-C0A6-447E-B27D-5710CBB761D7}" type="datetime1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0A83-C056-4377-B827-91A8F8C4B5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B333-AF53-4648-B3E4-C1DF71A1AD25}" type="datetime1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0A83-C056-4377-B827-91A8F8C4B5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1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44FA-3E87-48EC-B697-1CEED2561D48}" type="datetime1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0A83-C056-4377-B827-91A8F8C4B5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C1685-AFF8-45BF-8960-23632372EB2B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20A83-C056-4377-B827-91A8F8C4B5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4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E8B4-9731-4AE0-8D5A-9F916DA61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9" y="856180"/>
            <a:ext cx="6194481" cy="47643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br>
              <a:rPr lang="en-US" sz="1600" dirty="0"/>
            </a:b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0E671-5929-42A7-8895-C414799C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5070" y="6492240"/>
            <a:ext cx="10557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F5120A83-C056-4377-B827-91A8F8C4B5B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3A43C-84C1-474A-B836-FDD805F58AB7}"/>
              </a:ext>
            </a:extLst>
          </p:cNvPr>
          <p:cNvSpPr txBox="1"/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514ECC-01B1-44B5-B16E-C6FCB4D042FD}"/>
              </a:ext>
            </a:extLst>
          </p:cNvPr>
          <p:cNvSpPr txBox="1"/>
          <p:nvPr/>
        </p:nvSpPr>
        <p:spPr>
          <a:xfrm>
            <a:off x="356347" y="4941793"/>
            <a:ext cx="370466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Author: Kristina Shiryagina Salini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Date: 23.03.2022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03DF71-426A-4A59-842F-5B2F7B5A106E}"/>
              </a:ext>
            </a:extLst>
          </p:cNvPr>
          <p:cNvSpPr txBox="1"/>
          <p:nvPr/>
        </p:nvSpPr>
        <p:spPr>
          <a:xfrm>
            <a:off x="257268" y="1418663"/>
            <a:ext cx="7078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</a:t>
            </a:r>
            <a:r>
              <a:rPr lang="en-US" sz="4400" dirty="0">
                <a:solidFill>
                  <a:srgbClr val="00B0F0"/>
                </a:solidFill>
                <a:latin typeface="Comic Sans MS" panose="030F0702030302020204" pitchFamily="66" charset="0"/>
              </a:rPr>
              <a:t>Clean It </a:t>
            </a:r>
            <a:r>
              <a:rPr lang="en-US" sz="2800" dirty="0"/>
              <a:t>Application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F92CDA0-20C3-43CC-90AB-8F85DFA35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113" y="730250"/>
            <a:ext cx="4762500" cy="484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53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BE7E-EAA7-4A84-8D19-89D916CFD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62309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System Architecture and System Design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9AAC5-0D7D-458D-9D63-DE96827A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0A83-C056-4377-B827-91A8F8C4B5BB}" type="slidenum">
              <a:rPr lang="en-US" smtClean="0"/>
              <a:t>10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2FD92C7-47D6-460E-BACC-EA0DDC8D5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506" y="1329338"/>
            <a:ext cx="5609344" cy="5647765"/>
          </a:xfrm>
        </p:spPr>
      </p:pic>
    </p:spTree>
    <p:extLst>
      <p:ext uri="{BB962C8B-B14F-4D97-AF65-F5344CB8AC3E}">
        <p14:creationId xmlns:p14="http://schemas.microsoft.com/office/powerpoint/2010/main" val="3480988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letter&#10;&#10;Description automatically generated">
            <a:extLst>
              <a:ext uri="{FF2B5EF4-FFF2-40B4-BE49-F238E27FC236}">
                <a16:creationId xmlns:a16="http://schemas.microsoft.com/office/drawing/2014/main" id="{026E429E-E4E5-43C4-843B-73E9D34B7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1"/>
            <a:ext cx="12192000" cy="68580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05544-5F7D-4718-9FDA-17BE992E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0A83-C056-4377-B827-91A8F8C4B5BB}" type="slidenum">
              <a:rPr lang="en-US" smtClean="0"/>
              <a:t>11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3B77824-6145-4305-83B9-0EC06F7A0240}"/>
              </a:ext>
            </a:extLst>
          </p:cNvPr>
          <p:cNvSpPr txBox="1">
            <a:spLocks/>
          </p:cNvSpPr>
          <p:nvPr/>
        </p:nvSpPr>
        <p:spPr>
          <a:xfrm>
            <a:off x="3213847" y="4218038"/>
            <a:ext cx="6313611" cy="2025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 </a:t>
            </a:r>
            <a:endParaRPr lang="en-US" b="1" dirty="0">
              <a:solidFill>
                <a:srgbClr val="C00000"/>
              </a:solidFill>
              <a:latin typeface="Cooper Black" panose="0208090404030B020404" pitchFamily="18" charset="0"/>
            </a:endParaRP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9294E9-AC1C-4DC3-8430-E98B71EF3444}"/>
              </a:ext>
            </a:extLst>
          </p:cNvPr>
          <p:cNvSpPr/>
          <p:nvPr/>
        </p:nvSpPr>
        <p:spPr>
          <a:xfrm>
            <a:off x="8141533" y="391951"/>
            <a:ext cx="27718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Order overview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E6F42D0-DD6D-4811-BA74-9F33F753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013"/>
            <a:ext cx="10515600" cy="1331167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B452A1A-4E99-4779-B53F-08DCD61C7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18" y="1188243"/>
            <a:ext cx="9986963" cy="4843723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A318C67-7B6E-4660-BB01-EFFCDB970272}"/>
              </a:ext>
            </a:extLst>
          </p:cNvPr>
          <p:cNvSpPr/>
          <p:nvPr/>
        </p:nvSpPr>
        <p:spPr>
          <a:xfrm>
            <a:off x="449342" y="-138880"/>
            <a:ext cx="6237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GB" sz="5400" b="1" dirty="0">
                <a:ln/>
                <a:solidFill>
                  <a:schemeClr val="accent3"/>
                </a:solidFill>
              </a:rPr>
              <a:t>User interface design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847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letter&#10;&#10;Description automatically generated">
            <a:extLst>
              <a:ext uri="{FF2B5EF4-FFF2-40B4-BE49-F238E27FC236}">
                <a16:creationId xmlns:a16="http://schemas.microsoft.com/office/drawing/2014/main" id="{026E429E-E4E5-43C4-843B-73E9D34B7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AF4C7-1A44-463F-97C7-DEA9AD7D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0A83-C056-4377-B827-91A8F8C4B5BB}" type="slidenum">
              <a:rPr lang="en-US" smtClean="0"/>
              <a:t>12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3B77824-6145-4305-83B9-0EC06F7A0240}"/>
              </a:ext>
            </a:extLst>
          </p:cNvPr>
          <p:cNvSpPr txBox="1">
            <a:spLocks/>
          </p:cNvSpPr>
          <p:nvPr/>
        </p:nvSpPr>
        <p:spPr>
          <a:xfrm>
            <a:off x="3213847" y="4218038"/>
            <a:ext cx="6313611" cy="2025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 </a:t>
            </a:r>
            <a:endParaRPr lang="en-US" b="1" dirty="0">
              <a:solidFill>
                <a:srgbClr val="C00000"/>
              </a:solidFill>
              <a:latin typeface="Cooper Black" panose="0208090404030B020404" pitchFamily="18" charset="0"/>
            </a:endParaRP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942F36-FC79-41C6-8C4F-AF1CDE29708F}"/>
              </a:ext>
            </a:extLst>
          </p:cNvPr>
          <p:cNvSpPr/>
          <p:nvPr/>
        </p:nvSpPr>
        <p:spPr>
          <a:xfrm>
            <a:off x="7991998" y="347182"/>
            <a:ext cx="30875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Order detail page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A8DC680-B27E-4F92-88B5-C5B3BA56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013"/>
            <a:ext cx="10515600" cy="1331167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02FB718-8823-4458-A002-966093401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81" y="1107280"/>
            <a:ext cx="9901238" cy="4747953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5995A0E-7D9C-4841-9C46-83EE4F0A0175}"/>
              </a:ext>
            </a:extLst>
          </p:cNvPr>
          <p:cNvSpPr/>
          <p:nvPr/>
        </p:nvSpPr>
        <p:spPr>
          <a:xfrm>
            <a:off x="449342" y="-138880"/>
            <a:ext cx="6237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GB" sz="5400" b="1" dirty="0">
                <a:ln/>
                <a:solidFill>
                  <a:schemeClr val="accent3"/>
                </a:solidFill>
              </a:rPr>
              <a:t>User interface design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656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BE7E-EAA7-4A84-8D19-89D916CFD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F85AB-222B-46FB-8132-D570C0DD8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Testing API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Testing Frontend </a:t>
            </a:r>
          </a:p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   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9AAC5-0D7D-458D-9D63-DE96827A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5120A83-C056-4377-B827-91A8F8C4B5BB}" type="slidenum">
              <a:rPr lang="en-US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303030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8175098-CF64-4163-B9B0-392EEBDD12DC}"/>
              </a:ext>
            </a:extLst>
          </p:cNvPr>
          <p:cNvSpPr txBox="1"/>
          <p:nvPr/>
        </p:nvSpPr>
        <p:spPr>
          <a:xfrm>
            <a:off x="5727700" y="1377950"/>
            <a:ext cx="54800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Postman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__________________________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LMRoman10-Bold"/>
              </a:rPr>
              <a:t>Usability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i="0" u="none" strike="noStrike" baseline="0" dirty="0">
              <a:latin typeface="LMRoman10-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LMRoman10-Bold"/>
              </a:rPr>
              <a:t>Error-free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LMRoman10-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LMRoman10-Bold"/>
              </a:rPr>
              <a:t>Acceptance test</a:t>
            </a: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AACCC6A-DD7C-423E-AF3F-F8D16BC09798}"/>
              </a:ext>
            </a:extLst>
          </p:cNvPr>
          <p:cNvSpPr txBox="1"/>
          <p:nvPr/>
        </p:nvSpPr>
        <p:spPr>
          <a:xfrm>
            <a:off x="5892800" y="3162300"/>
            <a:ext cx="404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890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letter&#10;&#10;Description automatically generated">
            <a:extLst>
              <a:ext uri="{FF2B5EF4-FFF2-40B4-BE49-F238E27FC236}">
                <a16:creationId xmlns:a16="http://schemas.microsoft.com/office/drawing/2014/main" id="{026E429E-E4E5-43C4-843B-73E9D34B7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5" r="21793"/>
          <a:stretch/>
        </p:blipFill>
        <p:spPr>
          <a:xfrm>
            <a:off x="20" y="10"/>
            <a:ext cx="8450297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D0D8B4-15B0-4275-9DC0-9A4E0CA6AABF}"/>
              </a:ext>
            </a:extLst>
          </p:cNvPr>
          <p:cNvSpPr txBox="1"/>
          <p:nvPr/>
        </p:nvSpPr>
        <p:spPr>
          <a:xfrm>
            <a:off x="838200" y="2219785"/>
            <a:ext cx="4619621" cy="3957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FFFFFF"/>
                </a:solidFill>
              </a:rPr>
              <a:t>Conclusion</a:t>
            </a:r>
          </a:p>
          <a:p>
            <a:pPr indent="-2286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FFFF"/>
              </a:solidFill>
            </a:endParaRPr>
          </a:p>
          <a:p>
            <a:pPr marL="342900" indent="-2286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154EE00-E17B-4C28-864E-6EA83FD84E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9" r="6765"/>
          <a:stretch/>
        </p:blipFill>
        <p:spPr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4A75CD-8873-4F1F-BEB7-ACE26C3D3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F5120A83-C056-4377-B827-91A8F8C4B5BB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  <a:defRPr/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3B77824-6145-4305-83B9-0EC06F7A0240}"/>
              </a:ext>
            </a:extLst>
          </p:cNvPr>
          <p:cNvSpPr txBox="1">
            <a:spLocks/>
          </p:cNvSpPr>
          <p:nvPr/>
        </p:nvSpPr>
        <p:spPr>
          <a:xfrm>
            <a:off x="3213847" y="4218038"/>
            <a:ext cx="6313611" cy="2025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 </a:t>
            </a:r>
            <a:endParaRPr lang="en-US" b="1" dirty="0">
              <a:solidFill>
                <a:srgbClr val="C00000"/>
              </a:solidFill>
              <a:latin typeface="Cooper Black" panose="0208090404030B020404" pitchFamily="18" charset="0"/>
            </a:endParaRP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9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BE7E-EAA7-4A84-8D19-89D916CF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F85AB-222B-46FB-8132-D570C0DD8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Comic Sans MS" panose="030F0702030302020204" pitchFamily="66" charset="0"/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Comic Sans MS" panose="030F0702030302020204" pitchFamily="66" charset="0"/>
              </a:rPr>
              <a:t>Methodology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Comic Sans MS" panose="030F0702030302020204" pitchFamily="66" charset="0"/>
              </a:rPr>
              <a:t>System Architecture and System Design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Comic Sans MS" panose="030F0702030302020204" pitchFamily="66" charset="0"/>
              </a:rPr>
              <a:t>User Interface 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Comic Sans MS" panose="030F0702030302020204" pitchFamily="66" charset="0"/>
              </a:rPr>
              <a:t>Demo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Comic Sans MS" panose="030F0702030302020204" pitchFamily="66" charset="0"/>
              </a:rPr>
              <a:t>Testing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Comic Sans MS" panose="030F0702030302020204" pitchFamily="66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9AAC5-0D7D-458D-9D63-DE96827A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0A83-C056-4377-B827-91A8F8C4B5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6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BE7E-EAA7-4A84-8D19-89D916CF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Problem Statement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F85AB-222B-46FB-8132-D570C0DD8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8297"/>
            <a:ext cx="10515600" cy="2487561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US" sz="2400" dirty="0">
                <a:latin typeface="Comic Sans MS" panose="030F0702030302020204" pitchFamily="66" charset="0"/>
              </a:rPr>
              <a:t>-Textile cleaning company named "Clean It! AG" needs an application to handle their daily business in their local cleaning shops.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9AAC5-0D7D-458D-9D63-DE96827A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0A83-C056-4377-B827-91A8F8C4B5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2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DBE7E-EAA7-4A84-8D19-89D916CFD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2900" dirty="0"/>
              <a:t>Introduction(</a:t>
            </a:r>
            <a:r>
              <a:rPr lang="en-US" sz="2900" dirty="0">
                <a:solidFill>
                  <a:schemeClr val="accent2"/>
                </a:solidFill>
              </a:rPr>
              <a:t>Goals</a:t>
            </a:r>
            <a:r>
              <a:rPr lang="en-US" sz="29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9AAC5-0D7D-458D-9D63-DE96827A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5120A83-C056-4377-B827-91A8F8C4B5BB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14BFEA8-3760-4B94-8963-0CF5B4A565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6157594"/>
              </p:ext>
            </p:extLst>
          </p:nvPr>
        </p:nvGraphicFramePr>
        <p:xfrm>
          <a:off x="4718050" y="2241550"/>
          <a:ext cx="7283450" cy="338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782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BE7E-EAA7-4A84-8D19-89D916CF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sz="3200" b="1">
                <a:solidFill>
                  <a:schemeClr val="accent2"/>
                </a:solidFill>
              </a:rPr>
              <a:t>Textile cleaning process</a:t>
            </a:r>
            <a:r>
              <a:rPr lang="en-US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9AAC5-0D7D-458D-9D63-DE96827A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0A83-C056-4377-B827-91A8F8C4B5BB}" type="slidenum">
              <a:rPr lang="en-US" smtClean="0"/>
              <a:t>5</a:t>
            </a:fld>
            <a:endParaRPr lang="en-US"/>
          </a:p>
        </p:txBody>
      </p:sp>
      <p:pic>
        <p:nvPicPr>
          <p:cNvPr id="7" name="Inhaltsplatzhalter 6" descr="Ein Bild, das Text, Whiteboard enthält.&#10;&#10;Automatisch generierte Beschreibung">
            <a:extLst>
              <a:ext uri="{FF2B5EF4-FFF2-40B4-BE49-F238E27FC236}">
                <a16:creationId xmlns:a16="http://schemas.microsoft.com/office/drawing/2014/main" id="{82114A13-EDC2-4030-8C84-5C03A1977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55720" y="602984"/>
            <a:ext cx="4480560" cy="70261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7957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BE7E-EAA7-4A84-8D19-89D916CF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F85AB-222B-46FB-8132-D570C0DD8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Comic Sans MS" panose="030F0702030302020204" pitchFamily="66" charset="0"/>
              </a:rPr>
              <a:t>Domain Analysis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Comic Sans MS" panose="030F0702030302020204" pitchFamily="66" charset="0"/>
              </a:rPr>
              <a:t>System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Comic Sans MS" panose="030F0702030302020204" pitchFamily="66" charset="0"/>
              </a:rPr>
              <a:t>Technologies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9AAC5-0D7D-458D-9D63-DE96827A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0A83-C056-4377-B827-91A8F8C4B5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47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FCD07BA2-0945-414D-8018-DCF2868ED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2390569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Methodology</a:t>
            </a:r>
            <a:br>
              <a:rPr lang="en-US" dirty="0"/>
            </a:br>
            <a:r>
              <a:rPr lang="en-US" dirty="0">
                <a:solidFill>
                  <a:srgbClr val="7030A0"/>
                </a:solidFill>
              </a:rPr>
              <a:t>TECHNO</a:t>
            </a:r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LOGIES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picture containing letter&#10;&#10;Description automatically generated">
            <a:extLst>
              <a:ext uri="{FF2B5EF4-FFF2-40B4-BE49-F238E27FC236}">
                <a16:creationId xmlns:a16="http://schemas.microsoft.com/office/drawing/2014/main" id="{026E429E-E4E5-43C4-843B-73E9D34B7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73B1BE-7345-4788-A7B8-F49DE19C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0A83-C056-4377-B827-91A8F8C4B5BB}" type="slidenum">
              <a:rPr lang="en-US" smtClean="0"/>
              <a:t>7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3B77824-6145-4305-83B9-0EC06F7A0240}"/>
              </a:ext>
            </a:extLst>
          </p:cNvPr>
          <p:cNvSpPr txBox="1">
            <a:spLocks/>
          </p:cNvSpPr>
          <p:nvPr/>
        </p:nvSpPr>
        <p:spPr>
          <a:xfrm>
            <a:off x="3213847" y="4218038"/>
            <a:ext cx="6313611" cy="2025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 </a:t>
            </a:r>
            <a:endParaRPr lang="en-US" b="1" dirty="0">
              <a:solidFill>
                <a:srgbClr val="C00000"/>
              </a:solidFill>
              <a:latin typeface="Cooper Black" panose="0208090404030B020404" pitchFamily="18" charset="0"/>
            </a:endParaRP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74A399D-6D66-4C69-91DD-303BE51C3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061" y="2566467"/>
            <a:ext cx="7730137" cy="31811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1663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letter&#10;&#10;Description automatically generated">
            <a:extLst>
              <a:ext uri="{FF2B5EF4-FFF2-40B4-BE49-F238E27FC236}">
                <a16:creationId xmlns:a16="http://schemas.microsoft.com/office/drawing/2014/main" id="{026E429E-E4E5-43C4-843B-73E9D34B7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1"/>
            <a:ext cx="12113341" cy="6858000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3E572EF-F3E1-486C-B36A-7B3DC66B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0A83-C056-4377-B827-91A8F8C4B5BB}" type="slidenum">
              <a:rPr lang="en-US" smtClean="0"/>
              <a:t>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C03D65-12D1-48BB-B302-2F1D374BA7D3}"/>
              </a:ext>
            </a:extLst>
          </p:cNvPr>
          <p:cNvSpPr/>
          <p:nvPr/>
        </p:nvSpPr>
        <p:spPr>
          <a:xfrm>
            <a:off x="757084" y="904066"/>
            <a:ext cx="10616932" cy="496529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easy</a:t>
            </a:r>
            <a:r>
              <a:rPr lang="en-US" b="0" i="0" dirty="0">
                <a:effectLst/>
                <a:latin typeface="Roboto" panose="02000000000000000000" pitchFamily="2" charset="0"/>
              </a:rPr>
              <a:t> to </a:t>
            </a:r>
            <a:r>
              <a:rPr lang="en-US" b="0" i="0" dirty="0"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develop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reduces</a:t>
            </a:r>
            <a:r>
              <a:rPr lang="en-US" b="0" i="0" dirty="0">
                <a:effectLst/>
                <a:latin typeface="Roboto" panose="02000000000000000000" pitchFamily="2" charset="0"/>
              </a:rPr>
              <a:t> development </a:t>
            </a:r>
            <a:r>
              <a:rPr lang="en-US" b="0" i="0" dirty="0"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time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easy to </a:t>
            </a:r>
            <a:r>
              <a:rPr lang="en-US" b="0" i="0" dirty="0"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integrate</a:t>
            </a:r>
            <a:r>
              <a:rPr lang="en-US" b="0" i="0" dirty="0">
                <a:effectLst/>
                <a:latin typeface="Roboto" panose="02000000000000000000" pitchFamily="2" charset="0"/>
              </a:rPr>
              <a:t> Spring Boot Application with its Spring Ecosystem like Spring </a:t>
            </a:r>
            <a:r>
              <a:rPr lang="en-US" b="0" i="0" dirty="0"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JDBC</a:t>
            </a:r>
            <a:r>
              <a:rPr lang="en-US" b="0" i="0" dirty="0">
                <a:effectLst/>
                <a:latin typeface="Roboto" panose="02000000000000000000" pitchFamily="2" charset="0"/>
              </a:rPr>
              <a:t>, Spring </a:t>
            </a:r>
            <a:r>
              <a:rPr lang="en-US" b="0" i="0" dirty="0"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ORM</a:t>
            </a:r>
            <a:r>
              <a:rPr lang="en-US" b="0" i="0" dirty="0">
                <a:effectLst/>
                <a:latin typeface="Roboto" panose="02000000000000000000" pitchFamily="2" charset="0"/>
              </a:rPr>
              <a:t>, Spring </a:t>
            </a:r>
            <a:r>
              <a:rPr lang="en-US" b="0" i="0" dirty="0"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Data</a:t>
            </a:r>
            <a:r>
              <a:rPr lang="en-US" b="0" i="0" dirty="0">
                <a:effectLst/>
                <a:latin typeface="Roboto" panose="02000000000000000000" pitchFamily="2" charset="0"/>
              </a:rPr>
              <a:t>, Spring </a:t>
            </a:r>
            <a:r>
              <a:rPr lang="en-US" b="0" i="0" dirty="0"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Security</a:t>
            </a:r>
            <a:r>
              <a:rPr lang="en-US" b="0" i="0" dirty="0">
                <a:effectLst/>
                <a:latin typeface="Roboto" panose="02000000000000000000" pitchFamily="2" charset="0"/>
              </a:rPr>
              <a:t> etc.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Embedded HTTP</a:t>
            </a:r>
          </a:p>
          <a:p>
            <a:pPr algn="l"/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It provides </a:t>
            </a:r>
            <a:r>
              <a:rPr lang="en-US" b="0" i="0" dirty="0"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lots of plugins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5611012-7399-41EA-A3A7-F354C3373FED}"/>
              </a:ext>
            </a:extLst>
          </p:cNvPr>
          <p:cNvSpPr txBox="1">
            <a:spLocks/>
          </p:cNvSpPr>
          <p:nvPr/>
        </p:nvSpPr>
        <p:spPr>
          <a:xfrm>
            <a:off x="817984" y="1831321"/>
            <a:ext cx="10616932" cy="971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3B77824-6145-4305-83B9-0EC06F7A0240}"/>
              </a:ext>
            </a:extLst>
          </p:cNvPr>
          <p:cNvSpPr txBox="1">
            <a:spLocks/>
          </p:cNvSpPr>
          <p:nvPr/>
        </p:nvSpPr>
        <p:spPr>
          <a:xfrm>
            <a:off x="3213847" y="4218038"/>
            <a:ext cx="6313611" cy="2025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 </a:t>
            </a:r>
            <a:endParaRPr lang="en-US" b="1" dirty="0">
              <a:solidFill>
                <a:srgbClr val="C00000"/>
              </a:solidFill>
              <a:latin typeface="Cooper Black" panose="0208090404030B020404" pitchFamily="18" charset="0"/>
            </a:endParaRP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5550A74-2F6C-431B-AE7D-039223F0D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49223"/>
          </a:xfrm>
        </p:spPr>
        <p:txBody>
          <a:bodyPr/>
          <a:lstStyle/>
          <a:p>
            <a:r>
              <a:rPr lang="en-US" dirty="0"/>
              <a:t>Methodology</a:t>
            </a:r>
            <a:r>
              <a:rPr lang="en-US" dirty="0">
                <a:solidFill>
                  <a:schemeClr val="accent2"/>
                </a:solidFill>
              </a:rPr>
              <a:t>(System)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AFF37A-AE48-46B1-A4E3-6C0533777F1B}"/>
              </a:ext>
            </a:extLst>
          </p:cNvPr>
          <p:cNvSpPr txBox="1"/>
          <p:nvPr/>
        </p:nvSpPr>
        <p:spPr>
          <a:xfrm flipH="1">
            <a:off x="1384881" y="1098615"/>
            <a:ext cx="8794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Why Spring Boot?</a:t>
            </a:r>
          </a:p>
        </p:txBody>
      </p:sp>
    </p:spTree>
    <p:extLst>
      <p:ext uri="{BB962C8B-B14F-4D97-AF65-F5344CB8AC3E}">
        <p14:creationId xmlns:p14="http://schemas.microsoft.com/office/powerpoint/2010/main" val="2830732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50563-F83E-4739-9DFD-95A4611C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Why Angular?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7DC0F5-D5BC-4AF8-A71D-4BB9B3BFD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Faster Development Process</a:t>
            </a:r>
          </a:p>
          <a:p>
            <a:endParaRPr lang="en-US" dirty="0"/>
          </a:p>
          <a:p>
            <a:r>
              <a:rPr lang="en-US" dirty="0"/>
              <a:t>Readable and Testable Code</a:t>
            </a:r>
          </a:p>
          <a:p>
            <a:endParaRPr lang="en-US" dirty="0"/>
          </a:p>
          <a:p>
            <a:r>
              <a:rPr lang="en-US" dirty="0"/>
              <a:t>More Lightweight Web Applications</a:t>
            </a:r>
          </a:p>
          <a:p>
            <a:endParaRPr lang="en-US" dirty="0"/>
          </a:p>
          <a:p>
            <a:r>
              <a:rPr lang="en-US" dirty="0"/>
              <a:t>Efficient Problem-Solving Patterns</a:t>
            </a:r>
          </a:p>
          <a:p>
            <a:endParaRPr lang="en-US" dirty="0"/>
          </a:p>
          <a:p>
            <a:r>
              <a:rPr lang="en-US" dirty="0"/>
              <a:t>Excellent Material Design Library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63DFAA-2B84-4967-A4B3-37B349A9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0A83-C056-4377-B827-91A8F8C4B5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01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Breitbild</PresentationFormat>
  <Paragraphs>87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Comic Sans MS</vt:lpstr>
      <vt:lpstr>Cooper Black</vt:lpstr>
      <vt:lpstr>LMRoman10-Bold</vt:lpstr>
      <vt:lpstr>Roboto</vt:lpstr>
      <vt:lpstr>Office Theme</vt:lpstr>
      <vt:lpstr>   </vt:lpstr>
      <vt:lpstr>Outline</vt:lpstr>
      <vt:lpstr>Introduction (Problem Statement)</vt:lpstr>
      <vt:lpstr>Introduction(Goals)</vt:lpstr>
      <vt:lpstr>Introduction (Textile cleaning process)</vt:lpstr>
      <vt:lpstr>Methodology</vt:lpstr>
      <vt:lpstr>Methodology TECHNOLOGIES </vt:lpstr>
      <vt:lpstr>Methodology(System) </vt:lpstr>
      <vt:lpstr>Why Angular?</vt:lpstr>
      <vt:lpstr>System Architecture and System Design</vt:lpstr>
      <vt:lpstr> </vt:lpstr>
      <vt:lpstr> </vt:lpstr>
      <vt:lpstr>Testing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Kristina Shiryagina</dc:creator>
  <cp:lastModifiedBy>Kristina Salini</cp:lastModifiedBy>
  <cp:revision>27</cp:revision>
  <dcterms:created xsi:type="dcterms:W3CDTF">2021-01-31T21:34:40Z</dcterms:created>
  <dcterms:modified xsi:type="dcterms:W3CDTF">2022-03-23T09:02:32Z</dcterms:modified>
</cp:coreProperties>
</file>