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5993" userDrawn="1">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91" autoAdjust="0"/>
  </p:normalViewPr>
  <p:slideViewPr>
    <p:cSldViewPr snapToGrid="0" snapToObjects="1">
      <p:cViewPr varScale="1">
        <p:scale>
          <a:sx n="29" d="100"/>
          <a:sy n="29" d="100"/>
        </p:scale>
        <p:origin x="1546" y="125"/>
      </p:cViewPr>
      <p:guideLst>
        <p:guide orient="horz" pos="5993"/>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8897627" y="18414123"/>
            <a:ext cx="11439331" cy="1323439"/>
          </a:xfrm>
          <a:prstGeom prst="rect">
            <a:avLst/>
          </a:prstGeom>
          <a:noFill/>
        </p:spPr>
        <p:txBody>
          <a:bodyPr wrap="none" lIns="72000" tIns="72000" rIns="72000" bIns="72000" rtlCol="0">
            <a:normAutofit/>
          </a:bodyPr>
          <a:lstStyle/>
          <a:p>
            <a:pPr algn="ctr"/>
            <a:r>
              <a:rPr lang="en-GB" sz="6000" dirty="0">
                <a:latin typeface="+mj-lt"/>
              </a:rPr>
              <a:t>PLANA</a:t>
            </a:r>
            <a:r>
              <a:rPr lang="en-US" sz="6000" dirty="0"/>
              <a:t> (Planung des Dozierenden-Einsatzes)</a:t>
            </a:r>
            <a:endParaRPr lang="en-GB" sz="6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3516992649"/>
              </p:ext>
            </p:extLst>
          </p:nvPr>
        </p:nvGraphicFramePr>
        <p:xfrm>
          <a:off x="21344248" y="17983200"/>
          <a:ext cx="8268664" cy="2700977"/>
        </p:xfrm>
        <a:graphic>
          <a:graphicData uri="http://schemas.openxmlformats.org/drawingml/2006/table">
            <a:tbl>
              <a:tblPr firstRow="1" bandRow="1">
                <a:tableStyleId>{5940675A-B579-460E-94D1-54222C63F5DA}</a:tableStyleId>
              </a:tblPr>
              <a:tblGrid>
                <a:gridCol w="3169615">
                  <a:extLst>
                    <a:ext uri="{9D8B030D-6E8A-4147-A177-3AD203B41FA5}">
                      <a16:colId xmlns:a16="http://schemas.microsoft.com/office/drawing/2014/main" val="20000"/>
                    </a:ext>
                  </a:extLst>
                </a:gridCol>
                <a:gridCol w="5099049">
                  <a:extLst>
                    <a:ext uri="{9D8B030D-6E8A-4147-A177-3AD203B41FA5}">
                      <a16:colId xmlns:a16="http://schemas.microsoft.com/office/drawing/2014/main" val="20001"/>
                    </a:ext>
                  </a:extLst>
                </a:gridCol>
              </a:tblGrid>
              <a:tr h="924312">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Kristina Shiryagina</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13041">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 Marcel Pfahrer</a:t>
                      </a: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21136">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 Federico Flueckiger</a:t>
                      </a: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Thesis 2020/21	</a:t>
            </a:r>
            <a:r>
              <a:rPr lang="de-CH" altLang="de-DE" sz="3200" dirty="0">
                <a:solidFill>
                  <a:srgbClr val="697D91"/>
                </a:solidFill>
                <a:latin typeface="Lucida Sans" pitchFamily="34" charset="0"/>
              </a:rPr>
              <a:t> Studiengang Informatik</a:t>
            </a:r>
            <a:endParaRPr lang="en-GB" sz="3200" dirty="0">
              <a:solidFill>
                <a:srgbClr val="697D91"/>
              </a:solidFill>
              <a:latin typeface="Lucida Sans" pitchFamily="34" charset="0"/>
            </a:endParaRPr>
          </a:p>
        </p:txBody>
      </p:sp>
      <p:sp>
        <p:nvSpPr>
          <p:cNvPr id="6" name="Textfeld 5"/>
          <p:cNvSpPr txBox="1"/>
          <p:nvPr/>
        </p:nvSpPr>
        <p:spPr>
          <a:xfrm>
            <a:off x="1077643" y="896767"/>
            <a:ext cx="8666980" cy="8156079"/>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Einleitung</a:t>
            </a:r>
            <a:endParaRPr lang="en-GB" altLang="de-DE" sz="3200" dirty="0">
              <a:solidFill>
                <a:schemeClr val="tx1">
                  <a:lumMod val="95000"/>
                  <a:lumOff val="5000"/>
                </a:schemeClr>
              </a:solidFill>
              <a:latin typeface="Lucida Sans" pitchFamily="34" charset="0"/>
            </a:endParaRPr>
          </a:p>
          <a:p>
            <a:pPr algn="just">
              <a:buClr>
                <a:srgbClr val="FAA500"/>
              </a:buClr>
              <a:buSzPct val="80000"/>
              <a:defRPr/>
            </a:pPr>
            <a:r>
              <a:rPr lang="de-DE" altLang="de-DE" sz="3200" b="1" dirty="0">
                <a:solidFill>
                  <a:schemeClr val="tx1">
                    <a:lumMod val="95000"/>
                    <a:lumOff val="5000"/>
                  </a:schemeClr>
                </a:solidFill>
                <a:latin typeface="Lucida Sans" pitchFamily="34" charset="0"/>
              </a:rPr>
              <a:t>PLANA</a:t>
            </a:r>
            <a:r>
              <a:rPr lang="de-DE" altLang="de-DE" sz="3200" dirty="0">
                <a:solidFill>
                  <a:schemeClr val="tx1">
                    <a:lumMod val="95000"/>
                    <a:lumOff val="5000"/>
                  </a:schemeClr>
                </a:solidFill>
                <a:latin typeface="Lucida Sans" pitchFamily="34" charset="0"/>
              </a:rPr>
              <a:t> (Planung des Dozierenden-Einsatzes) ist ein Webanwendungstool für eine effektive Lehrerplanung. Mit PLANA können Lehrer am Planungsprozess teilnehmen, Vorschläge zu den Modulen machen, die sie unterrichten möchten, sowie stündliche Arbeitsbelastungen für bestimmte Module disponieren. Andererseits sieht die für die Planung verantwortliche Person die Anforderungen und berücksichtigt sie bei der Erstellung von Plänen.</a:t>
            </a:r>
            <a:endParaRPr lang="en-GB" altLang="de-DE" sz="3200" dirty="0">
              <a:solidFill>
                <a:schemeClr val="tx1">
                  <a:lumMod val="95000"/>
                  <a:lumOff val="5000"/>
                </a:schemeClr>
              </a:solidFill>
              <a:latin typeface="Lucida Sans" pitchFamily="34" charset="0"/>
            </a:endParaRPr>
          </a:p>
          <a:p>
            <a:pPr algn="just">
              <a:buClr>
                <a:srgbClr val="FAA500"/>
              </a:buClr>
              <a:buSzPct val="80000"/>
              <a:defRPr/>
            </a:pPr>
            <a:endParaRPr lang="en-GB" altLang="de-DE" sz="3200" dirty="0">
              <a:solidFill>
                <a:schemeClr val="tx1">
                  <a:lumMod val="95000"/>
                  <a:lumOff val="5000"/>
                </a:schemeClr>
              </a:solidFill>
              <a:latin typeface="Lucida Sans" pitchFamily="34" charset="0"/>
            </a:endParaRPr>
          </a:p>
          <a:p>
            <a:pPr algn="just">
              <a:buClr>
                <a:srgbClr val="FAA500"/>
              </a:buClr>
              <a:buSzPct val="80000"/>
              <a:defRPr/>
            </a:pPr>
            <a:endParaRPr lang="en-GB" altLang="de-DE" sz="3200" dirty="0">
              <a:solidFill>
                <a:schemeClr val="tx1">
                  <a:lumMod val="95000"/>
                  <a:lumOff val="5000"/>
                </a:schemeClr>
              </a:solidFill>
              <a:latin typeface="Lucida Sans" pitchFamily="34" charset="0"/>
            </a:endParaRPr>
          </a:p>
          <a:p>
            <a:pPr algn="just">
              <a:buClr>
                <a:srgbClr val="FAA500"/>
              </a:buClr>
              <a:buSzPct val="80000"/>
              <a:defRPr/>
            </a:pPr>
            <a:endParaRPr lang="en-GB" altLang="de-DE" sz="3200" dirty="0">
              <a:solidFill>
                <a:schemeClr val="tx1">
                  <a:lumMod val="95000"/>
                  <a:lumOff val="5000"/>
                </a:schemeClr>
              </a:solidFill>
              <a:latin typeface="Lucida Sans" pitchFamily="34" charset="0"/>
            </a:endParaRPr>
          </a:p>
        </p:txBody>
      </p:sp>
      <p:sp>
        <p:nvSpPr>
          <p:cNvPr id="9" name="Textfeld 8"/>
          <p:cNvSpPr txBox="1"/>
          <p:nvPr/>
        </p:nvSpPr>
        <p:spPr>
          <a:xfrm>
            <a:off x="20074139" y="921247"/>
            <a:ext cx="8845847" cy="23544907"/>
          </a:xfrm>
          <a:prstGeom prst="rect">
            <a:avLst/>
          </a:prstGeom>
          <a:noFill/>
        </p:spPr>
        <p:txBody>
          <a:bodyPr wrap="square" rtlCol="0">
            <a:spAutoFit/>
          </a:bodyPr>
          <a:lstStyle/>
          <a:p>
            <a:pPr lvl="0" algn="just">
              <a:buClr>
                <a:srgbClr val="FAA500"/>
              </a:buClr>
              <a:buSzPct val="80000"/>
              <a:defRPr/>
            </a:pPr>
            <a:r>
              <a:rPr lang="en-GB" altLang="de-DE" sz="4400" dirty="0">
                <a:solidFill>
                  <a:srgbClr val="697D91"/>
                </a:solidFill>
                <a:latin typeface="+mj-lt"/>
              </a:rPr>
              <a:t>Realisierung</a:t>
            </a:r>
          </a:p>
          <a:p>
            <a:pPr algn="just">
              <a:buClr>
                <a:srgbClr val="FAA500"/>
              </a:buClr>
              <a:buSzPct val="80000"/>
              <a:defRPr/>
            </a:pPr>
            <a:r>
              <a:rPr lang="de-DE" altLang="de-DE" sz="3200" dirty="0">
                <a:latin typeface="Lucida Sans" pitchFamily="34" charset="0"/>
              </a:rPr>
              <a:t>Zur Realisierung wurden Technologien wie </a:t>
            </a:r>
            <a:r>
              <a:rPr lang="de-DE" altLang="de-DE" sz="3200" b="1" dirty="0">
                <a:latin typeface="Lucida Sans" pitchFamily="34" charset="0"/>
              </a:rPr>
              <a:t>ASP.NET Core</a:t>
            </a:r>
            <a:r>
              <a:rPr lang="de-DE" altLang="de-DE" sz="3200" dirty="0">
                <a:latin typeface="Lucida Sans" pitchFamily="34" charset="0"/>
              </a:rPr>
              <a:t>, MS SQL-Datenbanken und </a:t>
            </a:r>
            <a:r>
              <a:rPr lang="de-DE" altLang="de-DE" sz="3200" b="1" dirty="0">
                <a:latin typeface="Lucida Sans" pitchFamily="34" charset="0"/>
              </a:rPr>
              <a:t>Blazor</a:t>
            </a:r>
            <a:r>
              <a:rPr lang="de-DE" altLang="de-DE" sz="3200" dirty="0">
                <a:latin typeface="Lucida Sans" pitchFamily="34" charset="0"/>
              </a:rPr>
              <a:t> mit </a:t>
            </a:r>
          </a:p>
          <a:p>
            <a:pPr algn="just">
              <a:buClr>
                <a:srgbClr val="FAA500"/>
              </a:buClr>
              <a:buSzPct val="80000"/>
              <a:defRPr/>
            </a:pPr>
            <a:r>
              <a:rPr lang="de-DE" altLang="de-DE" sz="3200" b="1" dirty="0">
                <a:latin typeface="Lucida Sans" pitchFamily="34" charset="0"/>
              </a:rPr>
              <a:t>C # </a:t>
            </a:r>
            <a:r>
              <a:rPr lang="de-DE" altLang="de-DE" sz="3200" dirty="0">
                <a:latin typeface="Lucida Sans" pitchFamily="34" charset="0"/>
              </a:rPr>
              <a:t>als Programmiersprache ausgewählt.</a:t>
            </a:r>
            <a:endParaRPr lang="en-GB" altLang="de-DE" sz="3200" dirty="0">
              <a:solidFill>
                <a:srgbClr val="697D91"/>
              </a:solidFill>
            </a:endParaRPr>
          </a:p>
          <a:p>
            <a:pPr algn="just">
              <a:buClr>
                <a:srgbClr val="FAA500"/>
              </a:buClr>
              <a:buSzPct val="80000"/>
              <a:defRPr/>
            </a:pPr>
            <a:endParaRPr lang="en-GB" altLang="de-DE" sz="3200" dirty="0">
              <a:solidFill>
                <a:srgbClr val="697D91"/>
              </a:solidFill>
            </a:endParaRPr>
          </a:p>
          <a:p>
            <a:pPr algn="just">
              <a:buClr>
                <a:srgbClr val="FAA500"/>
              </a:buClr>
              <a:buSzPct val="80000"/>
              <a:defRPr/>
            </a:pPr>
            <a:endParaRPr lang="en-GB" altLang="de-DE" sz="6000" dirty="0">
              <a:solidFill>
                <a:srgbClr val="697D91"/>
              </a:solidFill>
            </a:endParaRPr>
          </a:p>
          <a:p>
            <a:pPr algn="just">
              <a:buClr>
                <a:srgbClr val="FAA500"/>
              </a:buClr>
              <a:buSzPct val="80000"/>
              <a:defRPr/>
            </a:pPr>
            <a:r>
              <a:rPr lang="en-GB" altLang="de-DE" sz="4400" dirty="0">
                <a:solidFill>
                  <a:srgbClr val="697D91"/>
                </a:solidFill>
                <a:latin typeface="+mj-lt"/>
              </a:rPr>
              <a:t>Ergebnisse</a:t>
            </a:r>
          </a:p>
          <a:p>
            <a:pPr algn="just">
              <a:buClr>
                <a:srgbClr val="FAA500"/>
              </a:buClr>
              <a:buSzPct val="80000"/>
              <a:defRPr/>
            </a:pPr>
            <a:r>
              <a:rPr lang="de-DE" altLang="de-DE" sz="3200" dirty="0">
                <a:latin typeface="Lucida Sans" pitchFamily="34" charset="0"/>
              </a:rPr>
              <a:t>Unsere Entwicklung durchlief alle Phasen der Schöpfung zur Erstellung eines Produktes.</a:t>
            </a:r>
          </a:p>
          <a:p>
            <a:pPr algn="just">
              <a:buClr>
                <a:srgbClr val="FAA500"/>
              </a:buClr>
              <a:buSzPct val="80000"/>
              <a:defRPr/>
            </a:pPr>
            <a:r>
              <a:rPr lang="de-DE" altLang="de-DE" sz="3200" dirty="0">
                <a:latin typeface="Lucida Sans" pitchFamily="34" charset="0"/>
              </a:rPr>
              <a:t> Nämlich: </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Analyse von Trends bei neuen    Technologien,</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Untersuchung von Kundenwünschen,</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Die Idee, ein Produkt basierend auf ausgewählten Technologien und Konzepten zu erstellen,</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Produktimplementierung </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Produkttest.</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r>
              <a:rPr lang="en-GB" altLang="de-DE" sz="3200" b="1" dirty="0">
                <a:latin typeface="Lucida Sans" pitchFamily="34" charset="0"/>
              </a:rPr>
              <a:t>	</a:t>
            </a:r>
          </a:p>
          <a:p>
            <a:pPr algn="just">
              <a:buClr>
                <a:srgbClr val="FAA500"/>
              </a:buClr>
              <a:buSzPct val="80000"/>
              <a:defRPr/>
            </a:pPr>
            <a:r>
              <a:rPr lang="de-DE" altLang="de-DE" sz="3200">
                <a:latin typeface="Lucida Sans" pitchFamily="34" charset="0"/>
              </a:rPr>
              <a:t>Ein funktionsfähiges </a:t>
            </a:r>
            <a:r>
              <a:rPr lang="de-DE" altLang="de-DE" sz="3200" dirty="0">
                <a:latin typeface="Lucida Sans" pitchFamily="34" charset="0"/>
              </a:rPr>
              <a:t>System konnte erfolgreich bereitgestellt und getestet werden. </a:t>
            </a:r>
          </a:p>
          <a:p>
            <a:pPr algn="just">
              <a:buClr>
                <a:srgbClr val="FAA500"/>
              </a:buClr>
              <a:buSzPct val="80000"/>
              <a:defRPr/>
            </a:pPr>
            <a:r>
              <a:rPr lang="de-DE" altLang="de-DE" sz="3200" dirty="0">
                <a:latin typeface="Lucida Sans" pitchFamily="34" charset="0"/>
              </a:rPr>
              <a:t>Dabei wird ein Planungsablauf mit allen benötigten Funktionalitäten unterstützt.</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p:txBody>
      </p:sp>
      <p:sp>
        <p:nvSpPr>
          <p:cNvPr id="10" name="Textfeld 9"/>
          <p:cNvSpPr txBox="1"/>
          <p:nvPr/>
        </p:nvSpPr>
        <p:spPr>
          <a:xfrm>
            <a:off x="10667052" y="893032"/>
            <a:ext cx="8845847" cy="14742497"/>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Ziel der Arbeit</a:t>
            </a:r>
          </a:p>
          <a:p>
            <a:pPr algn="just">
              <a:buClr>
                <a:srgbClr val="FAA500"/>
              </a:buClr>
              <a:buSzPct val="80000"/>
              <a:defRPr/>
            </a:pPr>
            <a:r>
              <a:rPr lang="de-DE" altLang="de-DE" sz="3200" dirty="0">
                <a:latin typeface="Lucida Sans" pitchFamily="34" charset="0"/>
              </a:rPr>
              <a:t>Das Ziel dieser Bachelor Thesis ist die Konzeption und Realisierung eines Web-basierten Informationssystems zur Unterstützung der Planung des Dozierenden-Einsatzes am Departement Technik und Informatik der Berner Fachhochschule (BFH).  Dabei gibt es folgende wichtige Kernpunkte:</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Einbezug der Dozierenden in den Planungsprozess</a:t>
            </a:r>
          </a:p>
          <a:p>
            <a:pPr marL="457200" indent="-457200" algn="just">
              <a:buClr>
                <a:srgbClr val="FAA500"/>
              </a:buClr>
              <a:buSzPct val="80000"/>
              <a:buFont typeface="Arial" panose="020B0604020202020204" pitchFamily="34" charset="0"/>
              <a:buChar char="•"/>
              <a:defRPr/>
            </a:pPr>
            <a:r>
              <a:rPr lang="de-DE" altLang="de-DE" sz="3200" dirty="0">
                <a:latin typeface="Lucida Sans" pitchFamily="34" charset="0"/>
              </a:rPr>
              <a:t>Flexibilisierung der Planung durch die Gruppierung von Modulen und/oder Dozierenden</a:t>
            </a:r>
          </a:p>
          <a:p>
            <a:pPr algn="just">
              <a:buClr>
                <a:srgbClr val="FAA500"/>
              </a:buClr>
              <a:buSzPct val="80000"/>
              <a:defRPr/>
            </a:pPr>
            <a:endParaRPr lang="de-DE" altLang="de-DE" sz="3200" dirty="0">
              <a:latin typeface="Lucida Sans" pitchFamily="34" charset="0"/>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lvl="0" algn="just">
              <a:buClr>
                <a:srgbClr val="FAA500"/>
              </a:buClr>
              <a:buSzPct val="80000"/>
              <a:defRPr/>
            </a:pPr>
            <a:endParaRPr lang="en-GB" altLang="de-DE" sz="4400" dirty="0">
              <a:solidFill>
                <a:srgbClr val="697D91"/>
              </a:solidFill>
              <a:latin typeface="Lucida Sans"/>
            </a:endParaRPr>
          </a:p>
          <a:p>
            <a:pPr algn="just">
              <a:buClr>
                <a:srgbClr val="FAA500"/>
              </a:buClr>
              <a:buSzPct val="80000"/>
              <a:defRPr/>
            </a:pPr>
            <a:endParaRPr lang="en-GB" altLang="de-DE" sz="3200" dirty="0">
              <a:solidFill>
                <a:srgbClr val="697D91"/>
              </a:solidFill>
              <a:latin typeface="Lucida Sans" pitchFamily="34" charset="0"/>
            </a:endParaRPr>
          </a:p>
          <a:p>
            <a:pPr algn="just">
              <a:buClr>
                <a:srgbClr val="FAA500"/>
              </a:buClr>
              <a:buSzPct val="80000"/>
              <a:defRPr/>
            </a:pPr>
            <a:r>
              <a:rPr lang="en-GB" altLang="de-DE" sz="3200" dirty="0">
                <a:latin typeface="Lucida Sans" pitchFamily="34" charset="0"/>
              </a:rPr>
              <a:t>.</a:t>
            </a:r>
          </a:p>
        </p:txBody>
      </p:sp>
      <p:pic>
        <p:nvPicPr>
          <p:cNvPr id="8" name="Grafik 7">
            <a:extLst>
              <a:ext uri="{FF2B5EF4-FFF2-40B4-BE49-F238E27FC236}">
                <a16:creationId xmlns:a16="http://schemas.microsoft.com/office/drawing/2014/main" id="{04F9B472-7F44-425A-A102-E7F8683D5370}"/>
              </a:ext>
            </a:extLst>
          </p:cNvPr>
          <p:cNvPicPr>
            <a:picLocks noChangeAspect="1"/>
          </p:cNvPicPr>
          <p:nvPr/>
        </p:nvPicPr>
        <p:blipFill>
          <a:blip r:embed="rId2"/>
          <a:srcRect/>
          <a:stretch/>
        </p:blipFill>
        <p:spPr>
          <a:xfrm>
            <a:off x="971080" y="9861671"/>
            <a:ext cx="9234757" cy="6656523"/>
          </a:xfrm>
          <a:prstGeom prst="rect">
            <a:avLst/>
          </a:prstGeom>
        </p:spPr>
      </p:pic>
      <p:pic>
        <p:nvPicPr>
          <p:cNvPr id="22" name="Grafik 7">
            <a:extLst>
              <a:ext uri="{FF2B5EF4-FFF2-40B4-BE49-F238E27FC236}">
                <a16:creationId xmlns:a16="http://schemas.microsoft.com/office/drawing/2014/main" id="{4ECDFF50-244A-49B4-81BB-938DE82D8627}"/>
              </a:ext>
            </a:extLst>
          </p:cNvPr>
          <p:cNvPicPr>
            <a:picLocks noChangeAspect="1"/>
          </p:cNvPicPr>
          <p:nvPr/>
        </p:nvPicPr>
        <p:blipFill>
          <a:blip r:embed="rId3"/>
          <a:srcRect/>
          <a:stretch/>
        </p:blipFill>
        <p:spPr>
          <a:xfrm>
            <a:off x="11503239" y="8162797"/>
            <a:ext cx="7075104" cy="8315605"/>
          </a:xfrm>
          <a:prstGeom prst="rect">
            <a:avLst/>
          </a:prstGeom>
        </p:spPr>
      </p:pic>
      <p:sp>
        <p:nvSpPr>
          <p:cNvPr id="4" name="TextBox 3">
            <a:extLst>
              <a:ext uri="{FF2B5EF4-FFF2-40B4-BE49-F238E27FC236}">
                <a16:creationId xmlns:a16="http://schemas.microsoft.com/office/drawing/2014/main" id="{F46A988A-516A-4CD8-B5D4-03668D7A0DD4}"/>
              </a:ext>
            </a:extLst>
          </p:cNvPr>
          <p:cNvSpPr txBox="1"/>
          <p:nvPr/>
        </p:nvSpPr>
        <p:spPr>
          <a:xfrm>
            <a:off x="11964452" y="16697754"/>
            <a:ext cx="6613891" cy="523220"/>
          </a:xfrm>
          <a:prstGeom prst="rect">
            <a:avLst/>
          </a:prstGeom>
          <a:noFill/>
        </p:spPr>
        <p:txBody>
          <a:bodyPr wrap="square" rtlCol="0">
            <a:spAutoFit/>
          </a:bodyPr>
          <a:lstStyle/>
          <a:p>
            <a:r>
              <a:rPr lang="en-US" sz="2800" dirty="0"/>
              <a:t>Plana Application Architecture</a:t>
            </a:r>
          </a:p>
        </p:txBody>
      </p:sp>
      <p:sp>
        <p:nvSpPr>
          <p:cNvPr id="5" name="TextBox 4">
            <a:extLst>
              <a:ext uri="{FF2B5EF4-FFF2-40B4-BE49-F238E27FC236}">
                <a16:creationId xmlns:a16="http://schemas.microsoft.com/office/drawing/2014/main" id="{DA9C36BC-9B22-4E40-9870-C028D5EEB044}"/>
              </a:ext>
            </a:extLst>
          </p:cNvPr>
          <p:cNvSpPr txBox="1"/>
          <p:nvPr/>
        </p:nvSpPr>
        <p:spPr>
          <a:xfrm>
            <a:off x="1077643" y="16518194"/>
            <a:ext cx="7406504" cy="523220"/>
          </a:xfrm>
          <a:prstGeom prst="rect">
            <a:avLst/>
          </a:prstGeom>
          <a:noFill/>
        </p:spPr>
        <p:txBody>
          <a:bodyPr wrap="square" rtlCol="0">
            <a:spAutoFit/>
          </a:bodyPr>
          <a:lstStyle/>
          <a:p>
            <a:pPr algn="ctr"/>
            <a:r>
              <a:rPr lang="en-US" sz="2800" dirty="0"/>
              <a:t>User interface concepts </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http://purl.org/dc/elements/1.1/"/>
    <ds:schemaRef ds:uri="http://schemas.microsoft.com/office/2006/metadata/properties"/>
    <ds:schemaRef ds:uri="http://purl.org/dc/terms/"/>
    <ds:schemaRef ds:uri="63c724b1-652e-424f-8d99-4ee509067280"/>
    <ds:schemaRef ds:uri="http://schemas.microsoft.com/office/2006/documentManagement/types"/>
    <ds:schemaRef ds:uri="http://schemas.microsoft.com/office/infopath/2007/PartnerControls"/>
    <ds:schemaRef ds:uri="http://schemas.openxmlformats.org/package/2006/metadata/core-properties"/>
    <ds:schemaRef ds:uri="2551ef7e-3b29-44d1-a8ad-ef34c26bfc60"/>
    <ds:schemaRef ds:uri="http://www.w3.org/XML/1998/namespace"/>
    <ds:schemaRef ds:uri="http://purl.org/dc/dcmitype/"/>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241</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Lucida Sans</vt:lpstr>
      <vt:lpstr>BFH_Posterpräsentation_A1_Vorlage_quer</vt:lpstr>
      <vt:lpstr>PowerPoint Presentation</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Kristina Shiryagina</cp:lastModifiedBy>
  <cp:revision>111</cp:revision>
  <cp:lastPrinted>2014-04-10T14:38:53Z</cp:lastPrinted>
  <dcterms:created xsi:type="dcterms:W3CDTF">2014-04-01T09:39:32Z</dcterms:created>
  <dcterms:modified xsi:type="dcterms:W3CDTF">2021-01-11T10:43:03Z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