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305" r:id="rId4"/>
    <p:sldId id="306" r:id="rId5"/>
    <p:sldId id="308" r:id="rId6"/>
    <p:sldId id="309" r:id="rId7"/>
    <p:sldId id="310" r:id="rId8"/>
    <p:sldId id="311" r:id="rId9"/>
    <p:sldId id="312" r:id="rId10"/>
    <p:sldId id="316" r:id="rId11"/>
    <p:sldId id="317" r:id="rId12"/>
    <p:sldId id="314" r:id="rId13"/>
    <p:sldId id="315" r:id="rId14"/>
    <p:sldId id="349" r:id="rId15"/>
    <p:sldId id="319" r:id="rId16"/>
    <p:sldId id="320" r:id="rId17"/>
    <p:sldId id="313" r:id="rId18"/>
    <p:sldId id="318" r:id="rId19"/>
    <p:sldId id="321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7" r:id="rId31"/>
    <p:sldId id="346" r:id="rId32"/>
    <p:sldId id="348" r:id="rId33"/>
    <p:sldId id="304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NI-Helve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NI-Helve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NI-Helve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NI-Helve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NI-Helve" pitchFamily="2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NI-Helve" pitchFamily="2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NI-Helve" pitchFamily="2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NI-Helve" pitchFamily="2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NI-Helve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8F8F8"/>
    <a:srgbClr val="6600CC"/>
    <a:srgbClr val="009900"/>
    <a:srgbClr val="FF3300"/>
    <a:srgbClr val="33CC33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4" autoAdjust="0"/>
    <p:restoredTop sz="94660" autoAdjust="0"/>
  </p:normalViewPr>
  <p:slideViewPr>
    <p:cSldViewPr>
      <p:cViewPr>
        <p:scale>
          <a:sx n="70" d="100"/>
          <a:sy n="70" d="100"/>
        </p:scale>
        <p:origin x="-116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VNI-Times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NI-Times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2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VNI-Times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NI-Times" pitchFamily="2" charset="0"/>
              </a:defRPr>
            </a:lvl1pPr>
          </a:lstStyle>
          <a:p>
            <a:pPr>
              <a:defRPr/>
            </a:pPr>
            <a:fld id="{939359E2-E692-4651-BE83-A223CBB82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VNI-Times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NI-Times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VNI-Times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NI-Times" pitchFamily="2" charset="0"/>
              </a:defRPr>
            </a:lvl1pPr>
          </a:lstStyle>
          <a:p>
            <a:pPr>
              <a:defRPr/>
            </a:pPr>
            <a:fld id="{4BBFB78D-6358-4070-942F-497758E47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NI-Times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NI-Times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NI-Times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NI-Times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NI-Times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Lý thuyết đồ thị - Nguyễn Thanh Sơn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FD80E8D9-CF07-4667-BD0C-A138531A5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Lý thuyết đồ thị - Nguyễn Thanh Sơn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74ED6C8E-49E4-4EB3-94CE-1D23A0E2A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Lý thuyết đồ thị - Nguyễn Thanh Sơn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F09B61F2-A633-41F9-AE47-E77A42348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SG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Lý thuyết đồ thị - Nguyễn Thanh Sơn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EA1170D7-2222-491D-83C6-16AFA4783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 algn="just">
              <a:spcBef>
                <a:spcPts val="600"/>
              </a:spcBef>
              <a:defRPr/>
            </a:lvl1pPr>
            <a:lvl2pPr algn="just">
              <a:spcBef>
                <a:spcPts val="1200"/>
              </a:spcBef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5A733C93-5993-4769-9372-8DF56524E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Lý thuyết đồ thị - Nguyễn Thanh Sơn</a:t>
            </a: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Lý thuyết đồ thị - Nguyễn Thanh Sơn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6E68620B-4D47-4978-9491-EE94180F5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Lý thuyết đồ thị - Nguyễn Thanh Sơn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53520BFB-5E1F-4ED0-991C-C57A1B5B5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Lý thuyết đồ thị - Nguyễn Thanh Sơn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9EDDB465-DE2B-4376-8F0B-5C99CC027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Lý thuyết đồ thị - Nguyễn Thanh Sơn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52A9AB94-F36F-4608-96D4-5763EAADE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Lý thuyết đồ thị - Nguyễn Thanh Sơn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AD093BD6-FFCD-4A44-A3A7-066976E85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Lý thuyết đồ thị - Nguyễn Thanh Sơn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A012E200-FBE9-4726-B8DF-6C1BEF39D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Lý thuyết đồ thị - Nguyễn Thanh Sơn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8CA69D58-42EC-46FD-8332-9C4AC1C29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Blu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1" name="Group 16"/>
          <p:cNvGrpSpPr>
            <a:grpSpLocks/>
          </p:cNvGrpSpPr>
          <p:nvPr/>
        </p:nvGrpSpPr>
        <p:grpSpPr bwMode="auto">
          <a:xfrm>
            <a:off x="77788" y="95250"/>
            <a:ext cx="1522412" cy="361950"/>
            <a:chOff x="49" y="54"/>
            <a:chExt cx="959" cy="228"/>
          </a:xfrm>
        </p:grpSpPr>
        <p:pic>
          <p:nvPicPr>
            <p:cNvPr id="2059" name="Picture 8" descr="Yellow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9" y="96"/>
              <a:ext cx="383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0" name="Picture 9" descr="Blue"/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624" y="96"/>
              <a:ext cx="384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1" name="Picture 10" descr="Green"/>
            <p:cNvPicPr>
              <a:picLocks noChangeAspect="1" noChangeArrowheads="1"/>
            </p:cNvPicPr>
            <p:nvPr userDrawn="1"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336" y="54"/>
              <a:ext cx="383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Thuật toán Brute Force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66FF">
                  <a:gamma/>
                  <a:tint val="41176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678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GV: Döông Anh Ñöùc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C2ABEDC-8EAF-482C-A34B-90EBD0163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2" name="Rectangle 33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50000">
                <a:srgbClr val="CCCCFF">
                  <a:gamma/>
                  <a:tint val="0"/>
                  <a:invGamma/>
                </a:srgbClr>
              </a:gs>
              <a:gs pos="100000">
                <a:srgbClr val="CCC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SG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</p:sldLayoutIdLst>
  <p:transition>
    <p:random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ª"/>
        <a:defRPr sz="2800">
          <a:solidFill>
            <a:srgbClr val="00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rgbClr val="0000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rgbClr val="33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>
          <a:solidFill>
            <a:srgbClr val="0000C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21"/>
        </a:buBlip>
        <a:defRPr sz="1600">
          <a:solidFill>
            <a:srgbClr val="0066CC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600">
          <a:solidFill>
            <a:srgbClr val="0066CC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600">
          <a:solidFill>
            <a:srgbClr val="0066CC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600">
          <a:solidFill>
            <a:srgbClr val="0066CC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600">
          <a:solidFill>
            <a:srgbClr val="0066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tsonptnk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smtClean="0"/>
              <a:t>CÂY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267200"/>
            <a:ext cx="7543800" cy="1752600"/>
          </a:xfrm>
        </p:spPr>
        <p:txBody>
          <a:bodyPr/>
          <a:lstStyle/>
          <a:p>
            <a:pPr algn="r" eaLnBrk="1" hangingPunct="1"/>
            <a:r>
              <a:rPr lang="en-US" smtClean="0">
                <a:hlinkClick r:id="rId2"/>
              </a:rPr>
              <a:t>ntsonptnk@gmail.com</a:t>
            </a:r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MA TRẬN TRỌNG LƯỢNG</a:t>
            </a:r>
            <a:endParaRPr lang="en-SG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Trong các thuật toán tìm cây tối đại ngắn nhất chúng ta có thể bỏ đi hướng các cạnh và các khuyên; đối với các cạnh song song thì có thể bỏ đi và chỉ để lại một cạnh trọng lượng nhỏ nhất trong chúng. Vì vậy </a:t>
            </a:r>
            <a:r>
              <a:rPr lang="en-US" smtClean="0"/>
              <a:t>đồ thị có thể</a:t>
            </a:r>
            <a:r>
              <a:rPr lang="vi-VN" smtClean="0"/>
              <a:t> </a:t>
            </a:r>
            <a:r>
              <a:rPr lang="en-US" smtClean="0"/>
              <a:t>biểu diễn bằng MA TRẬN TRỌNG LƯỢNG L</a:t>
            </a:r>
            <a:r>
              <a:rPr lang="en-US" baseline="-25000" smtClean="0"/>
              <a:t>NxN</a:t>
            </a:r>
            <a:r>
              <a:rPr lang="en-US" smtClean="0"/>
              <a:t> </a:t>
            </a:r>
            <a:r>
              <a:rPr lang="vi-VN" smtClean="0"/>
              <a:t>được qui ước như sau:</a:t>
            </a:r>
          </a:p>
          <a:p>
            <a:pPr lvl="1"/>
            <a:r>
              <a:rPr lang="en-US" smtClean="0"/>
              <a:t>L</a:t>
            </a:r>
            <a:r>
              <a:rPr lang="en-US" baseline="-25000" smtClean="0"/>
              <a:t>ij</a:t>
            </a:r>
            <a:r>
              <a:rPr lang="en-US" smtClean="0"/>
              <a:t> = </a:t>
            </a:r>
            <a:r>
              <a:rPr lang="vi-VN" smtClean="0"/>
              <a:t>trọng lượng cạnh nhỏ nhất nối i đến j </a:t>
            </a:r>
            <a:r>
              <a:rPr lang="en-US" smtClean="0"/>
              <a:t>(</a:t>
            </a:r>
            <a:r>
              <a:rPr lang="vi-VN" smtClean="0"/>
              <a:t>nếu có</a:t>
            </a:r>
            <a:r>
              <a:rPr lang="en-US" smtClean="0"/>
              <a:t>)</a:t>
            </a:r>
            <a:endParaRPr lang="vi-VN" smtClean="0"/>
          </a:p>
          <a:p>
            <a:pPr lvl="1"/>
            <a:r>
              <a:rPr lang="en-US" smtClean="0"/>
              <a:t>L</a:t>
            </a:r>
            <a:r>
              <a:rPr lang="en-US" baseline="-25000" smtClean="0"/>
              <a:t>ij</a:t>
            </a:r>
            <a:r>
              <a:rPr lang="en-US" smtClean="0"/>
              <a:t> = </a:t>
            </a:r>
            <a:r>
              <a:rPr lang="en-US" sz="2800" smtClean="0">
                <a:sym typeface="Symbol" pitchFamily="18" charset="2"/>
              </a:rPr>
              <a:t></a:t>
            </a:r>
            <a:r>
              <a:rPr lang="en-US" smtClean="0">
                <a:sym typeface="Symbol" pitchFamily="18" charset="2"/>
              </a:rPr>
              <a:t> </a:t>
            </a:r>
            <a:r>
              <a:rPr lang="vi-VN" smtClean="0"/>
              <a:t>nếu không có cạnh nối i đến j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652546-9AD1-49D8-BB6F-A108B46599F9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MA TRẬN TRỌNG LƯỢNG</a:t>
            </a:r>
            <a:endParaRPr lang="en-SG" smtClean="0"/>
          </a:p>
        </p:txBody>
      </p:sp>
      <p:sp>
        <p:nvSpPr>
          <p:cNvPr id="102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</a:p>
        </p:txBody>
      </p:sp>
      <p:sp>
        <p:nvSpPr>
          <p:cNvPr id="10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9C4BFC-4E74-4B80-A136-8D7C52EC765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30" name="Oval 5"/>
          <p:cNvSpPr>
            <a:spLocks noChangeArrowheads="1"/>
          </p:cNvSpPr>
          <p:nvPr/>
        </p:nvSpPr>
        <p:spPr bwMode="auto">
          <a:xfrm>
            <a:off x="838200" y="43434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C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1" name="Oval 6"/>
          <p:cNvSpPr>
            <a:spLocks noChangeArrowheads="1"/>
          </p:cNvSpPr>
          <p:nvPr/>
        </p:nvSpPr>
        <p:spPr bwMode="auto">
          <a:xfrm>
            <a:off x="457200" y="27432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A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2" name="Oval 7"/>
          <p:cNvSpPr>
            <a:spLocks noChangeArrowheads="1"/>
          </p:cNvSpPr>
          <p:nvPr/>
        </p:nvSpPr>
        <p:spPr bwMode="auto">
          <a:xfrm>
            <a:off x="2057400" y="26670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B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033" name="Straight Connector 8"/>
          <p:cNvCxnSpPr>
            <a:cxnSpLocks noChangeShapeType="1"/>
            <a:stCxn id="1031" idx="6"/>
            <a:endCxn id="1032" idx="2"/>
          </p:cNvCxnSpPr>
          <p:nvPr/>
        </p:nvCxnSpPr>
        <p:spPr bwMode="auto">
          <a:xfrm flipV="1">
            <a:off x="990600" y="2971800"/>
            <a:ext cx="1066800" cy="762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1034" name="Straight Connector 9"/>
          <p:cNvCxnSpPr>
            <a:cxnSpLocks noChangeShapeType="1"/>
            <a:stCxn id="1031" idx="4"/>
            <a:endCxn id="1030" idx="0"/>
          </p:cNvCxnSpPr>
          <p:nvPr/>
        </p:nvCxnSpPr>
        <p:spPr bwMode="auto">
          <a:xfrm rot="16200000" flipH="1">
            <a:off x="419100" y="3657600"/>
            <a:ext cx="990600" cy="3810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1035" name="Oval 10"/>
          <p:cNvSpPr>
            <a:spLocks noChangeArrowheads="1"/>
          </p:cNvSpPr>
          <p:nvPr/>
        </p:nvSpPr>
        <p:spPr bwMode="auto">
          <a:xfrm>
            <a:off x="3733800" y="22860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D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6" name="Oval 11"/>
          <p:cNvSpPr>
            <a:spLocks noChangeArrowheads="1"/>
          </p:cNvSpPr>
          <p:nvPr/>
        </p:nvSpPr>
        <p:spPr bwMode="auto">
          <a:xfrm>
            <a:off x="3200400" y="41910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E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037" name="Straight Connector 12"/>
          <p:cNvCxnSpPr>
            <a:cxnSpLocks noChangeShapeType="1"/>
            <a:stCxn id="1032" idx="6"/>
            <a:endCxn id="1035" idx="2"/>
          </p:cNvCxnSpPr>
          <p:nvPr/>
        </p:nvCxnSpPr>
        <p:spPr bwMode="auto">
          <a:xfrm flipV="1">
            <a:off x="2590800" y="2590800"/>
            <a:ext cx="1143000" cy="3810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1038" name="Straight Connector 13"/>
          <p:cNvCxnSpPr>
            <a:cxnSpLocks noChangeShapeType="1"/>
            <a:stCxn id="1032" idx="5"/>
            <a:endCxn id="1036" idx="1"/>
          </p:cNvCxnSpPr>
          <p:nvPr/>
        </p:nvCxnSpPr>
        <p:spPr bwMode="auto">
          <a:xfrm rot="16200000" flipH="1">
            <a:off x="2349501" y="3351212"/>
            <a:ext cx="1092200" cy="765175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1039" name="Straight Connector 17"/>
          <p:cNvCxnSpPr>
            <a:cxnSpLocks noChangeShapeType="1"/>
            <a:stCxn id="1030" idx="6"/>
            <a:endCxn id="1036" idx="2"/>
          </p:cNvCxnSpPr>
          <p:nvPr/>
        </p:nvCxnSpPr>
        <p:spPr bwMode="auto">
          <a:xfrm flipV="1">
            <a:off x="1371600" y="4495800"/>
            <a:ext cx="1828800" cy="1524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1040" name="Straight Connector 18"/>
          <p:cNvCxnSpPr>
            <a:cxnSpLocks noChangeShapeType="1"/>
            <a:stCxn id="1036" idx="7"/>
            <a:endCxn id="1035" idx="4"/>
          </p:cNvCxnSpPr>
          <p:nvPr/>
        </p:nvCxnSpPr>
        <p:spPr bwMode="auto">
          <a:xfrm rot="5400000" flipH="1" flipV="1">
            <a:off x="3136107" y="3415506"/>
            <a:ext cx="1384300" cy="344487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1041" name="Straight Connector 19"/>
          <p:cNvCxnSpPr>
            <a:cxnSpLocks noChangeShapeType="1"/>
            <a:stCxn id="1032" idx="3"/>
            <a:endCxn id="1030" idx="7"/>
          </p:cNvCxnSpPr>
          <p:nvPr/>
        </p:nvCxnSpPr>
        <p:spPr bwMode="auto">
          <a:xfrm rot="5400000">
            <a:off x="1092201" y="3389312"/>
            <a:ext cx="1244600" cy="841375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1042" name="Straight Connector 22"/>
          <p:cNvCxnSpPr>
            <a:cxnSpLocks noChangeShapeType="1"/>
            <a:stCxn id="1035" idx="1"/>
            <a:endCxn id="1031" idx="0"/>
          </p:cNvCxnSpPr>
          <p:nvPr/>
        </p:nvCxnSpPr>
        <p:spPr bwMode="auto">
          <a:xfrm rot="-5400000" flipH="1" flipV="1">
            <a:off x="2083594" y="1015206"/>
            <a:ext cx="368300" cy="3087688"/>
          </a:xfrm>
          <a:prstGeom prst="curvedConnector3">
            <a:avLst>
              <a:gd name="adj1" fmla="val -86398"/>
            </a:avLst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1043" name="TextBox 23"/>
          <p:cNvSpPr txBox="1">
            <a:spLocks noChangeArrowheads="1"/>
          </p:cNvSpPr>
          <p:nvPr/>
        </p:nvSpPr>
        <p:spPr bwMode="auto">
          <a:xfrm>
            <a:off x="1295400" y="26670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12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1044" name="TextBox 25"/>
          <p:cNvSpPr txBox="1">
            <a:spLocks noChangeArrowheads="1"/>
          </p:cNvSpPr>
          <p:nvPr/>
        </p:nvSpPr>
        <p:spPr bwMode="auto">
          <a:xfrm>
            <a:off x="838200" y="34290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7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1045" name="TextBox 26"/>
          <p:cNvSpPr txBox="1">
            <a:spLocks noChangeArrowheads="1"/>
          </p:cNvSpPr>
          <p:nvPr/>
        </p:nvSpPr>
        <p:spPr bwMode="auto">
          <a:xfrm>
            <a:off x="1676400" y="37338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15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1046" name="TextBox 27"/>
          <p:cNvSpPr txBox="1">
            <a:spLocks noChangeArrowheads="1"/>
          </p:cNvSpPr>
          <p:nvPr/>
        </p:nvSpPr>
        <p:spPr bwMode="auto">
          <a:xfrm>
            <a:off x="2743200" y="32766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6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1047" name="TextBox 28"/>
          <p:cNvSpPr txBox="1">
            <a:spLocks noChangeArrowheads="1"/>
          </p:cNvSpPr>
          <p:nvPr/>
        </p:nvSpPr>
        <p:spPr bwMode="auto">
          <a:xfrm>
            <a:off x="2133600" y="17526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5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1048" name="TextBox 29"/>
          <p:cNvSpPr txBox="1">
            <a:spLocks noChangeArrowheads="1"/>
          </p:cNvSpPr>
          <p:nvPr/>
        </p:nvSpPr>
        <p:spPr bwMode="auto">
          <a:xfrm>
            <a:off x="3733800" y="34290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5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1049" name="TextBox 30"/>
          <p:cNvSpPr txBox="1">
            <a:spLocks noChangeArrowheads="1"/>
          </p:cNvSpPr>
          <p:nvPr/>
        </p:nvSpPr>
        <p:spPr bwMode="auto">
          <a:xfrm>
            <a:off x="1905000" y="44958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10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1050" name="TextBox 32"/>
          <p:cNvSpPr txBox="1">
            <a:spLocks noChangeArrowheads="1"/>
          </p:cNvSpPr>
          <p:nvPr/>
        </p:nvSpPr>
        <p:spPr bwMode="auto">
          <a:xfrm>
            <a:off x="2819400" y="24384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16</a:t>
            </a:r>
            <a:endParaRPr lang="en-SG">
              <a:solidFill>
                <a:srgbClr val="002060"/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572000" y="1981200"/>
          <a:ext cx="4267200" cy="3398838"/>
        </p:xfrm>
        <a:graphic>
          <a:graphicData uri="http://schemas.openxmlformats.org/presentationml/2006/ole">
            <p:oleObj spid="_x0000_s1026" name="Equation" r:id="rId3" imgW="1434960" imgH="114300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XÁC ĐỊNH CÂY TỐI ĐẠI NGẮN NHẤT</a:t>
            </a:r>
            <a:endParaRPr lang="en-SG" smtClean="0"/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  <a:endParaRPr lang="en-US" smtClean="0">
              <a:latin typeface="VNI-Helve" pitchFamily="2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84AB38-2046-473A-A883-292FF5693CB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mtClean="0"/>
              <a:t>Thuật toán PRIM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u="sng" smtClean="0"/>
              <a:t>Input</a:t>
            </a:r>
            <a:r>
              <a:rPr lang="en-US" sz="2400" smtClean="0"/>
              <a:t>: đồ thị liên thông G=(X, E), X gồm N đỉnh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u="sng" smtClean="0"/>
              <a:t>Output</a:t>
            </a:r>
            <a:r>
              <a:rPr lang="en-US" sz="2400" smtClean="0"/>
              <a:t>: cây tối đại ngắn nhất T=(V, U) của G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vi-VN" smtClean="0"/>
              <a:t>Chọn tùy ý v </a:t>
            </a:r>
            <a:r>
              <a:rPr lang="vi-VN" smtClean="0">
                <a:sym typeface="Symbol"/>
              </a:rPr>
              <a:t> X và khởi tạo V := { v };  </a:t>
            </a:r>
            <a:r>
              <a:rPr lang="en-US" smtClean="0">
                <a:sym typeface="Symbol"/>
              </a:rPr>
              <a:t>U</a:t>
            </a:r>
            <a:r>
              <a:rPr lang="vi-VN" smtClean="0">
                <a:sym typeface="Symbol"/>
              </a:rPr>
              <a:t> := </a:t>
            </a:r>
            <a:r>
              <a:rPr lang="en-US" smtClean="0">
                <a:sym typeface="Symbol"/>
              </a:rPr>
              <a:t>;</a:t>
            </a:r>
            <a:endParaRPr lang="vi-VN" smtClean="0">
              <a:sym typeface="Symbol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mtClean="0"/>
              <a:t>Chọn cạnh </a:t>
            </a:r>
            <a:r>
              <a:rPr lang="vi-VN" smtClean="0"/>
              <a:t>e </a:t>
            </a:r>
            <a:r>
              <a:rPr lang="en-US" smtClean="0"/>
              <a:t>có trọng lượng nhỏ nhất trong các cạnh (</a:t>
            </a:r>
            <a:r>
              <a:rPr lang="vi-VN" smtClean="0"/>
              <a:t>w</a:t>
            </a:r>
            <a:r>
              <a:rPr lang="en-US" smtClean="0"/>
              <a:t>,</a:t>
            </a:r>
            <a:r>
              <a:rPr lang="vi-VN" smtClean="0"/>
              <a:t> v</a:t>
            </a:r>
            <a:r>
              <a:rPr lang="en-US" smtClean="0"/>
              <a:t>)</a:t>
            </a:r>
            <a:r>
              <a:rPr lang="vi-VN" smtClean="0"/>
              <a:t> mà   w </a:t>
            </a:r>
            <a:r>
              <a:rPr lang="vi-VN" smtClean="0">
                <a:sym typeface="Symbol"/>
              </a:rPr>
              <a:t> X\</a:t>
            </a:r>
            <a:r>
              <a:rPr lang="en-US" smtClean="0">
                <a:sym typeface="Symbol"/>
              </a:rPr>
              <a:t>V</a:t>
            </a:r>
            <a:r>
              <a:rPr lang="vi-VN" smtClean="0">
                <a:sym typeface="Symbol"/>
              </a:rPr>
              <a:t> và v  </a:t>
            </a:r>
            <a:r>
              <a:rPr lang="en-US" smtClean="0">
                <a:sym typeface="Symbol"/>
              </a:rPr>
              <a:t>V</a:t>
            </a:r>
            <a:endParaRPr lang="vi-VN" smtClean="0">
              <a:sym typeface="Symbol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vi-VN" smtClean="0"/>
              <a:t>V := V </a:t>
            </a:r>
            <a:r>
              <a:rPr lang="vi-VN" smtClean="0">
                <a:sym typeface="Symbol"/>
              </a:rPr>
              <a:t> {w}</a:t>
            </a:r>
            <a:r>
              <a:rPr lang="en-US" smtClean="0">
                <a:sym typeface="Symbol"/>
              </a:rPr>
              <a:t>; U</a:t>
            </a:r>
            <a:r>
              <a:rPr lang="vi-VN" smtClean="0">
                <a:sym typeface="Symbol"/>
              </a:rPr>
              <a:t> := </a:t>
            </a:r>
            <a:r>
              <a:rPr lang="en-US" smtClean="0">
                <a:sym typeface="Symbol"/>
              </a:rPr>
              <a:t>U</a:t>
            </a:r>
            <a:r>
              <a:rPr lang="vi-VN" smtClean="0">
                <a:sym typeface="Symbol"/>
              </a:rPr>
              <a:t>  {e}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vi-VN" smtClean="0"/>
              <a:t>Nếu </a:t>
            </a:r>
            <a:r>
              <a:rPr lang="en-US" smtClean="0"/>
              <a:t>U</a:t>
            </a:r>
            <a:r>
              <a:rPr lang="vi-VN" smtClean="0"/>
              <a:t> đủ N-1 </a:t>
            </a:r>
            <a:r>
              <a:rPr lang="en-US" smtClean="0"/>
              <a:t>cạnh</a:t>
            </a:r>
            <a:r>
              <a:rPr lang="vi-VN" smtClean="0"/>
              <a:t> thì dừng, ngược lại </a:t>
            </a:r>
            <a:r>
              <a:rPr lang="en-US" smtClean="0"/>
              <a:t>lặp từ</a:t>
            </a:r>
            <a:r>
              <a:rPr lang="vi-VN" smtClean="0"/>
              <a:t> bước 2.</a:t>
            </a:r>
            <a:endParaRPr lang="en-US" smtClean="0"/>
          </a:p>
          <a:p>
            <a:pPr>
              <a:buFont typeface="Wingdings" pitchFamily="2" charset="2"/>
              <a:buNone/>
              <a:defRPr/>
            </a:pPr>
            <a:endParaRPr lang="en-SG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THUẬT TOÁN PRIM</a:t>
            </a:r>
            <a:endParaRPr lang="en-SG" smtClean="0"/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  <a:endParaRPr lang="en-US" smtClean="0">
              <a:latin typeface="VNI-Helve" pitchFamily="2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AB2778-1D28-4EC5-80D2-72C75F6BEA0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3733800" y="37338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C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3352800" y="21336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A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4953000" y="20574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B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9225" name="Straight Connector 8"/>
          <p:cNvCxnSpPr>
            <a:cxnSpLocks noChangeShapeType="1"/>
            <a:stCxn id="9223" idx="6"/>
            <a:endCxn id="9224" idx="2"/>
          </p:cNvCxnSpPr>
          <p:nvPr/>
        </p:nvCxnSpPr>
        <p:spPr bwMode="auto">
          <a:xfrm flipV="1">
            <a:off x="3886200" y="2362200"/>
            <a:ext cx="1066800" cy="762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226" name="Straight Connector 9"/>
          <p:cNvCxnSpPr>
            <a:cxnSpLocks noChangeShapeType="1"/>
            <a:stCxn id="9223" idx="4"/>
            <a:endCxn id="9222" idx="0"/>
          </p:cNvCxnSpPr>
          <p:nvPr/>
        </p:nvCxnSpPr>
        <p:spPr bwMode="auto">
          <a:xfrm rot="16200000" flipH="1">
            <a:off x="3314700" y="3048000"/>
            <a:ext cx="990600" cy="3810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6629400" y="16764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D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228" name="Oval 11"/>
          <p:cNvSpPr>
            <a:spLocks noChangeArrowheads="1"/>
          </p:cNvSpPr>
          <p:nvPr/>
        </p:nvSpPr>
        <p:spPr bwMode="auto">
          <a:xfrm>
            <a:off x="6096000" y="35814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E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9229" name="Straight Connector 12"/>
          <p:cNvCxnSpPr>
            <a:cxnSpLocks noChangeShapeType="1"/>
            <a:stCxn id="9224" idx="6"/>
            <a:endCxn id="9227" idx="2"/>
          </p:cNvCxnSpPr>
          <p:nvPr/>
        </p:nvCxnSpPr>
        <p:spPr bwMode="auto">
          <a:xfrm flipV="1">
            <a:off x="5486400" y="1981200"/>
            <a:ext cx="1143000" cy="3810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230" name="Straight Connector 13"/>
          <p:cNvCxnSpPr>
            <a:cxnSpLocks noChangeShapeType="1"/>
            <a:stCxn id="9224" idx="5"/>
            <a:endCxn id="9228" idx="1"/>
          </p:cNvCxnSpPr>
          <p:nvPr/>
        </p:nvCxnSpPr>
        <p:spPr bwMode="auto">
          <a:xfrm rot="16200000" flipH="1">
            <a:off x="5245101" y="2741612"/>
            <a:ext cx="1092200" cy="765175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1981200" y="28194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F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9232" name="Straight Connector 15"/>
          <p:cNvCxnSpPr>
            <a:cxnSpLocks noChangeShapeType="1"/>
            <a:stCxn id="9231" idx="7"/>
            <a:endCxn id="9223" idx="2"/>
          </p:cNvCxnSpPr>
          <p:nvPr/>
        </p:nvCxnSpPr>
        <p:spPr bwMode="auto">
          <a:xfrm rot="5400000" flipH="1" flipV="1">
            <a:off x="2659857" y="2215356"/>
            <a:ext cx="469900" cy="915987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233" name="Straight Connector 16"/>
          <p:cNvCxnSpPr>
            <a:cxnSpLocks noChangeShapeType="1"/>
            <a:stCxn id="9231" idx="5"/>
            <a:endCxn id="9222" idx="2"/>
          </p:cNvCxnSpPr>
          <p:nvPr/>
        </p:nvCxnSpPr>
        <p:spPr bwMode="auto">
          <a:xfrm rot="16200000" flipH="1">
            <a:off x="2736057" y="3040856"/>
            <a:ext cx="698500" cy="1296987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234" name="Straight Connector 17"/>
          <p:cNvCxnSpPr>
            <a:cxnSpLocks noChangeShapeType="1"/>
            <a:stCxn id="9222" idx="6"/>
            <a:endCxn id="9228" idx="2"/>
          </p:cNvCxnSpPr>
          <p:nvPr/>
        </p:nvCxnSpPr>
        <p:spPr bwMode="auto">
          <a:xfrm flipV="1">
            <a:off x="4267200" y="3886200"/>
            <a:ext cx="1828800" cy="1524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235" name="Straight Connector 18"/>
          <p:cNvCxnSpPr>
            <a:cxnSpLocks noChangeShapeType="1"/>
            <a:stCxn id="9228" idx="7"/>
            <a:endCxn id="9227" idx="4"/>
          </p:cNvCxnSpPr>
          <p:nvPr/>
        </p:nvCxnSpPr>
        <p:spPr bwMode="auto">
          <a:xfrm rot="5400000" flipH="1" flipV="1">
            <a:off x="6031707" y="2805906"/>
            <a:ext cx="1384300" cy="344487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236" name="Straight Connector 19"/>
          <p:cNvCxnSpPr>
            <a:cxnSpLocks noChangeShapeType="1"/>
            <a:stCxn id="9224" idx="3"/>
            <a:endCxn id="9222" idx="7"/>
          </p:cNvCxnSpPr>
          <p:nvPr/>
        </p:nvCxnSpPr>
        <p:spPr bwMode="auto">
          <a:xfrm rot="5400000">
            <a:off x="3987801" y="2779712"/>
            <a:ext cx="1244600" cy="841375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237" name="Straight Connector 22"/>
          <p:cNvCxnSpPr>
            <a:cxnSpLocks noChangeShapeType="1"/>
            <a:stCxn id="9227" idx="1"/>
            <a:endCxn id="9223" idx="0"/>
          </p:cNvCxnSpPr>
          <p:nvPr/>
        </p:nvCxnSpPr>
        <p:spPr bwMode="auto">
          <a:xfrm rot="-5400000" flipH="1" flipV="1">
            <a:off x="4979194" y="405606"/>
            <a:ext cx="368300" cy="3087688"/>
          </a:xfrm>
          <a:prstGeom prst="curvedConnector3">
            <a:avLst>
              <a:gd name="adj1" fmla="val -86398"/>
            </a:avLst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26645" name="Straight Connector 22"/>
          <p:cNvCxnSpPr>
            <a:cxnSpLocks noChangeShapeType="1"/>
            <a:stCxn id="9222" idx="5"/>
            <a:endCxn id="9222" idx="2"/>
          </p:cNvCxnSpPr>
          <p:nvPr/>
        </p:nvCxnSpPr>
        <p:spPr bwMode="auto">
          <a:xfrm rot="5400000" flipH="1">
            <a:off x="3853657" y="3918743"/>
            <a:ext cx="215900" cy="455613"/>
          </a:xfrm>
          <a:prstGeom prst="curvedConnector4">
            <a:avLst>
              <a:gd name="adj1" fmla="val -280468"/>
              <a:gd name="adj2" fmla="val 219157"/>
            </a:avLst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4" name="TextBox 23"/>
          <p:cNvSpPr txBox="1"/>
          <p:nvPr/>
        </p:nvSpPr>
        <p:spPr>
          <a:xfrm>
            <a:off x="609600" y="5257800"/>
            <a:ext cx="3581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0033CC"/>
                </a:solidFill>
                <a:latin typeface="+mn-lt"/>
              </a:rPr>
              <a:t>V = {F, C, A, D, E, B}</a:t>
            </a:r>
            <a:endParaRPr lang="en-SG" sz="280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43400" y="5257800"/>
            <a:ext cx="4495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0033CC"/>
                </a:solidFill>
                <a:latin typeface="+mn-lt"/>
              </a:rPr>
              <a:t>U = {FC, CA, AD, DE, EB}</a:t>
            </a:r>
            <a:endParaRPr lang="en-SG" sz="280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26648" name="TextBox 25"/>
          <p:cNvSpPr txBox="1">
            <a:spLocks noChangeArrowheads="1"/>
          </p:cNvSpPr>
          <p:nvPr/>
        </p:nvSpPr>
        <p:spPr bwMode="auto">
          <a:xfrm>
            <a:off x="2590800" y="23622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10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6649" name="TextBox 26"/>
          <p:cNvSpPr txBox="1">
            <a:spLocks noChangeArrowheads="1"/>
          </p:cNvSpPr>
          <p:nvPr/>
        </p:nvSpPr>
        <p:spPr bwMode="auto">
          <a:xfrm>
            <a:off x="4191000" y="20574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12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6650" name="TextBox 27"/>
          <p:cNvSpPr txBox="1">
            <a:spLocks noChangeArrowheads="1"/>
          </p:cNvSpPr>
          <p:nvPr/>
        </p:nvSpPr>
        <p:spPr bwMode="auto">
          <a:xfrm>
            <a:off x="2971800" y="33528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9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6651" name="TextBox 28"/>
          <p:cNvSpPr txBox="1">
            <a:spLocks noChangeArrowheads="1"/>
          </p:cNvSpPr>
          <p:nvPr/>
        </p:nvSpPr>
        <p:spPr bwMode="auto">
          <a:xfrm>
            <a:off x="3733800" y="28194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7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6652" name="TextBox 29"/>
          <p:cNvSpPr txBox="1">
            <a:spLocks noChangeArrowheads="1"/>
          </p:cNvSpPr>
          <p:nvPr/>
        </p:nvSpPr>
        <p:spPr bwMode="auto">
          <a:xfrm>
            <a:off x="4572000" y="31242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15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6653" name="TextBox 30"/>
          <p:cNvSpPr txBox="1">
            <a:spLocks noChangeArrowheads="1"/>
          </p:cNvSpPr>
          <p:nvPr/>
        </p:nvSpPr>
        <p:spPr bwMode="auto">
          <a:xfrm>
            <a:off x="5638800" y="26670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6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6654" name="TextBox 31"/>
          <p:cNvSpPr txBox="1">
            <a:spLocks noChangeArrowheads="1"/>
          </p:cNvSpPr>
          <p:nvPr/>
        </p:nvSpPr>
        <p:spPr bwMode="auto">
          <a:xfrm>
            <a:off x="5029200" y="11430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5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6655" name="TextBox 32"/>
          <p:cNvSpPr txBox="1">
            <a:spLocks noChangeArrowheads="1"/>
          </p:cNvSpPr>
          <p:nvPr/>
        </p:nvSpPr>
        <p:spPr bwMode="auto">
          <a:xfrm>
            <a:off x="6629400" y="28194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5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6656" name="TextBox 33"/>
          <p:cNvSpPr txBox="1">
            <a:spLocks noChangeArrowheads="1"/>
          </p:cNvSpPr>
          <p:nvPr/>
        </p:nvSpPr>
        <p:spPr bwMode="auto">
          <a:xfrm>
            <a:off x="4800600" y="38862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10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6657" name="TextBox 34"/>
          <p:cNvSpPr txBox="1">
            <a:spLocks noChangeArrowheads="1"/>
          </p:cNvSpPr>
          <p:nvPr/>
        </p:nvSpPr>
        <p:spPr bwMode="auto">
          <a:xfrm>
            <a:off x="3276600" y="44196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8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6658" name="TextBox 37"/>
          <p:cNvSpPr txBox="1">
            <a:spLocks noChangeArrowheads="1"/>
          </p:cNvSpPr>
          <p:nvPr/>
        </p:nvSpPr>
        <p:spPr bwMode="auto">
          <a:xfrm>
            <a:off x="5715000" y="18288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16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0800" y="5791200"/>
            <a:ext cx="3581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rgbClr val="0033CC"/>
                </a:solidFill>
                <a:latin typeface="+mn-lt"/>
              </a:rPr>
              <a:t>Trọng lượng: 32 </a:t>
            </a:r>
            <a:endParaRPr lang="en-SG" sz="2800">
              <a:solidFill>
                <a:srgbClr val="0033CC"/>
              </a:solidFill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2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2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2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2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2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2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THUẬT TOÁN PRIM - nháp</a:t>
            </a:r>
            <a:endParaRPr lang="en-SG" smtClean="0"/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  <a:endParaRPr lang="en-US" smtClean="0">
              <a:latin typeface="VNI-Helve" pitchFamily="2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AB2778-1D28-4EC5-80D2-72C75F6BEA0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3733800" y="37338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C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3352800" y="21336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A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4953000" y="20574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B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9225" name="Straight Connector 8"/>
          <p:cNvCxnSpPr>
            <a:cxnSpLocks noChangeShapeType="1"/>
            <a:stCxn id="9223" idx="6"/>
            <a:endCxn id="9224" idx="2"/>
          </p:cNvCxnSpPr>
          <p:nvPr/>
        </p:nvCxnSpPr>
        <p:spPr bwMode="auto">
          <a:xfrm flipV="1">
            <a:off x="3886200" y="2362200"/>
            <a:ext cx="1066800" cy="762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226" name="Straight Connector 9"/>
          <p:cNvCxnSpPr>
            <a:cxnSpLocks noChangeShapeType="1"/>
            <a:stCxn id="9223" idx="4"/>
            <a:endCxn id="9222" idx="0"/>
          </p:cNvCxnSpPr>
          <p:nvPr/>
        </p:nvCxnSpPr>
        <p:spPr bwMode="auto">
          <a:xfrm rot="16200000" flipH="1">
            <a:off x="3314700" y="3048000"/>
            <a:ext cx="990600" cy="3810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6629400" y="16764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D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228" name="Oval 11"/>
          <p:cNvSpPr>
            <a:spLocks noChangeArrowheads="1"/>
          </p:cNvSpPr>
          <p:nvPr/>
        </p:nvSpPr>
        <p:spPr bwMode="auto">
          <a:xfrm>
            <a:off x="6096000" y="35814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E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9229" name="Straight Connector 12"/>
          <p:cNvCxnSpPr>
            <a:cxnSpLocks noChangeShapeType="1"/>
            <a:stCxn id="9224" idx="6"/>
            <a:endCxn id="9227" idx="2"/>
          </p:cNvCxnSpPr>
          <p:nvPr/>
        </p:nvCxnSpPr>
        <p:spPr bwMode="auto">
          <a:xfrm flipV="1">
            <a:off x="5486400" y="1981200"/>
            <a:ext cx="1143000" cy="3810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230" name="Straight Connector 13"/>
          <p:cNvCxnSpPr>
            <a:cxnSpLocks noChangeShapeType="1"/>
            <a:stCxn id="9224" idx="5"/>
            <a:endCxn id="9228" idx="1"/>
          </p:cNvCxnSpPr>
          <p:nvPr/>
        </p:nvCxnSpPr>
        <p:spPr bwMode="auto">
          <a:xfrm rot="16200000" flipH="1">
            <a:off x="5245101" y="2741612"/>
            <a:ext cx="1092200" cy="765175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1981200" y="28194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F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9232" name="Straight Connector 15"/>
          <p:cNvCxnSpPr>
            <a:cxnSpLocks noChangeShapeType="1"/>
            <a:stCxn id="9231" idx="7"/>
            <a:endCxn id="9223" idx="2"/>
          </p:cNvCxnSpPr>
          <p:nvPr/>
        </p:nvCxnSpPr>
        <p:spPr bwMode="auto">
          <a:xfrm rot="5400000" flipH="1" flipV="1">
            <a:off x="2659857" y="2215356"/>
            <a:ext cx="469900" cy="915987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233" name="Straight Connector 16"/>
          <p:cNvCxnSpPr>
            <a:cxnSpLocks noChangeShapeType="1"/>
            <a:stCxn id="9231" idx="5"/>
            <a:endCxn id="9222" idx="2"/>
          </p:cNvCxnSpPr>
          <p:nvPr/>
        </p:nvCxnSpPr>
        <p:spPr bwMode="auto">
          <a:xfrm rot="16200000" flipH="1">
            <a:off x="2736057" y="3040856"/>
            <a:ext cx="698500" cy="1296987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234" name="Straight Connector 17"/>
          <p:cNvCxnSpPr>
            <a:cxnSpLocks noChangeShapeType="1"/>
            <a:stCxn id="9222" idx="6"/>
            <a:endCxn id="9228" idx="2"/>
          </p:cNvCxnSpPr>
          <p:nvPr/>
        </p:nvCxnSpPr>
        <p:spPr bwMode="auto">
          <a:xfrm flipV="1">
            <a:off x="4267200" y="3886200"/>
            <a:ext cx="1828800" cy="1524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235" name="Straight Connector 18"/>
          <p:cNvCxnSpPr>
            <a:cxnSpLocks noChangeShapeType="1"/>
            <a:stCxn id="9228" idx="7"/>
            <a:endCxn id="9227" idx="4"/>
          </p:cNvCxnSpPr>
          <p:nvPr/>
        </p:nvCxnSpPr>
        <p:spPr bwMode="auto">
          <a:xfrm rot="5400000" flipH="1" flipV="1">
            <a:off x="6031707" y="2805906"/>
            <a:ext cx="1384300" cy="344487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236" name="Straight Connector 19"/>
          <p:cNvCxnSpPr>
            <a:cxnSpLocks noChangeShapeType="1"/>
            <a:stCxn id="9224" idx="3"/>
            <a:endCxn id="9222" idx="7"/>
          </p:cNvCxnSpPr>
          <p:nvPr/>
        </p:nvCxnSpPr>
        <p:spPr bwMode="auto">
          <a:xfrm rot="5400000">
            <a:off x="3987801" y="2779712"/>
            <a:ext cx="1244600" cy="841375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237" name="Straight Connector 22"/>
          <p:cNvCxnSpPr>
            <a:cxnSpLocks noChangeShapeType="1"/>
            <a:stCxn id="9227" idx="1"/>
            <a:endCxn id="9223" idx="0"/>
          </p:cNvCxnSpPr>
          <p:nvPr/>
        </p:nvCxnSpPr>
        <p:spPr bwMode="auto">
          <a:xfrm rot="-5400000" flipH="1" flipV="1">
            <a:off x="4979194" y="405606"/>
            <a:ext cx="368300" cy="3087688"/>
          </a:xfrm>
          <a:prstGeom prst="curvedConnector3">
            <a:avLst>
              <a:gd name="adj1" fmla="val -86398"/>
            </a:avLst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26645" name="Straight Connector 22"/>
          <p:cNvCxnSpPr>
            <a:cxnSpLocks noChangeShapeType="1"/>
            <a:stCxn id="9222" idx="5"/>
            <a:endCxn id="9222" idx="2"/>
          </p:cNvCxnSpPr>
          <p:nvPr/>
        </p:nvCxnSpPr>
        <p:spPr bwMode="auto">
          <a:xfrm rot="5400000" flipH="1">
            <a:off x="3853657" y="3918743"/>
            <a:ext cx="215900" cy="455613"/>
          </a:xfrm>
          <a:prstGeom prst="curvedConnector4">
            <a:avLst>
              <a:gd name="adj1" fmla="val -280468"/>
              <a:gd name="adj2" fmla="val 219157"/>
            </a:avLst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6648" name="TextBox 25"/>
          <p:cNvSpPr txBox="1">
            <a:spLocks noChangeArrowheads="1"/>
          </p:cNvSpPr>
          <p:nvPr/>
        </p:nvSpPr>
        <p:spPr bwMode="auto">
          <a:xfrm>
            <a:off x="2590800" y="23622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5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6649" name="TextBox 26"/>
          <p:cNvSpPr txBox="1">
            <a:spLocks noChangeArrowheads="1"/>
          </p:cNvSpPr>
          <p:nvPr/>
        </p:nvSpPr>
        <p:spPr bwMode="auto">
          <a:xfrm>
            <a:off x="4191000" y="20574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5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6650" name="TextBox 27"/>
          <p:cNvSpPr txBox="1">
            <a:spLocks noChangeArrowheads="1"/>
          </p:cNvSpPr>
          <p:nvPr/>
        </p:nvSpPr>
        <p:spPr bwMode="auto">
          <a:xfrm>
            <a:off x="2971800" y="33528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mtClean="0">
                <a:solidFill>
                  <a:srgbClr val="002060"/>
                </a:solidFill>
              </a:rPr>
              <a:t>5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6651" name="TextBox 28"/>
          <p:cNvSpPr txBox="1">
            <a:spLocks noChangeArrowheads="1"/>
          </p:cNvSpPr>
          <p:nvPr/>
        </p:nvSpPr>
        <p:spPr bwMode="auto">
          <a:xfrm>
            <a:off x="3733800" y="28194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mtClean="0">
                <a:solidFill>
                  <a:srgbClr val="002060"/>
                </a:solidFill>
              </a:rPr>
              <a:t>5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6652" name="TextBox 29"/>
          <p:cNvSpPr txBox="1">
            <a:spLocks noChangeArrowheads="1"/>
          </p:cNvSpPr>
          <p:nvPr/>
        </p:nvSpPr>
        <p:spPr bwMode="auto">
          <a:xfrm>
            <a:off x="4572000" y="31242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mtClean="0">
                <a:solidFill>
                  <a:srgbClr val="002060"/>
                </a:solidFill>
              </a:rPr>
              <a:t>5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6653" name="TextBox 30"/>
          <p:cNvSpPr txBox="1">
            <a:spLocks noChangeArrowheads="1"/>
          </p:cNvSpPr>
          <p:nvPr/>
        </p:nvSpPr>
        <p:spPr bwMode="auto">
          <a:xfrm>
            <a:off x="5638800" y="26670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mtClean="0">
                <a:solidFill>
                  <a:srgbClr val="002060"/>
                </a:solidFill>
              </a:rPr>
              <a:t>5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6654" name="TextBox 31"/>
          <p:cNvSpPr txBox="1">
            <a:spLocks noChangeArrowheads="1"/>
          </p:cNvSpPr>
          <p:nvPr/>
        </p:nvSpPr>
        <p:spPr bwMode="auto">
          <a:xfrm>
            <a:off x="5029200" y="11430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5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6655" name="TextBox 32"/>
          <p:cNvSpPr txBox="1">
            <a:spLocks noChangeArrowheads="1"/>
          </p:cNvSpPr>
          <p:nvPr/>
        </p:nvSpPr>
        <p:spPr bwMode="auto">
          <a:xfrm>
            <a:off x="6629400" y="28194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5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6656" name="TextBox 33"/>
          <p:cNvSpPr txBox="1">
            <a:spLocks noChangeArrowheads="1"/>
          </p:cNvSpPr>
          <p:nvPr/>
        </p:nvSpPr>
        <p:spPr bwMode="auto">
          <a:xfrm>
            <a:off x="4800600" y="38862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mtClean="0">
                <a:solidFill>
                  <a:srgbClr val="002060"/>
                </a:solidFill>
              </a:rPr>
              <a:t>5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6657" name="TextBox 34"/>
          <p:cNvSpPr txBox="1">
            <a:spLocks noChangeArrowheads="1"/>
          </p:cNvSpPr>
          <p:nvPr/>
        </p:nvSpPr>
        <p:spPr bwMode="auto">
          <a:xfrm>
            <a:off x="3276600" y="44196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mtClean="0">
                <a:solidFill>
                  <a:srgbClr val="002060"/>
                </a:solidFill>
              </a:rPr>
              <a:t>5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6658" name="TextBox 37"/>
          <p:cNvSpPr txBox="1">
            <a:spLocks noChangeArrowheads="1"/>
          </p:cNvSpPr>
          <p:nvPr/>
        </p:nvSpPr>
        <p:spPr bwMode="auto">
          <a:xfrm>
            <a:off x="5715000" y="18288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5</a:t>
            </a:r>
            <a:endParaRPr lang="en-SG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XÁC ĐỊNH CÂY TỐI ĐẠI NGẮN NHẤT</a:t>
            </a:r>
            <a:endParaRPr lang="en-SG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  <a:endParaRPr lang="en-US" smtClean="0">
              <a:latin typeface="VNI-Helve" pitchFamily="2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0FF800-C6E1-4903-91D8-F515909EE8F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mtClean="0"/>
              <a:t>Thuật toán KRUSKAL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u="sng" smtClean="0"/>
              <a:t>Input</a:t>
            </a:r>
            <a:r>
              <a:rPr lang="en-US" sz="2400" smtClean="0"/>
              <a:t>: đồ thị G=(X, E) liên thông, X gồm N đỉnh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u="sng" smtClean="0"/>
              <a:t>Output</a:t>
            </a:r>
            <a:r>
              <a:rPr lang="en-US" sz="2400" smtClean="0"/>
              <a:t>: cây tối đại ngắn nhất T=(V, U) của G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vi-VN" smtClean="0"/>
              <a:t>Sắp xếp các cạnh </a:t>
            </a:r>
            <a:r>
              <a:rPr lang="en-US" smtClean="0"/>
              <a:t>trong G </a:t>
            </a:r>
            <a:r>
              <a:rPr lang="vi-VN" smtClean="0"/>
              <a:t>tăng dần </a:t>
            </a:r>
            <a:r>
              <a:rPr lang="en-US" smtClean="0"/>
              <a:t>theo </a:t>
            </a:r>
            <a:r>
              <a:rPr lang="vi-VN" smtClean="0"/>
              <a:t>trọng lượng</a:t>
            </a:r>
            <a:r>
              <a:rPr lang="en-US" smtClean="0"/>
              <a:t>;</a:t>
            </a:r>
            <a:r>
              <a:rPr lang="vi-VN" smtClean="0"/>
              <a:t> khởi tạo</a:t>
            </a:r>
            <a:r>
              <a:rPr lang="en-US" smtClean="0"/>
              <a:t> </a:t>
            </a:r>
            <a:r>
              <a:rPr lang="vi-VN" smtClean="0"/>
              <a:t>T := </a:t>
            </a:r>
            <a:r>
              <a:rPr lang="vi-VN" smtClean="0">
                <a:sym typeface="Symbol"/>
              </a:rPr>
              <a:t>.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vi-VN" smtClean="0"/>
              <a:t>Lần lượt lấy từng cạnh e thuộc danh sách đã sắp xếp. Nếu T+{e} không chứa chu trình thì </a:t>
            </a:r>
            <a:r>
              <a:rPr lang="en-US" smtClean="0"/>
              <a:t>kết nạp e vào T:</a:t>
            </a:r>
            <a:r>
              <a:rPr lang="vi-VN" smtClean="0"/>
              <a:t>    T := T+{e}.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vi-VN" smtClean="0"/>
              <a:t>Nếu </a:t>
            </a:r>
            <a:r>
              <a:rPr lang="en-US" smtClean="0"/>
              <a:t>T</a:t>
            </a:r>
            <a:r>
              <a:rPr lang="vi-VN" smtClean="0"/>
              <a:t> đủ N-1 </a:t>
            </a:r>
            <a:r>
              <a:rPr lang="en-US" smtClean="0"/>
              <a:t>cạnh</a:t>
            </a:r>
            <a:r>
              <a:rPr lang="vi-VN" smtClean="0"/>
              <a:t> thì dừng; ngược lại</a:t>
            </a:r>
            <a:r>
              <a:rPr lang="en-US" smtClean="0"/>
              <a:t>,</a:t>
            </a:r>
            <a:r>
              <a:rPr lang="vi-VN" smtClean="0"/>
              <a:t> </a:t>
            </a:r>
            <a:r>
              <a:rPr lang="en-US" smtClean="0"/>
              <a:t>lặp </a:t>
            </a:r>
            <a:r>
              <a:rPr lang="vi-VN" smtClean="0"/>
              <a:t>bước 2.</a:t>
            </a:r>
            <a:endParaRPr lang="en-US" smtClean="0"/>
          </a:p>
          <a:p>
            <a:pPr>
              <a:buFont typeface="Wingdings" pitchFamily="2" charset="2"/>
              <a:buNone/>
              <a:defRPr/>
            </a:pPr>
            <a:endParaRPr lang="en-SG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THUẬT TOÁN KRUSKAL</a:t>
            </a:r>
            <a:endParaRPr lang="en-SG" smtClean="0"/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  <a:endParaRPr lang="en-US" smtClean="0">
              <a:latin typeface="VNI-Helve" pitchFamily="2" charset="0"/>
            </a:endParaRP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6358D2-B795-4207-8A1E-35EDB7D1F8A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3733800" y="37338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C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3352800" y="21336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A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4953000" y="20574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B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28680" name="Straight Connector 8"/>
          <p:cNvCxnSpPr>
            <a:cxnSpLocks noChangeShapeType="1"/>
            <a:stCxn id="9223" idx="6"/>
            <a:endCxn id="9224" idx="2"/>
          </p:cNvCxnSpPr>
          <p:nvPr/>
        </p:nvCxnSpPr>
        <p:spPr bwMode="auto">
          <a:xfrm flipV="1">
            <a:off x="3886200" y="2362200"/>
            <a:ext cx="1066800" cy="762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226" name="Straight Connector 9"/>
          <p:cNvCxnSpPr>
            <a:cxnSpLocks noChangeShapeType="1"/>
            <a:stCxn id="9223" idx="4"/>
            <a:endCxn id="9222" idx="0"/>
          </p:cNvCxnSpPr>
          <p:nvPr/>
        </p:nvCxnSpPr>
        <p:spPr bwMode="auto">
          <a:xfrm rot="16200000" flipH="1">
            <a:off x="3314700" y="3048000"/>
            <a:ext cx="990600" cy="3810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6629400" y="16764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D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228" name="Oval 11"/>
          <p:cNvSpPr>
            <a:spLocks noChangeArrowheads="1"/>
          </p:cNvSpPr>
          <p:nvPr/>
        </p:nvSpPr>
        <p:spPr bwMode="auto">
          <a:xfrm>
            <a:off x="6096000" y="35814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E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28684" name="Straight Connector 12"/>
          <p:cNvCxnSpPr>
            <a:cxnSpLocks noChangeShapeType="1"/>
            <a:stCxn id="9224" idx="6"/>
            <a:endCxn id="9227" idx="2"/>
          </p:cNvCxnSpPr>
          <p:nvPr/>
        </p:nvCxnSpPr>
        <p:spPr bwMode="auto">
          <a:xfrm flipV="1">
            <a:off x="5486400" y="1981200"/>
            <a:ext cx="1143000" cy="3810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230" name="Straight Connector 13"/>
          <p:cNvCxnSpPr>
            <a:cxnSpLocks noChangeShapeType="1"/>
            <a:stCxn id="9224" idx="5"/>
            <a:endCxn id="9228" idx="1"/>
          </p:cNvCxnSpPr>
          <p:nvPr/>
        </p:nvCxnSpPr>
        <p:spPr bwMode="auto">
          <a:xfrm rot="16200000" flipH="1">
            <a:off x="5245101" y="2741612"/>
            <a:ext cx="1092200" cy="765175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1981200" y="28194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F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28687" name="Straight Connector 15"/>
          <p:cNvCxnSpPr>
            <a:cxnSpLocks noChangeShapeType="1"/>
            <a:stCxn id="9231" idx="7"/>
            <a:endCxn id="9223" idx="2"/>
          </p:cNvCxnSpPr>
          <p:nvPr/>
        </p:nvCxnSpPr>
        <p:spPr bwMode="auto">
          <a:xfrm rot="5400000" flipH="1" flipV="1">
            <a:off x="2659857" y="2215356"/>
            <a:ext cx="469900" cy="915987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233" name="Straight Connector 16"/>
          <p:cNvCxnSpPr>
            <a:cxnSpLocks noChangeShapeType="1"/>
            <a:stCxn id="9231" idx="5"/>
            <a:endCxn id="9222" idx="2"/>
          </p:cNvCxnSpPr>
          <p:nvPr/>
        </p:nvCxnSpPr>
        <p:spPr bwMode="auto">
          <a:xfrm rot="16200000" flipH="1">
            <a:off x="2736057" y="3040856"/>
            <a:ext cx="698500" cy="1296987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28689" name="Straight Connector 17"/>
          <p:cNvCxnSpPr>
            <a:cxnSpLocks noChangeShapeType="1"/>
            <a:stCxn id="9222" idx="6"/>
            <a:endCxn id="9228" idx="2"/>
          </p:cNvCxnSpPr>
          <p:nvPr/>
        </p:nvCxnSpPr>
        <p:spPr bwMode="auto">
          <a:xfrm flipV="1">
            <a:off x="4267200" y="3886200"/>
            <a:ext cx="1828800" cy="1524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235" name="Straight Connector 18"/>
          <p:cNvCxnSpPr>
            <a:cxnSpLocks noChangeShapeType="1"/>
            <a:stCxn id="9228" idx="7"/>
            <a:endCxn id="9227" idx="4"/>
          </p:cNvCxnSpPr>
          <p:nvPr/>
        </p:nvCxnSpPr>
        <p:spPr bwMode="auto">
          <a:xfrm rot="5400000" flipH="1" flipV="1">
            <a:off x="6031707" y="2805906"/>
            <a:ext cx="1384300" cy="344487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28691" name="Straight Connector 19"/>
          <p:cNvCxnSpPr>
            <a:cxnSpLocks noChangeShapeType="1"/>
            <a:stCxn id="9224" idx="3"/>
            <a:endCxn id="9222" idx="7"/>
          </p:cNvCxnSpPr>
          <p:nvPr/>
        </p:nvCxnSpPr>
        <p:spPr bwMode="auto">
          <a:xfrm rot="5400000">
            <a:off x="3987801" y="2779712"/>
            <a:ext cx="1244600" cy="841375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237" name="Straight Connector 22"/>
          <p:cNvCxnSpPr>
            <a:cxnSpLocks noChangeShapeType="1"/>
            <a:stCxn id="9227" idx="1"/>
            <a:endCxn id="9223" idx="0"/>
          </p:cNvCxnSpPr>
          <p:nvPr/>
        </p:nvCxnSpPr>
        <p:spPr bwMode="auto">
          <a:xfrm rot="-5400000" flipH="1" flipV="1">
            <a:off x="4979194" y="405606"/>
            <a:ext cx="368300" cy="3087688"/>
          </a:xfrm>
          <a:prstGeom prst="curvedConnector3">
            <a:avLst>
              <a:gd name="adj1" fmla="val -86398"/>
            </a:avLst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15381" name="Straight Connector 22"/>
          <p:cNvCxnSpPr>
            <a:cxnSpLocks noChangeShapeType="1"/>
            <a:stCxn id="9222" idx="5"/>
            <a:endCxn id="9222" idx="2"/>
          </p:cNvCxnSpPr>
          <p:nvPr/>
        </p:nvCxnSpPr>
        <p:spPr bwMode="auto">
          <a:xfrm rot="5400000" flipH="1">
            <a:off x="3853657" y="3918743"/>
            <a:ext cx="215900" cy="455613"/>
          </a:xfrm>
          <a:prstGeom prst="curvedConnector4">
            <a:avLst>
              <a:gd name="adj1" fmla="val -280468"/>
              <a:gd name="adj2" fmla="val 219157"/>
            </a:avLst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5" name="TextBox 24"/>
          <p:cNvSpPr txBox="1"/>
          <p:nvPr/>
        </p:nvSpPr>
        <p:spPr>
          <a:xfrm>
            <a:off x="304800" y="5114925"/>
            <a:ext cx="8610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smtClean="0">
                <a:solidFill>
                  <a:srgbClr val="0033CC"/>
                </a:solidFill>
                <a:latin typeface="+mn-lt"/>
              </a:rPr>
              <a:t>E </a:t>
            </a:r>
            <a:r>
              <a:rPr lang="en-US" sz="2800">
                <a:solidFill>
                  <a:srgbClr val="0033CC"/>
                </a:solidFill>
                <a:latin typeface="+mn-lt"/>
              </a:rPr>
              <a:t>= {AD, DE, EB, AC, CC, FC, AF, CE, AB, BC, DB}</a:t>
            </a:r>
            <a:endParaRPr lang="en-SG" sz="280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28695" name="TextBox 25"/>
          <p:cNvSpPr txBox="1">
            <a:spLocks noChangeArrowheads="1"/>
          </p:cNvSpPr>
          <p:nvPr/>
        </p:nvSpPr>
        <p:spPr bwMode="auto">
          <a:xfrm>
            <a:off x="2590800" y="23622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10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8696" name="TextBox 26"/>
          <p:cNvSpPr txBox="1">
            <a:spLocks noChangeArrowheads="1"/>
          </p:cNvSpPr>
          <p:nvPr/>
        </p:nvSpPr>
        <p:spPr bwMode="auto">
          <a:xfrm>
            <a:off x="4191000" y="20574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12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8697" name="TextBox 27"/>
          <p:cNvSpPr txBox="1">
            <a:spLocks noChangeArrowheads="1"/>
          </p:cNvSpPr>
          <p:nvPr/>
        </p:nvSpPr>
        <p:spPr bwMode="auto">
          <a:xfrm>
            <a:off x="2971800" y="33528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9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8698" name="TextBox 28"/>
          <p:cNvSpPr txBox="1">
            <a:spLocks noChangeArrowheads="1"/>
          </p:cNvSpPr>
          <p:nvPr/>
        </p:nvSpPr>
        <p:spPr bwMode="auto">
          <a:xfrm>
            <a:off x="3733800" y="28194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7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8699" name="TextBox 29"/>
          <p:cNvSpPr txBox="1">
            <a:spLocks noChangeArrowheads="1"/>
          </p:cNvSpPr>
          <p:nvPr/>
        </p:nvSpPr>
        <p:spPr bwMode="auto">
          <a:xfrm>
            <a:off x="4572000" y="31242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15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8700" name="TextBox 30"/>
          <p:cNvSpPr txBox="1">
            <a:spLocks noChangeArrowheads="1"/>
          </p:cNvSpPr>
          <p:nvPr/>
        </p:nvSpPr>
        <p:spPr bwMode="auto">
          <a:xfrm>
            <a:off x="5638800" y="26670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6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8701" name="TextBox 31"/>
          <p:cNvSpPr txBox="1">
            <a:spLocks noChangeArrowheads="1"/>
          </p:cNvSpPr>
          <p:nvPr/>
        </p:nvSpPr>
        <p:spPr bwMode="auto">
          <a:xfrm>
            <a:off x="5029200" y="11430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5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8702" name="TextBox 32"/>
          <p:cNvSpPr txBox="1">
            <a:spLocks noChangeArrowheads="1"/>
          </p:cNvSpPr>
          <p:nvPr/>
        </p:nvSpPr>
        <p:spPr bwMode="auto">
          <a:xfrm>
            <a:off x="6629400" y="28194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1</a:t>
            </a:r>
            <a:r>
              <a:rPr lang="en-US" smtClean="0">
                <a:solidFill>
                  <a:srgbClr val="002060"/>
                </a:solidFill>
              </a:rPr>
              <a:t>5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8703" name="TextBox 33"/>
          <p:cNvSpPr txBox="1">
            <a:spLocks noChangeArrowheads="1"/>
          </p:cNvSpPr>
          <p:nvPr/>
        </p:nvSpPr>
        <p:spPr bwMode="auto">
          <a:xfrm>
            <a:off x="4800600" y="38862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10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8704" name="TextBox 34"/>
          <p:cNvSpPr txBox="1">
            <a:spLocks noChangeArrowheads="1"/>
          </p:cNvSpPr>
          <p:nvPr/>
        </p:nvSpPr>
        <p:spPr bwMode="auto">
          <a:xfrm>
            <a:off x="3276600" y="44196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8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28705" name="TextBox 37"/>
          <p:cNvSpPr txBox="1">
            <a:spLocks noChangeArrowheads="1"/>
          </p:cNvSpPr>
          <p:nvPr/>
        </p:nvSpPr>
        <p:spPr bwMode="auto">
          <a:xfrm>
            <a:off x="5715000" y="18288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16</a:t>
            </a:r>
            <a:endParaRPr lang="en-SG">
              <a:solidFill>
                <a:srgbClr val="0020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0800" y="5715000"/>
            <a:ext cx="3581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rgbClr val="0033CC"/>
                </a:solidFill>
                <a:latin typeface="+mn-lt"/>
              </a:rPr>
              <a:t>Trọng lượng: 32 </a:t>
            </a:r>
            <a:endParaRPr lang="en-SG" sz="2800">
              <a:solidFill>
                <a:srgbClr val="0033CC"/>
              </a:solidFill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THUẬT TOÁN TỰA PRIM – CÀI ĐẶT</a:t>
            </a:r>
            <a:endParaRPr lang="en-SG" smtClean="0"/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C1F316-9917-4C48-B4D4-AFD2E64423F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970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Graph Graph::SpanningTree()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//Tìm cây khung của đồ thị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en-US" sz="24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THUẬT TOÁN PRIM – CÀI ĐẶT</a:t>
            </a:r>
            <a:endParaRPr lang="en-SG" smtClean="0"/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49D3AB-26AE-41E7-884C-E0FD37A29CB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072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Graph Graph::MST_Prim()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//Tìm cây tối đại ngắn nhất của đồ thị có trọng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en-US" sz="24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THUẬT TOÁN KRUSKAL – CÀI ĐẶT</a:t>
            </a:r>
            <a:endParaRPr lang="en-SG" smtClean="0"/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6E9733-2B70-486B-9DE1-A791172812B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Graph Graph::MST_Kruskal()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//Tìm cây tối đại ngắn nhất của đồ thị có trọng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en-US" sz="24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sz="4000" smtClean="0"/>
              <a:t>ĐỊNH NGHĨA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5105400" cy="5257800"/>
          </a:xfrm>
        </p:spPr>
        <p:txBody>
          <a:bodyPr/>
          <a:lstStyle/>
          <a:p>
            <a:r>
              <a:rPr lang="vi-VN" smtClean="0"/>
              <a:t>C</a:t>
            </a:r>
            <a:r>
              <a:rPr lang="en-US" smtClean="0"/>
              <a:t>ÂY</a:t>
            </a:r>
            <a:r>
              <a:rPr lang="vi-VN" smtClean="0"/>
              <a:t> là đồ thị liên thông và không có chu trình</a:t>
            </a:r>
          </a:p>
          <a:p>
            <a:pPr>
              <a:spcBef>
                <a:spcPts val="1800"/>
              </a:spcBef>
            </a:pPr>
            <a:r>
              <a:rPr lang="en-US" smtClean="0"/>
              <a:t>RỪNG</a:t>
            </a:r>
            <a:r>
              <a:rPr lang="vi-VN" smtClean="0"/>
              <a:t> là một đồ thị gồm p thành phần liên thông, trong đó mỗi thành phần liên thông là một cây</a:t>
            </a:r>
          </a:p>
          <a:p>
            <a:endParaRPr lang="en-US" smtClean="0"/>
          </a:p>
          <a:p>
            <a:r>
              <a:rPr lang="vi-VN" i="1" u="sng" smtClean="0"/>
              <a:t>Lưu</a:t>
            </a:r>
            <a:r>
              <a:rPr lang="en-US" i="1" u="sng" smtClean="0"/>
              <a:t> ý</a:t>
            </a:r>
            <a:r>
              <a:rPr lang="vi-VN" i="1" smtClean="0"/>
              <a:t>: cây không chứa khuyên</a:t>
            </a:r>
            <a:r>
              <a:rPr lang="en-US" i="1" smtClean="0"/>
              <a:t> và</a:t>
            </a:r>
            <a:r>
              <a:rPr lang="vi-VN" i="1" smtClean="0"/>
              <a:t> cạnh song song.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chương 2 – Nguyễn Thanh Sơn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554E1F-AA6C-42DD-BBFB-90C2D5F7B72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6629400" y="3810000"/>
            <a:ext cx="533400" cy="6096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C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6248400" y="2209800"/>
            <a:ext cx="533400" cy="6096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A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6392" name="Oval 7"/>
          <p:cNvSpPr>
            <a:spLocks noChangeArrowheads="1"/>
          </p:cNvSpPr>
          <p:nvPr/>
        </p:nvSpPr>
        <p:spPr bwMode="auto">
          <a:xfrm>
            <a:off x="7848600" y="2133600"/>
            <a:ext cx="533400" cy="6096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B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6393" name="Straight Connector 8"/>
          <p:cNvCxnSpPr>
            <a:cxnSpLocks noChangeShapeType="1"/>
            <a:stCxn id="16391" idx="6"/>
            <a:endCxn id="16392" idx="2"/>
          </p:cNvCxnSpPr>
          <p:nvPr/>
        </p:nvCxnSpPr>
        <p:spPr bwMode="auto">
          <a:xfrm flipV="1">
            <a:off x="6781800" y="2438400"/>
            <a:ext cx="1066800" cy="762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6394" name="Straight Connector 9"/>
          <p:cNvCxnSpPr>
            <a:cxnSpLocks noChangeShapeType="1"/>
            <a:stCxn id="16391" idx="4"/>
            <a:endCxn id="16390" idx="0"/>
          </p:cNvCxnSpPr>
          <p:nvPr/>
        </p:nvCxnSpPr>
        <p:spPr bwMode="auto">
          <a:xfrm rot="16200000" flipH="1">
            <a:off x="6210300" y="3124200"/>
            <a:ext cx="990600" cy="3810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24800" y="3200400"/>
            <a:ext cx="533400" cy="6096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D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C05667-1047-45D3-A3ED-1B162CB00F7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ĐỒ THỊ CÓ GỐC</a:t>
            </a:r>
            <a:endParaRPr lang="en-US" b="0" smtClean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800" kern="0">
                <a:solidFill>
                  <a:srgbClr val="0033CC"/>
                </a:solidFill>
                <a:latin typeface="+mn-lt"/>
              </a:rPr>
              <a:t>Định nghĩa: </a:t>
            </a:r>
            <a:r>
              <a:rPr lang="vi-VN" sz="2800" b="0" kern="0">
                <a:solidFill>
                  <a:srgbClr val="0033CC"/>
                </a:solidFill>
                <a:latin typeface="+mn-lt"/>
              </a:rPr>
              <a:t>Cho </a:t>
            </a:r>
            <a:r>
              <a:rPr lang="en-US" sz="2800" b="0" kern="0">
                <a:solidFill>
                  <a:srgbClr val="0033CC"/>
                </a:solidFill>
                <a:latin typeface="+mn-lt"/>
              </a:rPr>
              <a:t>đồ thị có hướng </a:t>
            </a:r>
            <a:r>
              <a:rPr lang="vi-VN" sz="2800" b="0" kern="0">
                <a:solidFill>
                  <a:srgbClr val="0033CC"/>
                </a:solidFill>
                <a:latin typeface="+mn-lt"/>
              </a:rPr>
              <a:t>G=(X, E). Ta nói G là một </a:t>
            </a:r>
            <a:r>
              <a:rPr lang="en-US" sz="2800" b="0" kern="0">
                <a:solidFill>
                  <a:srgbClr val="0033CC"/>
                </a:solidFill>
                <a:latin typeface="+mn-lt"/>
              </a:rPr>
              <a:t>ĐỒ THỊ CÓ GỐC</a:t>
            </a:r>
            <a:r>
              <a:rPr lang="vi-VN" sz="2800" b="0" kern="0">
                <a:solidFill>
                  <a:srgbClr val="0033CC"/>
                </a:solidFill>
                <a:latin typeface="+mn-lt"/>
              </a:rPr>
              <a:t> nếu tồn tại đỉnh r</a:t>
            </a:r>
            <a:r>
              <a:rPr lang="vi-VN" sz="2800" b="0" kern="0">
                <a:solidFill>
                  <a:srgbClr val="0033CC"/>
                </a:solidFill>
                <a:latin typeface="+mn-lt"/>
                <a:sym typeface="Symbol"/>
              </a:rPr>
              <a:t>X sao cho từ r có đường đi đến </a:t>
            </a:r>
            <a:r>
              <a:rPr lang="en-US" sz="2800" b="0" kern="0">
                <a:solidFill>
                  <a:srgbClr val="0033CC"/>
                </a:solidFill>
                <a:latin typeface="+mn-lt"/>
                <a:sym typeface="Symbol"/>
              </a:rPr>
              <a:t>v, vX</a:t>
            </a:r>
            <a:endParaRPr lang="vi-VN" sz="2800" b="0" kern="0">
              <a:solidFill>
                <a:srgbClr val="0033CC"/>
              </a:solidFill>
              <a:latin typeface="+mn-lt"/>
              <a:sym typeface="Symbol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362200" y="32004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1295400" y="44958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3276600" y="41148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2514600" y="54102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32" name="Straight Arrow Connector 31"/>
          <p:cNvCxnSpPr>
            <a:cxnSpLocks noChangeShapeType="1"/>
            <a:stCxn id="29" idx="7"/>
            <a:endCxn id="28" idx="3"/>
          </p:cNvCxnSpPr>
          <p:nvPr/>
        </p:nvCxnSpPr>
        <p:spPr bwMode="auto">
          <a:xfrm rot="5400000" flipH="1" flipV="1">
            <a:off x="1376363" y="3509963"/>
            <a:ext cx="1133475" cy="904875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32"/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1524000" y="4229100"/>
            <a:ext cx="1752600" cy="381000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cxnSp>
        <p:nvCxnSpPr>
          <p:cNvPr id="34" name="Straight Arrow Connector 33"/>
          <p:cNvCxnSpPr>
            <a:cxnSpLocks noChangeShapeType="1"/>
            <a:stCxn id="30" idx="4"/>
            <a:endCxn id="31" idx="7"/>
          </p:cNvCxnSpPr>
          <p:nvPr/>
        </p:nvCxnSpPr>
        <p:spPr bwMode="auto">
          <a:xfrm rot="5400000">
            <a:off x="2500313" y="4552950"/>
            <a:ext cx="1100138" cy="681037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cxnSp>
        <p:nvCxnSpPr>
          <p:cNvPr id="35" name="Straight Arrow Connector 34"/>
          <p:cNvCxnSpPr>
            <a:cxnSpLocks noChangeShapeType="1"/>
            <a:stCxn id="31" idx="2"/>
            <a:endCxn id="29" idx="4"/>
          </p:cNvCxnSpPr>
          <p:nvPr/>
        </p:nvCxnSpPr>
        <p:spPr bwMode="auto">
          <a:xfrm rot="10800000">
            <a:off x="1409700" y="4724400"/>
            <a:ext cx="1104900" cy="800100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324600" y="3059113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5486400" y="4354513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7467600" y="3973513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6705600" y="5268913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40" name="Straight Arrow Connector 39"/>
          <p:cNvCxnSpPr>
            <a:cxnSpLocks noChangeShapeType="1"/>
            <a:stCxn id="37" idx="7"/>
            <a:endCxn id="36" idx="3"/>
          </p:cNvCxnSpPr>
          <p:nvPr/>
        </p:nvCxnSpPr>
        <p:spPr bwMode="auto">
          <a:xfrm rot="5400000" flipH="1" flipV="1">
            <a:off x="5453063" y="3482975"/>
            <a:ext cx="1133475" cy="676275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cxnSp>
        <p:nvCxnSpPr>
          <p:cNvPr id="41" name="Straight Arrow Connector 40"/>
          <p:cNvCxnSpPr>
            <a:cxnSpLocks noChangeShapeType="1"/>
            <a:stCxn id="38" idx="1"/>
            <a:endCxn id="36" idx="5"/>
          </p:cNvCxnSpPr>
          <p:nvPr/>
        </p:nvCxnSpPr>
        <p:spPr bwMode="auto">
          <a:xfrm rot="16200000" flipV="1">
            <a:off x="6634163" y="3140075"/>
            <a:ext cx="752475" cy="981075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cxnSp>
        <p:nvCxnSpPr>
          <p:cNvPr id="42" name="Straight Arrow Connector 41"/>
          <p:cNvCxnSpPr>
            <a:cxnSpLocks noChangeShapeType="1"/>
            <a:stCxn id="38" idx="4"/>
            <a:endCxn id="39" idx="7"/>
          </p:cNvCxnSpPr>
          <p:nvPr/>
        </p:nvCxnSpPr>
        <p:spPr bwMode="auto">
          <a:xfrm rot="5400000">
            <a:off x="6691313" y="4411663"/>
            <a:ext cx="1100137" cy="681037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cxnSp>
        <p:nvCxnSpPr>
          <p:cNvPr id="43" name="Straight Arrow Connector 42"/>
          <p:cNvCxnSpPr>
            <a:cxnSpLocks noChangeShapeType="1"/>
            <a:stCxn id="37" idx="5"/>
            <a:endCxn id="39" idx="2"/>
          </p:cNvCxnSpPr>
          <p:nvPr/>
        </p:nvCxnSpPr>
        <p:spPr bwMode="auto">
          <a:xfrm rot="16200000" flipH="1">
            <a:off x="5776913" y="4454525"/>
            <a:ext cx="833438" cy="1023937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sp>
        <p:nvSpPr>
          <p:cNvPr id="44" name="TextBox 43"/>
          <p:cNvSpPr txBox="1"/>
          <p:nvPr/>
        </p:nvSpPr>
        <p:spPr>
          <a:xfrm>
            <a:off x="1676400" y="5421313"/>
            <a:ext cx="685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600"/>
              </a:spcBef>
              <a:defRPr/>
            </a:pPr>
            <a:r>
              <a:rPr lang="en-US" sz="2400">
                <a:solidFill>
                  <a:srgbClr val="0033CC"/>
                </a:solidFill>
                <a:latin typeface="+mn-lt"/>
              </a:rPr>
              <a:t>G</a:t>
            </a:r>
            <a:r>
              <a:rPr lang="en-US" sz="2400" baseline="-25000">
                <a:solidFill>
                  <a:srgbClr val="0033CC"/>
                </a:solidFill>
                <a:latin typeface="+mn-lt"/>
              </a:rPr>
              <a:t>1</a:t>
            </a:r>
            <a:endParaRPr lang="en-SG" sz="2400" baseline="-2500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8863" y="5497513"/>
            <a:ext cx="685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600"/>
              </a:spcBef>
              <a:defRPr/>
            </a:pPr>
            <a:r>
              <a:rPr lang="en-US" sz="2400">
                <a:solidFill>
                  <a:srgbClr val="0033CC"/>
                </a:solidFill>
                <a:latin typeface="+mn-lt"/>
              </a:rPr>
              <a:t>G</a:t>
            </a:r>
            <a:r>
              <a:rPr lang="en-US" sz="2400" baseline="-25000">
                <a:solidFill>
                  <a:srgbClr val="0033CC"/>
                </a:solidFill>
                <a:latin typeface="+mn-lt"/>
              </a:rPr>
              <a:t>2</a:t>
            </a:r>
            <a:endParaRPr lang="en-SG" sz="2400" baseline="-25000">
              <a:solidFill>
                <a:srgbClr val="0033CC"/>
              </a:solidFill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38" grpId="0" animBg="1"/>
      <p:bldP spid="39" grpId="0" animBg="1"/>
      <p:bldP spid="44" grpId="0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36FB7F8-2826-43F1-905C-ACEC49233BA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ĐỒ THỊ LIÊN THÔNG MẠNH</a:t>
            </a:r>
            <a:endParaRPr lang="en-US" b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800" kern="0">
                <a:solidFill>
                  <a:srgbClr val="0033CC"/>
                </a:solidFill>
                <a:latin typeface="+mn-lt"/>
              </a:rPr>
              <a:t>Định nghĩa</a:t>
            </a:r>
            <a:r>
              <a:rPr lang="en-US" sz="2800" b="0" kern="0">
                <a:solidFill>
                  <a:srgbClr val="0033CC"/>
                </a:solidFill>
                <a:latin typeface="+mn-lt"/>
              </a:rPr>
              <a:t>: </a:t>
            </a:r>
            <a:r>
              <a:rPr lang="vi-VN" sz="2800" b="0" kern="0">
                <a:solidFill>
                  <a:srgbClr val="0033CC"/>
                </a:solidFill>
                <a:latin typeface="+mn-lt"/>
              </a:rPr>
              <a:t>Cho </a:t>
            </a:r>
            <a:r>
              <a:rPr lang="en-US" sz="2800" b="0" kern="0">
                <a:solidFill>
                  <a:srgbClr val="0033CC"/>
                </a:solidFill>
                <a:latin typeface="+mn-lt"/>
              </a:rPr>
              <a:t>đồ thị có hướng </a:t>
            </a:r>
            <a:r>
              <a:rPr lang="vi-VN" sz="2800" b="0" kern="0">
                <a:solidFill>
                  <a:srgbClr val="0033CC"/>
                </a:solidFill>
                <a:latin typeface="+mn-lt"/>
              </a:rPr>
              <a:t>G=(X, E</a:t>
            </a:r>
            <a:r>
              <a:rPr lang="en-US" sz="2800" b="0" kern="0">
                <a:solidFill>
                  <a:srgbClr val="0033CC"/>
                </a:solidFill>
                <a:latin typeface="+mn-lt"/>
              </a:rPr>
              <a:t>)</a:t>
            </a:r>
            <a:r>
              <a:rPr lang="vi-VN" sz="2800" b="0" kern="0">
                <a:solidFill>
                  <a:srgbClr val="0033CC"/>
                </a:solidFill>
                <a:latin typeface="+mn-lt"/>
              </a:rPr>
              <a:t>. Ta nói G là </a:t>
            </a:r>
            <a:r>
              <a:rPr lang="en-US" sz="2800" b="0" kern="0">
                <a:solidFill>
                  <a:srgbClr val="0033CC"/>
                </a:solidFill>
                <a:latin typeface="+mn-lt"/>
              </a:rPr>
              <a:t>ĐỒ THỊ LIÊN THÔNG MẠNH khi và chỉ khi </a:t>
            </a:r>
            <a:r>
              <a:rPr lang="en-US" sz="2800" b="0" kern="0">
                <a:solidFill>
                  <a:srgbClr val="0033CC"/>
                </a:solidFill>
                <a:latin typeface="+mn-lt"/>
                <a:sym typeface="Symbol"/>
              </a:rPr>
              <a:t></a:t>
            </a:r>
            <a:r>
              <a:rPr lang="vi-VN" sz="2800" b="0" kern="0">
                <a:solidFill>
                  <a:srgbClr val="0033CC"/>
                </a:solidFill>
                <a:latin typeface="+mn-lt"/>
              </a:rPr>
              <a:t>i,j</a:t>
            </a:r>
            <a:r>
              <a:rPr lang="vi-VN" sz="2800" b="0" kern="0">
                <a:solidFill>
                  <a:srgbClr val="0033CC"/>
                </a:solidFill>
                <a:latin typeface="+mn-lt"/>
                <a:sym typeface="Symbol"/>
              </a:rPr>
              <a:t>X luôn tồn tại </a:t>
            </a:r>
            <a:r>
              <a:rPr lang="en-US" sz="2800" b="0" kern="0">
                <a:solidFill>
                  <a:srgbClr val="0033CC"/>
                </a:solidFill>
                <a:latin typeface="+mn-lt"/>
                <a:sym typeface="Symbol"/>
              </a:rPr>
              <a:t>đường đi từ i đến j và đường đi từ j đến i</a:t>
            </a:r>
            <a:r>
              <a:rPr lang="vi-VN" sz="2800" b="0" kern="0">
                <a:solidFill>
                  <a:srgbClr val="0033CC"/>
                </a:solidFill>
                <a:latin typeface="+mn-lt"/>
                <a:sym typeface="Symbol"/>
              </a:rPr>
              <a:t>.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743200" y="34290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905000" y="47244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886200" y="43434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124200" y="56388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2" name="Straight Arrow Connector 11"/>
          <p:cNvCxnSpPr>
            <a:cxnSpLocks noChangeShapeType="1"/>
            <a:stCxn id="9" idx="7"/>
            <a:endCxn id="8" idx="3"/>
          </p:cNvCxnSpPr>
          <p:nvPr/>
        </p:nvCxnSpPr>
        <p:spPr bwMode="auto">
          <a:xfrm rot="5400000" flipH="1" flipV="1">
            <a:off x="1871663" y="3852863"/>
            <a:ext cx="1133475" cy="676275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2"/>
          <p:cNvCxnSpPr>
            <a:cxnSpLocks noChangeShapeType="1"/>
            <a:stCxn id="10" idx="1"/>
            <a:endCxn id="8" idx="5"/>
          </p:cNvCxnSpPr>
          <p:nvPr/>
        </p:nvCxnSpPr>
        <p:spPr bwMode="auto">
          <a:xfrm rot="16200000" flipV="1">
            <a:off x="3052763" y="3509963"/>
            <a:ext cx="752475" cy="981075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 type="arrow" w="med" len="med"/>
            <a:tailEnd/>
          </a:ln>
        </p:spPr>
      </p:cxnSp>
      <p:cxnSp>
        <p:nvCxnSpPr>
          <p:cNvPr id="14" name="Straight Arrow Connector 13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3109913" y="4781550"/>
            <a:ext cx="1100138" cy="681037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cxnSp>
        <p:nvCxnSpPr>
          <p:cNvPr id="15" name="Straight Arrow Connector 14"/>
          <p:cNvCxnSpPr>
            <a:cxnSpLocks noChangeShapeType="1"/>
            <a:stCxn id="11" idx="1"/>
            <a:endCxn id="9" idx="5"/>
          </p:cNvCxnSpPr>
          <p:nvPr/>
        </p:nvCxnSpPr>
        <p:spPr bwMode="auto">
          <a:xfrm rot="16200000" flipV="1">
            <a:off x="2252663" y="4767263"/>
            <a:ext cx="752475" cy="1057275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2557463" y="5867400"/>
            <a:ext cx="685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600"/>
              </a:spcBef>
              <a:defRPr/>
            </a:pPr>
            <a:r>
              <a:rPr lang="en-US" sz="2400">
                <a:solidFill>
                  <a:srgbClr val="0033CC"/>
                </a:solidFill>
                <a:latin typeface="+mn-lt"/>
              </a:rPr>
              <a:t>G</a:t>
            </a:r>
            <a:r>
              <a:rPr lang="en-US" sz="2400" baseline="-25000">
                <a:solidFill>
                  <a:srgbClr val="0033CC"/>
                </a:solidFill>
                <a:latin typeface="+mn-lt"/>
              </a:rPr>
              <a:t>1</a:t>
            </a:r>
            <a:endParaRPr lang="en-SG" sz="2400" baseline="-2500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586538" y="33528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5748338" y="46482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729538" y="42672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967538" y="55626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21" name="Straight Arrow Connector 20"/>
          <p:cNvCxnSpPr>
            <a:cxnSpLocks noChangeShapeType="1"/>
            <a:stCxn id="17" idx="3"/>
            <a:endCxn id="18" idx="7"/>
          </p:cNvCxnSpPr>
          <p:nvPr/>
        </p:nvCxnSpPr>
        <p:spPr bwMode="auto">
          <a:xfrm rot="5400000">
            <a:off x="5715000" y="3776663"/>
            <a:ext cx="1133475" cy="676275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21"/>
          <p:cNvCxnSpPr>
            <a:cxnSpLocks noChangeShapeType="1"/>
            <a:stCxn id="19" idx="1"/>
            <a:endCxn id="17" idx="5"/>
          </p:cNvCxnSpPr>
          <p:nvPr/>
        </p:nvCxnSpPr>
        <p:spPr bwMode="auto">
          <a:xfrm rot="16200000" flipV="1">
            <a:off x="6896100" y="3433763"/>
            <a:ext cx="752475" cy="981075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22"/>
          <p:cNvCxnSpPr>
            <a:cxnSpLocks noChangeShapeType="1"/>
            <a:stCxn id="19" idx="4"/>
            <a:endCxn id="20" idx="7"/>
          </p:cNvCxnSpPr>
          <p:nvPr/>
        </p:nvCxnSpPr>
        <p:spPr bwMode="auto">
          <a:xfrm rot="5400000">
            <a:off x="6953250" y="4705350"/>
            <a:ext cx="1100138" cy="681038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23"/>
          <p:cNvCxnSpPr>
            <a:cxnSpLocks noChangeShapeType="1"/>
            <a:stCxn id="20" idx="1"/>
            <a:endCxn id="17" idx="4"/>
          </p:cNvCxnSpPr>
          <p:nvPr/>
        </p:nvCxnSpPr>
        <p:spPr bwMode="auto">
          <a:xfrm rot="16200000" flipV="1">
            <a:off x="5843588" y="4438650"/>
            <a:ext cx="2014538" cy="300037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sp>
        <p:nvSpPr>
          <p:cNvPr id="25" name="TextBox 24"/>
          <p:cNvSpPr txBox="1"/>
          <p:nvPr/>
        </p:nvSpPr>
        <p:spPr>
          <a:xfrm>
            <a:off x="6400800" y="5791200"/>
            <a:ext cx="685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600"/>
              </a:spcBef>
              <a:defRPr/>
            </a:pPr>
            <a:r>
              <a:rPr lang="en-US" sz="2400">
                <a:solidFill>
                  <a:srgbClr val="0033CC"/>
                </a:solidFill>
                <a:latin typeface="+mn-lt"/>
              </a:rPr>
              <a:t>G</a:t>
            </a:r>
            <a:r>
              <a:rPr lang="en-US" sz="2400" baseline="-25000">
                <a:solidFill>
                  <a:srgbClr val="0033CC"/>
                </a:solidFill>
                <a:latin typeface="+mn-lt"/>
              </a:rPr>
              <a:t>2</a:t>
            </a:r>
            <a:endParaRPr lang="en-SG" sz="2400" baseline="-25000">
              <a:solidFill>
                <a:srgbClr val="0033CC"/>
              </a:solidFill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6" grpId="0"/>
      <p:bldP spid="17" grpId="0" animBg="1"/>
      <p:bldP spid="18" grpId="0" animBg="1"/>
      <p:bldP spid="19" grpId="0" animBg="1"/>
      <p:bldP spid="20" grpId="0" animBg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879AFB5-8CC5-431D-81FE-A7412D7E9FA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mtClean="0"/>
              <a:t>ĐỒ THỊ TỰA LIÊN THÔNG MẠNH</a:t>
            </a:r>
            <a:endParaRPr lang="en-US" b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800" kern="0">
                <a:solidFill>
                  <a:srgbClr val="0033CC"/>
                </a:solidFill>
                <a:latin typeface="+mn-lt"/>
              </a:rPr>
              <a:t>Định nghĩa</a:t>
            </a:r>
            <a:r>
              <a:rPr lang="en-US" sz="2800" b="0" kern="0">
                <a:solidFill>
                  <a:srgbClr val="0033CC"/>
                </a:solidFill>
                <a:latin typeface="+mn-lt"/>
              </a:rPr>
              <a:t>: </a:t>
            </a:r>
            <a:r>
              <a:rPr lang="vi-VN" sz="2800" b="0" kern="0">
                <a:solidFill>
                  <a:srgbClr val="0033CC"/>
                </a:solidFill>
                <a:latin typeface="+mn-lt"/>
              </a:rPr>
              <a:t>Cho </a:t>
            </a:r>
            <a:r>
              <a:rPr lang="en-US" sz="2800" b="0" kern="0">
                <a:solidFill>
                  <a:srgbClr val="0033CC"/>
                </a:solidFill>
                <a:latin typeface="+mn-lt"/>
              </a:rPr>
              <a:t>đồ thị có hướng </a:t>
            </a:r>
            <a:r>
              <a:rPr lang="vi-VN" sz="2800" b="0" kern="0">
                <a:solidFill>
                  <a:srgbClr val="0033CC"/>
                </a:solidFill>
                <a:latin typeface="+mn-lt"/>
              </a:rPr>
              <a:t>G=(X, E). Ta nói G là </a:t>
            </a:r>
            <a:r>
              <a:rPr lang="en-US" sz="2800" b="0" kern="0">
                <a:solidFill>
                  <a:srgbClr val="0033CC"/>
                </a:solidFill>
                <a:latin typeface="+mn-lt"/>
              </a:rPr>
              <a:t>ĐỒ THỊ TỰA LIÊN THÔNG MẠNH khi và chỉ khi</a:t>
            </a:r>
            <a:r>
              <a:rPr lang="vi-VN" sz="2800" b="0" kern="0">
                <a:solidFill>
                  <a:srgbClr val="0033CC"/>
                </a:solidFill>
                <a:latin typeface="+mn-lt"/>
              </a:rPr>
              <a:t> </a:t>
            </a:r>
            <a:r>
              <a:rPr lang="vi-VN" sz="2800" b="0" kern="0">
                <a:solidFill>
                  <a:srgbClr val="0033CC"/>
                </a:solidFill>
                <a:latin typeface="+mn-lt"/>
                <a:sym typeface="Symbol"/>
              </a:rPr>
              <a:t></a:t>
            </a:r>
            <a:r>
              <a:rPr lang="en-US" sz="2800" b="0" kern="0">
                <a:solidFill>
                  <a:srgbClr val="0033CC"/>
                </a:solidFill>
                <a:latin typeface="+mn-lt"/>
                <a:sym typeface="Symbol"/>
              </a:rPr>
              <a:t> </a:t>
            </a:r>
            <a:r>
              <a:rPr lang="vi-VN" sz="2800" b="0" kern="0">
                <a:solidFill>
                  <a:srgbClr val="0033CC"/>
                </a:solidFill>
                <a:latin typeface="+mn-lt"/>
              </a:rPr>
              <a:t>i,</a:t>
            </a:r>
            <a:r>
              <a:rPr lang="en-US" sz="2800" b="0" kern="0">
                <a:solidFill>
                  <a:srgbClr val="0033CC"/>
                </a:solidFill>
                <a:latin typeface="+mn-lt"/>
              </a:rPr>
              <a:t> </a:t>
            </a:r>
            <a:r>
              <a:rPr lang="vi-VN" sz="2800" b="0" kern="0">
                <a:solidFill>
                  <a:srgbClr val="0033CC"/>
                </a:solidFill>
                <a:latin typeface="+mn-lt"/>
              </a:rPr>
              <a:t>j</a:t>
            </a:r>
            <a:r>
              <a:rPr lang="en-US" sz="2800" b="0" kern="0">
                <a:solidFill>
                  <a:srgbClr val="0033CC"/>
                </a:solidFill>
                <a:latin typeface="+mn-lt"/>
              </a:rPr>
              <a:t> </a:t>
            </a:r>
            <a:r>
              <a:rPr lang="vi-VN" sz="2800" b="0" kern="0">
                <a:solidFill>
                  <a:srgbClr val="0033CC"/>
                </a:solidFill>
                <a:latin typeface="+mn-lt"/>
                <a:sym typeface="Symbol"/>
              </a:rPr>
              <a:t></a:t>
            </a:r>
            <a:r>
              <a:rPr lang="en-US" sz="2800" b="0" kern="0">
                <a:solidFill>
                  <a:srgbClr val="0033CC"/>
                </a:solidFill>
                <a:latin typeface="+mn-lt"/>
                <a:sym typeface="Symbol"/>
              </a:rPr>
              <a:t> </a:t>
            </a:r>
            <a:r>
              <a:rPr lang="vi-VN" sz="2800" b="0" kern="0">
                <a:solidFill>
                  <a:srgbClr val="0033CC"/>
                </a:solidFill>
                <a:latin typeface="+mn-lt"/>
                <a:sym typeface="Symbol"/>
              </a:rPr>
              <a:t>X</a:t>
            </a:r>
            <a:r>
              <a:rPr lang="en-US" sz="2800" b="0" kern="0">
                <a:solidFill>
                  <a:srgbClr val="0033CC"/>
                </a:solidFill>
                <a:latin typeface="+mn-lt"/>
                <a:sym typeface="Symbol"/>
              </a:rPr>
              <a:t>, </a:t>
            </a:r>
            <a:r>
              <a:rPr lang="vi-VN" sz="2800" b="0" kern="0">
                <a:solidFill>
                  <a:srgbClr val="0033CC"/>
                </a:solidFill>
                <a:latin typeface="+mn-lt"/>
                <a:sym typeface="Symbol"/>
              </a:rPr>
              <a:t>k  X sao cho có đường đi từ k đến i và có đường đi từ k đến j.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90800" y="33528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752600" y="46482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733800" y="42672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971800" y="55626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2" name="Straight Arrow Connector 11"/>
          <p:cNvCxnSpPr>
            <a:cxnSpLocks noChangeShapeType="1"/>
            <a:stCxn id="8" idx="3"/>
            <a:endCxn id="9" idx="7"/>
          </p:cNvCxnSpPr>
          <p:nvPr/>
        </p:nvCxnSpPr>
        <p:spPr bwMode="auto">
          <a:xfrm rot="5400000">
            <a:off x="1719263" y="3776663"/>
            <a:ext cx="1133475" cy="676275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2"/>
          <p:cNvCxnSpPr>
            <a:cxnSpLocks noChangeShapeType="1"/>
            <a:stCxn id="10" idx="1"/>
            <a:endCxn id="8" idx="5"/>
          </p:cNvCxnSpPr>
          <p:nvPr/>
        </p:nvCxnSpPr>
        <p:spPr bwMode="auto">
          <a:xfrm rot="16200000" flipV="1">
            <a:off x="2900363" y="3433763"/>
            <a:ext cx="752475" cy="981075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 type="arrow" w="med" len="med"/>
            <a:tailEnd/>
          </a:ln>
        </p:spPr>
      </p:cxnSp>
      <p:cxnSp>
        <p:nvCxnSpPr>
          <p:cNvPr id="14" name="Straight Arrow Connector 13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2957513" y="4705350"/>
            <a:ext cx="1100138" cy="681037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cxnSp>
        <p:nvCxnSpPr>
          <p:cNvPr id="15" name="Straight Arrow Connector 14"/>
          <p:cNvCxnSpPr>
            <a:cxnSpLocks noChangeShapeType="1"/>
            <a:stCxn id="11" idx="1"/>
            <a:endCxn id="8" idx="4"/>
          </p:cNvCxnSpPr>
          <p:nvPr/>
        </p:nvCxnSpPr>
        <p:spPr bwMode="auto">
          <a:xfrm rot="16200000" flipV="1">
            <a:off x="1847850" y="4438650"/>
            <a:ext cx="2014538" cy="300038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2405063" y="5791200"/>
            <a:ext cx="685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600"/>
              </a:spcBef>
              <a:defRPr/>
            </a:pPr>
            <a:r>
              <a:rPr lang="en-US" sz="2400">
                <a:solidFill>
                  <a:srgbClr val="0033CC"/>
                </a:solidFill>
                <a:latin typeface="+mn-lt"/>
              </a:rPr>
              <a:t>G</a:t>
            </a:r>
            <a:r>
              <a:rPr lang="en-US" sz="2400" baseline="-25000">
                <a:solidFill>
                  <a:srgbClr val="0033CC"/>
                </a:solidFill>
                <a:latin typeface="+mn-lt"/>
              </a:rPr>
              <a:t>1</a:t>
            </a:r>
            <a:endParaRPr lang="en-SG" sz="2400" baseline="-2500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281738" y="33528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5443538" y="46482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424738" y="42672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662738" y="55626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21" name="Straight Arrow Connector 20"/>
          <p:cNvCxnSpPr>
            <a:cxnSpLocks noChangeShapeType="1"/>
            <a:stCxn id="18" idx="7"/>
            <a:endCxn id="17" idx="3"/>
          </p:cNvCxnSpPr>
          <p:nvPr/>
        </p:nvCxnSpPr>
        <p:spPr bwMode="auto">
          <a:xfrm rot="5400000" flipH="1" flipV="1">
            <a:off x="5410200" y="3776663"/>
            <a:ext cx="1133475" cy="676275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21"/>
          <p:cNvCxnSpPr>
            <a:cxnSpLocks noChangeShapeType="1"/>
            <a:stCxn id="19" idx="1"/>
            <a:endCxn id="17" idx="5"/>
          </p:cNvCxnSpPr>
          <p:nvPr/>
        </p:nvCxnSpPr>
        <p:spPr bwMode="auto">
          <a:xfrm rot="16200000" flipV="1">
            <a:off x="6591300" y="3433763"/>
            <a:ext cx="752475" cy="981075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22"/>
          <p:cNvCxnSpPr>
            <a:cxnSpLocks noChangeShapeType="1"/>
            <a:stCxn id="19" idx="4"/>
            <a:endCxn id="20" idx="7"/>
          </p:cNvCxnSpPr>
          <p:nvPr/>
        </p:nvCxnSpPr>
        <p:spPr bwMode="auto">
          <a:xfrm rot="5400000">
            <a:off x="6648450" y="4705350"/>
            <a:ext cx="1100138" cy="681038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23"/>
          <p:cNvCxnSpPr>
            <a:cxnSpLocks noChangeShapeType="1"/>
            <a:stCxn id="20" idx="1"/>
            <a:endCxn id="17" idx="4"/>
          </p:cNvCxnSpPr>
          <p:nvPr/>
        </p:nvCxnSpPr>
        <p:spPr bwMode="auto">
          <a:xfrm rot="16200000" flipV="1">
            <a:off x="5538788" y="4438650"/>
            <a:ext cx="2014538" cy="300037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sp>
        <p:nvSpPr>
          <p:cNvPr id="25" name="TextBox 24"/>
          <p:cNvSpPr txBox="1"/>
          <p:nvPr/>
        </p:nvSpPr>
        <p:spPr>
          <a:xfrm>
            <a:off x="6096000" y="5791200"/>
            <a:ext cx="685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600"/>
              </a:spcBef>
              <a:defRPr/>
            </a:pPr>
            <a:r>
              <a:rPr lang="en-US" sz="2400">
                <a:solidFill>
                  <a:srgbClr val="0033CC"/>
                </a:solidFill>
                <a:latin typeface="+mn-lt"/>
              </a:rPr>
              <a:t>G</a:t>
            </a:r>
            <a:r>
              <a:rPr lang="en-US" sz="2400" baseline="-25000">
                <a:solidFill>
                  <a:srgbClr val="0033CC"/>
                </a:solidFill>
                <a:latin typeface="+mn-lt"/>
              </a:rPr>
              <a:t>2</a:t>
            </a:r>
            <a:endParaRPr lang="en-SG" sz="2400" baseline="-25000">
              <a:solidFill>
                <a:srgbClr val="0033CC"/>
              </a:solidFill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6" grpId="0"/>
      <p:bldP spid="17" grpId="0" animBg="1"/>
      <p:bldP spid="18" grpId="0" animBg="1"/>
      <p:bldP spid="19" grpId="0" animBg="1"/>
      <p:bldP spid="20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029200"/>
          </a:xfrm>
        </p:spPr>
        <p:txBody>
          <a:bodyPr/>
          <a:lstStyle/>
          <a:p>
            <a:r>
              <a:rPr lang="en-US" b="1" smtClean="0"/>
              <a:t>Nhận xét:</a:t>
            </a:r>
            <a:r>
              <a:rPr lang="en-US" smtClean="0"/>
              <a:t> </a:t>
            </a:r>
            <a:r>
              <a:rPr lang="vi-VN" smtClean="0"/>
              <a:t>G=(X, E)</a:t>
            </a:r>
            <a:r>
              <a:rPr lang="en-US" smtClean="0"/>
              <a:t> là đồ thị có hướng:</a:t>
            </a:r>
            <a:r>
              <a:rPr lang="vi-VN" smtClean="0"/>
              <a:t> </a:t>
            </a:r>
            <a:endParaRPr lang="en-US" u="sng" smtClean="0"/>
          </a:p>
          <a:p>
            <a:pPr>
              <a:buFont typeface="Wingdings" pitchFamily="2" charset="2"/>
              <a:buNone/>
            </a:pPr>
            <a:r>
              <a:rPr lang="en-US" smtClean="0"/>
              <a:t>G có gốc </a:t>
            </a:r>
            <a:r>
              <a:rPr lang="en-US" smtClean="0">
                <a:sym typeface="Symbol" pitchFamily="18" charset="2"/>
              </a:rPr>
              <a:t> G tựa liên thông mạnh  G liên thông</a:t>
            </a:r>
          </a:p>
          <a:p>
            <a:endParaRPr lang="en-US" smtClean="0"/>
          </a:p>
          <a:p>
            <a:r>
              <a:rPr lang="en-US" b="1" smtClean="0"/>
              <a:t>Định lý: </a:t>
            </a:r>
            <a:r>
              <a:rPr lang="en-US" smtClean="0"/>
              <a:t>với </a:t>
            </a:r>
            <a:r>
              <a:rPr lang="vi-VN" smtClean="0"/>
              <a:t>G=(X, E)</a:t>
            </a:r>
            <a:r>
              <a:rPr lang="en-US" smtClean="0"/>
              <a:t> là đồ thị có hướng hữu hạn, ta có:</a:t>
            </a:r>
            <a:endParaRPr lang="en-US" b="1" smtClean="0"/>
          </a:p>
          <a:p>
            <a:pPr>
              <a:buFont typeface="Wingdings" pitchFamily="2" charset="2"/>
              <a:buNone/>
            </a:pPr>
            <a:r>
              <a:rPr lang="en-US" b="1" smtClean="0"/>
              <a:t>		</a:t>
            </a:r>
            <a:r>
              <a:rPr lang="vi-VN" smtClean="0"/>
              <a:t>G có gốc </a:t>
            </a:r>
            <a:r>
              <a:rPr lang="vi-VN" smtClean="0">
                <a:sym typeface="Symbol" pitchFamily="18" charset="2"/>
              </a:rPr>
              <a:t> G tựa liên thông mạnh</a:t>
            </a:r>
          </a:p>
          <a:p>
            <a:endParaRPr lang="en-SG" smtClean="0"/>
          </a:p>
        </p:txBody>
      </p:sp>
      <p:sp>
        <p:nvSpPr>
          <p:cNvPr id="358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ĐỒ THỊ TỰA LIÊN THÔNG MẠNH</a:t>
            </a:r>
            <a:endParaRPr lang="en-SG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79A667-8B94-46D1-A2BF-211FBD3ED5C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133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b="1" smtClean="0"/>
              <a:t>Định nghĩa:</a:t>
            </a:r>
            <a:r>
              <a:rPr lang="en-US" smtClean="0"/>
              <a:t> </a:t>
            </a:r>
            <a:r>
              <a:rPr lang="vi-VN" smtClean="0"/>
              <a:t>Cho G=(X, E) là đồ thị có hướng liên thông. G được gọi là cây có hướng nếu:</a:t>
            </a:r>
          </a:p>
          <a:p>
            <a:pPr marL="914400" lvl="1" indent="-514350">
              <a:buFontTx/>
              <a:buAutoNum type="alphaLcParenR"/>
            </a:pPr>
            <a:r>
              <a:rPr lang="en-US" smtClean="0"/>
              <a:t>G không có chu trình,</a:t>
            </a:r>
          </a:p>
          <a:p>
            <a:pPr marL="914400" lvl="1" indent="-514350">
              <a:buFontTx/>
              <a:buAutoNum type="alphaLcParenR"/>
            </a:pPr>
            <a:r>
              <a:rPr lang="en-US" smtClean="0"/>
              <a:t>G có gốc.</a:t>
            </a:r>
          </a:p>
          <a:p>
            <a:pPr marL="0" indent="0"/>
            <a:endParaRPr lang="en-SG" smtClean="0"/>
          </a:p>
        </p:txBody>
      </p:sp>
      <p:sp>
        <p:nvSpPr>
          <p:cNvPr id="368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CÂY CÓ HƯỚNG (CÂY NGOÀI)</a:t>
            </a:r>
            <a:endParaRPr lang="en-SG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F19D46-7D26-4C2C-874D-1CB6D2772DE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590800" y="3440113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752600" y="4735513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733800" y="4354513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971800" y="5649913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0" name="Straight Arrow Connector 9"/>
          <p:cNvCxnSpPr>
            <a:cxnSpLocks noChangeShapeType="1"/>
            <a:stCxn id="6" idx="3"/>
            <a:endCxn id="7" idx="7"/>
          </p:cNvCxnSpPr>
          <p:nvPr/>
        </p:nvCxnSpPr>
        <p:spPr bwMode="auto">
          <a:xfrm rot="5400000">
            <a:off x="1719263" y="3863975"/>
            <a:ext cx="1133475" cy="676275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10"/>
          <p:cNvCxnSpPr>
            <a:cxnSpLocks noChangeShapeType="1"/>
            <a:stCxn id="8" idx="1"/>
            <a:endCxn id="6" idx="5"/>
          </p:cNvCxnSpPr>
          <p:nvPr/>
        </p:nvCxnSpPr>
        <p:spPr bwMode="auto">
          <a:xfrm rot="16200000" flipV="1">
            <a:off x="2900363" y="3521075"/>
            <a:ext cx="752475" cy="981075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 type="arrow" w="med" len="med"/>
            <a:tailEnd/>
          </a:ln>
        </p:spPr>
      </p:cxnSp>
      <p:cxnSp>
        <p:nvCxnSpPr>
          <p:cNvPr id="13" name="Straight Arrow Connector 12"/>
          <p:cNvCxnSpPr>
            <a:cxnSpLocks noChangeShapeType="1"/>
            <a:stCxn id="9" idx="1"/>
            <a:endCxn id="6" idx="4"/>
          </p:cNvCxnSpPr>
          <p:nvPr/>
        </p:nvCxnSpPr>
        <p:spPr bwMode="auto">
          <a:xfrm rot="16200000" flipV="1">
            <a:off x="1847850" y="4525963"/>
            <a:ext cx="2014537" cy="300038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 type="arrow" w="med" len="med"/>
            <a:tailEnd/>
          </a:ln>
        </p:spPr>
      </p:cxnSp>
      <p:sp>
        <p:nvSpPr>
          <p:cNvPr id="14" name="TextBox 13"/>
          <p:cNvSpPr txBox="1"/>
          <p:nvPr/>
        </p:nvSpPr>
        <p:spPr>
          <a:xfrm>
            <a:off x="2405063" y="5878513"/>
            <a:ext cx="685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600"/>
              </a:spcBef>
              <a:defRPr/>
            </a:pPr>
            <a:r>
              <a:rPr lang="en-US" sz="2400">
                <a:solidFill>
                  <a:srgbClr val="0033CC"/>
                </a:solidFill>
                <a:latin typeface="+mn-lt"/>
              </a:rPr>
              <a:t>G</a:t>
            </a:r>
            <a:r>
              <a:rPr lang="en-US" sz="2400" baseline="-25000">
                <a:solidFill>
                  <a:srgbClr val="0033CC"/>
                </a:solidFill>
                <a:latin typeface="+mn-lt"/>
              </a:rPr>
              <a:t>1</a:t>
            </a:r>
            <a:endParaRPr lang="en-SG" sz="2400" baseline="-2500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6434138" y="33528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595938" y="46482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577138" y="42672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815138" y="5562600"/>
            <a:ext cx="228600" cy="228600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SG" sz="32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20" name="Straight Arrow Connector 19"/>
          <p:cNvCxnSpPr>
            <a:cxnSpLocks noChangeShapeType="1"/>
            <a:stCxn id="16" idx="3"/>
            <a:endCxn id="17" idx="7"/>
          </p:cNvCxnSpPr>
          <p:nvPr/>
        </p:nvCxnSpPr>
        <p:spPr bwMode="auto">
          <a:xfrm rot="5400000">
            <a:off x="5562600" y="3776663"/>
            <a:ext cx="1133475" cy="676275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20"/>
          <p:cNvCxnSpPr>
            <a:cxnSpLocks noChangeShapeType="1"/>
            <a:stCxn id="18" idx="1"/>
            <a:endCxn id="16" idx="5"/>
          </p:cNvCxnSpPr>
          <p:nvPr/>
        </p:nvCxnSpPr>
        <p:spPr bwMode="auto">
          <a:xfrm rot="16200000" flipV="1">
            <a:off x="6743700" y="3433763"/>
            <a:ext cx="752475" cy="981075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21"/>
          <p:cNvCxnSpPr>
            <a:cxnSpLocks noChangeShapeType="1"/>
            <a:stCxn id="18" idx="4"/>
            <a:endCxn id="19" idx="7"/>
          </p:cNvCxnSpPr>
          <p:nvPr/>
        </p:nvCxnSpPr>
        <p:spPr bwMode="auto">
          <a:xfrm rot="5400000">
            <a:off x="6800850" y="4705350"/>
            <a:ext cx="1100138" cy="681038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22"/>
          <p:cNvCxnSpPr>
            <a:cxnSpLocks noChangeShapeType="1"/>
            <a:stCxn id="19" idx="1"/>
            <a:endCxn id="16" idx="4"/>
          </p:cNvCxnSpPr>
          <p:nvPr/>
        </p:nvCxnSpPr>
        <p:spPr bwMode="auto">
          <a:xfrm rot="16200000" flipV="1">
            <a:off x="5691188" y="4438650"/>
            <a:ext cx="2014538" cy="300037"/>
          </a:xfrm>
          <a:prstGeom prst="straightConnector1">
            <a:avLst/>
          </a:prstGeom>
          <a:noFill/>
          <a:ln w="28575" algn="ctr">
            <a:solidFill>
              <a:srgbClr val="002060"/>
            </a:solidFill>
            <a:round/>
            <a:headEnd/>
            <a:tailEnd type="arrow" w="med" len="med"/>
          </a:ln>
        </p:spPr>
      </p:cxnSp>
      <p:sp>
        <p:nvSpPr>
          <p:cNvPr id="24" name="TextBox 23"/>
          <p:cNvSpPr txBox="1"/>
          <p:nvPr/>
        </p:nvSpPr>
        <p:spPr>
          <a:xfrm>
            <a:off x="6248400" y="5791200"/>
            <a:ext cx="685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600"/>
              </a:spcBef>
              <a:defRPr/>
            </a:pPr>
            <a:r>
              <a:rPr lang="en-US" sz="2400">
                <a:solidFill>
                  <a:srgbClr val="0033CC"/>
                </a:solidFill>
                <a:latin typeface="+mn-lt"/>
              </a:rPr>
              <a:t>G</a:t>
            </a:r>
            <a:r>
              <a:rPr lang="en-US" sz="2400" baseline="-25000">
                <a:solidFill>
                  <a:srgbClr val="0033CC"/>
                </a:solidFill>
                <a:latin typeface="+mn-lt"/>
              </a:rPr>
              <a:t>2</a:t>
            </a:r>
            <a:endParaRPr lang="en-SG" sz="2400" baseline="-25000">
              <a:solidFill>
                <a:srgbClr val="0033CC"/>
              </a:solidFill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6" grpId="0" animBg="1"/>
      <p:bldP spid="17" grpId="0" animBg="1"/>
      <p:bldP spid="18" grpId="0" animBg="1"/>
      <p:bldP spid="19" grpId="0" animBg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smtClean="0"/>
              <a:t>Lưu ý:</a:t>
            </a:r>
          </a:p>
          <a:p>
            <a:pPr lvl="1"/>
            <a:r>
              <a:rPr lang="vi-VN" smtClean="0"/>
              <a:t>Chu trình có thể không </a:t>
            </a:r>
            <a:r>
              <a:rPr lang="en-US" smtClean="0"/>
              <a:t>quan tâm </a:t>
            </a:r>
            <a:r>
              <a:rPr lang="vi-VN" smtClean="0"/>
              <a:t>đến hướng của các cạnh.</a:t>
            </a:r>
          </a:p>
          <a:p>
            <a:pPr lvl="1"/>
            <a:r>
              <a:rPr lang="vi-VN" smtClean="0"/>
              <a:t>Cây có hướng cũng là cây.</a:t>
            </a:r>
            <a:endParaRPr lang="en-US" smtClean="0"/>
          </a:p>
          <a:p>
            <a:pPr lvl="1"/>
            <a:r>
              <a:rPr lang="en-US" smtClean="0"/>
              <a:t>Cần phân biệt cây trong LTĐT và cây trong các giáo trình khác</a:t>
            </a:r>
            <a:endParaRPr lang="vi-VN" smtClean="0"/>
          </a:p>
          <a:p>
            <a:pPr lvl="1"/>
            <a:endParaRPr lang="vi-VN" smtClean="0"/>
          </a:p>
          <a:p>
            <a:endParaRPr lang="en-SG" smtClean="0"/>
          </a:p>
        </p:txBody>
      </p:sp>
      <p:sp>
        <p:nvSpPr>
          <p:cNvPr id="378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CÂY CÓ HƯỚNG</a:t>
            </a:r>
            <a:endParaRPr lang="en-SG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795D51-4565-4AFE-8872-C113623A933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vi-VN" smtClean="0"/>
              <a:t>Cho đồ thị có hướng G=(X, E) gồm N đỉnh. Các điều sau đây tương đương với nhau.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vi-VN" smtClean="0"/>
              <a:t>G là một cây có hướng.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vi-VN" smtClean="0">
                <a:sym typeface="Symbol"/>
              </a:rPr>
              <a:t></a:t>
            </a:r>
            <a:r>
              <a:rPr lang="vi-VN" smtClean="0"/>
              <a:t>r </a:t>
            </a:r>
            <a:r>
              <a:rPr lang="vi-VN" smtClean="0">
                <a:sym typeface="Symbol"/>
              </a:rPr>
              <a:t></a:t>
            </a:r>
            <a:r>
              <a:rPr lang="en-US" smtClean="0">
                <a:sym typeface="Symbol"/>
              </a:rPr>
              <a:t> X thỏa </a:t>
            </a:r>
            <a:r>
              <a:rPr lang="vi-VN" smtClean="0">
                <a:sym typeface="Symbol"/>
              </a:rPr>
              <a:t></a:t>
            </a:r>
            <a:r>
              <a:rPr lang="en-US" smtClean="0">
                <a:sym typeface="Symbol"/>
              </a:rPr>
              <a:t>v</a:t>
            </a:r>
            <a:r>
              <a:rPr lang="vi-VN" smtClean="0"/>
              <a:t> </a:t>
            </a:r>
            <a:r>
              <a:rPr lang="vi-VN" smtClean="0">
                <a:sym typeface="Symbol"/>
              </a:rPr>
              <a:t></a:t>
            </a:r>
            <a:r>
              <a:rPr lang="en-US" smtClean="0">
                <a:sym typeface="Symbol"/>
              </a:rPr>
              <a:t> X, </a:t>
            </a:r>
            <a:r>
              <a:rPr lang="en-US" smtClean="0"/>
              <a:t>có một</a:t>
            </a:r>
            <a:r>
              <a:rPr lang="vi-VN" smtClean="0"/>
              <a:t> đường đi duy nhất </a:t>
            </a:r>
            <a:r>
              <a:rPr lang="en-US" smtClean="0"/>
              <a:t>từ r </a:t>
            </a:r>
            <a:r>
              <a:rPr lang="vi-VN" smtClean="0"/>
              <a:t>đến </a:t>
            </a:r>
            <a:r>
              <a:rPr lang="en-US" smtClean="0"/>
              <a:t>v</a:t>
            </a:r>
            <a:r>
              <a:rPr lang="vi-VN" smtClean="0"/>
              <a:t>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mtClean="0"/>
              <a:t>G tựa liên thông mạnh tối tiểu.</a:t>
            </a: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vi-VN" smtClean="0"/>
              <a:t>G liên thông và có đỉnh r sao cho: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pt-BR" smtClean="0"/>
              <a:t>	d</a:t>
            </a:r>
            <a:r>
              <a:rPr lang="pt-BR" baseline="30000" smtClean="0"/>
              <a:t>-</a:t>
            </a:r>
            <a:r>
              <a:rPr lang="pt-BR" smtClean="0"/>
              <a:t>(r)=0 và d</a:t>
            </a:r>
            <a:r>
              <a:rPr lang="pt-BR" baseline="30000" smtClean="0"/>
              <a:t>-</a:t>
            </a:r>
            <a:r>
              <a:rPr lang="pt-BR" smtClean="0"/>
              <a:t>(i)=1, </a:t>
            </a:r>
            <a:r>
              <a:rPr lang="pt-BR" smtClean="0">
                <a:sym typeface="Symbol"/>
              </a:rPr>
              <a:t>iX\{r}.</a:t>
            </a:r>
          </a:p>
          <a:p>
            <a:pPr marL="514350" indent="-514350">
              <a:buFont typeface="+mj-lt"/>
              <a:buAutoNum type="arabicPeriod" startAt="5"/>
              <a:defRPr/>
            </a:pPr>
            <a:r>
              <a:rPr lang="vi-VN" smtClean="0"/>
              <a:t>G không có chu trình và có đỉnh r sao cho: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pt-BR" smtClean="0"/>
              <a:t>	d</a:t>
            </a:r>
            <a:r>
              <a:rPr lang="pt-BR" baseline="30000" smtClean="0"/>
              <a:t>-</a:t>
            </a:r>
            <a:r>
              <a:rPr lang="pt-BR" smtClean="0"/>
              <a:t>(r)=0 và d</a:t>
            </a:r>
            <a:r>
              <a:rPr lang="pt-BR" baseline="30000" smtClean="0"/>
              <a:t>-</a:t>
            </a:r>
            <a:r>
              <a:rPr lang="pt-BR" smtClean="0"/>
              <a:t>(i)=1, </a:t>
            </a:r>
            <a:r>
              <a:rPr lang="pt-BR" smtClean="0">
                <a:sym typeface="Symbol"/>
              </a:rPr>
              <a:t>iX\{r}. </a:t>
            </a:r>
          </a:p>
          <a:p>
            <a:pPr marL="514350" indent="-514350">
              <a:buFont typeface="Wingdings" pitchFamily="2" charset="2"/>
              <a:buNone/>
              <a:defRPr/>
            </a:pPr>
            <a:endParaRPr lang="pt-BR" smtClean="0">
              <a:sym typeface="Symbol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smtClean="0"/>
          </a:p>
          <a:p>
            <a:pPr>
              <a:defRPr/>
            </a:pPr>
            <a:endParaRPr lang="en-SG"/>
          </a:p>
        </p:txBody>
      </p:sp>
      <p:sp>
        <p:nvSpPr>
          <p:cNvPr id="38915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smtClean="0"/>
              <a:t>CÂY CÓ HƯỚNG</a:t>
            </a:r>
            <a:br>
              <a:rPr lang="en-US" smtClean="0"/>
            </a:br>
            <a:r>
              <a:rPr lang="en-US" smtClean="0"/>
              <a:t>CÁC ĐỊNH NGHĨA TƯƠNG ĐƯƠNG</a:t>
            </a:r>
            <a:endParaRPr lang="en-SG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1C7663-7576-40A3-A78A-AC3EC1DBF4D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514350" indent="-514350">
              <a:buFont typeface="Arial" charset="0"/>
              <a:buAutoNum type="arabicPeriod" startAt="6"/>
            </a:pPr>
            <a:r>
              <a:rPr lang="en-US" smtClean="0"/>
              <a:t>G tựa liên thông mạnh và không có chu trình.</a:t>
            </a:r>
          </a:p>
          <a:p>
            <a:pPr marL="514350" indent="-514350">
              <a:buFont typeface="Arial" charset="0"/>
              <a:buAutoNum type="arabicPeriod" startAt="6"/>
            </a:pPr>
            <a:r>
              <a:rPr lang="en-US" smtClean="0"/>
              <a:t>G tựa liên thông mạnh và có N-1 cạnh.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None/>
            </a:pPr>
            <a:r>
              <a:rPr lang="en-US" b="1" smtClean="0"/>
              <a:t>Lưu ý</a:t>
            </a:r>
            <a:r>
              <a:rPr lang="en-US" smtClean="0"/>
              <a:t>:</a:t>
            </a:r>
          </a:p>
          <a:p>
            <a:pPr lvl="1"/>
            <a:r>
              <a:rPr lang="vi-VN" smtClean="0"/>
              <a:t>r trong </a:t>
            </a:r>
            <a:r>
              <a:rPr lang="en-US" smtClean="0"/>
              <a:t>các định nghĩa </a:t>
            </a:r>
            <a:r>
              <a:rPr lang="vi-VN" smtClean="0"/>
              <a:t>trên là duy nhất và được gọi là gốc của cây có hướng.</a:t>
            </a:r>
          </a:p>
          <a:p>
            <a:pPr lvl="1"/>
            <a:r>
              <a:rPr lang="vi-VN" smtClean="0"/>
              <a:t>Mỗi đỉnh i</a:t>
            </a:r>
            <a:r>
              <a:rPr lang="vi-VN" smtClean="0">
                <a:sym typeface="Symbol" pitchFamily="18" charset="2"/>
              </a:rPr>
              <a:t>X có duy nhất một đỉnh j mà cạnh liên kết với (j, i) hướng vào i, đỉnh j được gọi đỉnh cha của I.</a:t>
            </a:r>
          </a:p>
          <a:p>
            <a:pPr lvl="1"/>
            <a:r>
              <a:rPr lang="vi-VN" smtClean="0"/>
              <a:t>Nếu đỉnh x</a:t>
            </a:r>
            <a:r>
              <a:rPr lang="vi-VN" smtClean="0">
                <a:sym typeface="Symbol" pitchFamily="18" charset="2"/>
              </a:rPr>
              <a:t>X thỏa điều kiện d</a:t>
            </a:r>
            <a:r>
              <a:rPr lang="vi-VN" baseline="30000" smtClean="0">
                <a:sym typeface="Symbol" pitchFamily="18" charset="2"/>
              </a:rPr>
              <a:t>+</a:t>
            </a:r>
            <a:r>
              <a:rPr lang="vi-VN" smtClean="0">
                <a:sym typeface="Symbol" pitchFamily="18" charset="2"/>
              </a:rPr>
              <a:t>(x)=0 thì x được gọi là lá của cây có hướng.</a:t>
            </a:r>
          </a:p>
          <a:p>
            <a:pPr marL="514350" indent="-514350">
              <a:buFont typeface="Arial" charset="0"/>
              <a:buAutoNum type="arabicPeriod" startAt="6"/>
            </a:pPr>
            <a:endParaRPr lang="en-SG" smtClean="0"/>
          </a:p>
        </p:txBody>
      </p:sp>
      <p:sp>
        <p:nvSpPr>
          <p:cNvPr id="39939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smtClean="0"/>
              <a:t>CÂY CÓ HƯỚNG</a:t>
            </a:r>
            <a:br>
              <a:rPr lang="en-US" smtClean="0"/>
            </a:br>
            <a:r>
              <a:rPr lang="en-US" smtClean="0"/>
              <a:t>CÁC ĐỊNH NGHĨA TƯƠNG ĐƯƠNG</a:t>
            </a:r>
            <a:endParaRPr lang="en-SG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322EA0-706E-4A60-97E9-EBFE8B7051B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b="1" smtClean="0"/>
              <a:t>Định lý</a:t>
            </a:r>
            <a:r>
              <a:rPr lang="en-US" smtClean="0"/>
              <a:t>: </a:t>
            </a:r>
            <a:r>
              <a:rPr lang="vi-VN" smtClean="0"/>
              <a:t>Cho G là đồ thị có hướng. </a:t>
            </a:r>
          </a:p>
          <a:p>
            <a:pPr marL="514350" indent="-514350">
              <a:buFont typeface="+mj-lt"/>
              <a:buAutoNum type="alphaLcParenR"/>
              <a:defRPr/>
            </a:pPr>
            <a:r>
              <a:rPr lang="vi-VN" smtClean="0"/>
              <a:t>Nếu G có chứa một đồ thị bộ phận là cây có hướng thì G tựa liên thông mạnh.</a:t>
            </a:r>
          </a:p>
          <a:p>
            <a:pPr marL="514350" indent="-514350">
              <a:buFont typeface="+mj-lt"/>
              <a:buAutoNum type="alphaLcParenR"/>
              <a:defRPr/>
            </a:pPr>
            <a:r>
              <a:rPr lang="vi-VN" smtClean="0"/>
              <a:t>Nếu G tựa liên thông mạnh thì G có chứa một đồ thị bộ phận là cây có hướng.</a:t>
            </a:r>
          </a:p>
          <a:p>
            <a:pPr>
              <a:defRPr/>
            </a:pPr>
            <a:endParaRPr lang="en-US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vi-VN" smtClean="0"/>
              <a:t>Nếu G tựa liên thông mạnh, T là một cây có hướng là đồ thị bộ phận G thì T cũng được gọi là cây có hướng tối đại của G.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mtClean="0"/>
              <a:t> </a:t>
            </a:r>
            <a:endParaRPr lang="en-SG"/>
          </a:p>
        </p:txBody>
      </p:sp>
      <p:sp>
        <p:nvSpPr>
          <p:cNvPr id="409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CÂY CÓ HƯỚNG</a:t>
            </a:r>
            <a:endParaRPr lang="en-SG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4353568-BFB2-4DDB-B145-0DBBB7EFFC5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b="1" smtClean="0"/>
              <a:t>Định nghĩa: </a:t>
            </a:r>
            <a:r>
              <a:rPr lang="vi-VN" smtClean="0"/>
              <a:t>Cho</a:t>
            </a:r>
            <a:r>
              <a:rPr lang="en-US" smtClean="0"/>
              <a:t> </a:t>
            </a:r>
            <a:r>
              <a:rPr lang="vi-VN" smtClean="0"/>
              <a:t>đồ thị có hướng G=(X, E)</a:t>
            </a:r>
            <a:r>
              <a:rPr lang="en-US" smtClean="0"/>
              <a:t> gồm N đỉnh</a:t>
            </a:r>
            <a:r>
              <a:rPr lang="vi-VN" smtClean="0"/>
              <a:t>. </a:t>
            </a:r>
            <a:r>
              <a:rPr lang="en-US" smtClean="0"/>
              <a:t>Ma trận KIRCHOFF là ma trận K</a:t>
            </a:r>
            <a:r>
              <a:rPr lang="en-US" baseline="-25000" smtClean="0"/>
              <a:t>NxN</a:t>
            </a:r>
            <a:r>
              <a:rPr lang="en-US" smtClean="0"/>
              <a:t> được </a:t>
            </a:r>
            <a:r>
              <a:rPr lang="vi-VN" smtClean="0"/>
              <a:t>định nghĩa như sau:</a:t>
            </a:r>
            <a:endParaRPr lang="en-US" smtClean="0"/>
          </a:p>
          <a:p>
            <a:pPr>
              <a:buFont typeface="Wingdings" pitchFamily="2" charset="2"/>
              <a:buNone/>
              <a:defRPr/>
            </a:pPr>
            <a:endParaRPr lang="en-US" smtClean="0"/>
          </a:p>
          <a:p>
            <a:pPr>
              <a:buFont typeface="Wingdings" pitchFamily="2" charset="2"/>
              <a:buNone/>
              <a:defRPr/>
            </a:pPr>
            <a:r>
              <a:rPr lang="en-US" smtClean="0"/>
              <a:t>                    d-(i) nếu i=j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mtClean="0"/>
              <a:t>		K</a:t>
            </a:r>
            <a:r>
              <a:rPr lang="en-US" baseline="-25000" smtClean="0"/>
              <a:t>ij</a:t>
            </a:r>
            <a:r>
              <a:rPr lang="en-US" smtClean="0"/>
              <a:t> =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mtClean="0"/>
              <a:t>			-B</a:t>
            </a:r>
            <a:r>
              <a:rPr lang="en-US" baseline="-25000" smtClean="0"/>
              <a:t>ij</a:t>
            </a:r>
            <a:r>
              <a:rPr lang="en-US" smtClean="0"/>
              <a:t>    nếu i</a:t>
            </a:r>
            <a:r>
              <a:rPr lang="en-US" smtClean="0">
                <a:sym typeface="Symbol"/>
              </a:rPr>
              <a:t>j </a:t>
            </a:r>
          </a:p>
          <a:p>
            <a:pPr>
              <a:buFont typeface="Wingdings" pitchFamily="2" charset="2"/>
              <a:buNone/>
              <a:defRPr/>
            </a:pPr>
            <a:r>
              <a:rPr lang="vi-VN" smtClean="0"/>
              <a:t>   (B</a:t>
            </a:r>
            <a:r>
              <a:rPr lang="vi-VN" baseline="-25000" smtClean="0"/>
              <a:t>ij</a:t>
            </a:r>
            <a:r>
              <a:rPr lang="vi-VN" smtClean="0"/>
              <a:t> làphần tử ở dòng i cột j của ma trận kề)</a:t>
            </a:r>
          </a:p>
          <a:p>
            <a:pPr>
              <a:defRPr/>
            </a:pPr>
            <a:endParaRPr lang="en-SG"/>
          </a:p>
        </p:txBody>
      </p:sp>
      <p:sp>
        <p:nvSpPr>
          <p:cNvPr id="419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 TRẬN KIRCHOFF</a:t>
            </a:r>
            <a:endParaRPr lang="en-SG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04C76F-B1F8-4219-AC0D-F38ACBC5EA1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905000" y="3200400"/>
            <a:ext cx="533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0" b="0">
                <a:solidFill>
                  <a:srgbClr val="0070C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</a:t>
            </a:r>
            <a:endParaRPr lang="en-SG" sz="8000" b="0">
              <a:solidFill>
                <a:srgbClr val="0070C0"/>
              </a:solidFill>
              <a:latin typeface="Symbol" pitchFamily="18" charset="2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SỰ TỒN TẠI ĐỈNH TREO</a:t>
            </a:r>
            <a:endParaRPr lang="en-S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16002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b="1" smtClean="0"/>
              <a:t>Định lý: </a:t>
            </a:r>
            <a:r>
              <a:rPr lang="vi-VN" smtClean="0"/>
              <a:t>Một cây T gồm N đỉnh với N </a:t>
            </a:r>
            <a:r>
              <a:rPr lang="vi-VN" smtClean="0">
                <a:sym typeface="Symbol"/>
              </a:rPr>
              <a:t> 2 chứa ít nhất hai đỉnh treo </a:t>
            </a:r>
          </a:p>
          <a:p>
            <a:pPr>
              <a:buFont typeface="Wingdings" pitchFamily="2" charset="2"/>
              <a:buNone/>
              <a:defRPr/>
            </a:pPr>
            <a:endParaRPr lang="en-SG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  <a:endParaRPr lang="en-US" smtClean="0">
              <a:latin typeface="VNI-Helve" pitchFamily="2" charset="0"/>
            </a:endParaRP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78C1258-5E2B-462D-9A25-4D26A57EBCC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3657600" y="4876800"/>
            <a:ext cx="533400" cy="6096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C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276600" y="3276600"/>
            <a:ext cx="533400" cy="6096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A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4876800" y="3200400"/>
            <a:ext cx="533400" cy="6096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B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7417" name="Straight Connector 8"/>
          <p:cNvCxnSpPr>
            <a:cxnSpLocks noChangeShapeType="1"/>
            <a:stCxn id="17415" idx="6"/>
            <a:endCxn id="17416" idx="2"/>
          </p:cNvCxnSpPr>
          <p:nvPr/>
        </p:nvCxnSpPr>
        <p:spPr bwMode="auto">
          <a:xfrm flipV="1">
            <a:off x="3810000" y="3505200"/>
            <a:ext cx="1066800" cy="762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7418" name="Straight Connector 9"/>
          <p:cNvCxnSpPr>
            <a:cxnSpLocks noChangeShapeType="1"/>
            <a:stCxn id="17415" idx="4"/>
            <a:endCxn id="17414" idx="0"/>
          </p:cNvCxnSpPr>
          <p:nvPr/>
        </p:nvCxnSpPr>
        <p:spPr bwMode="auto">
          <a:xfrm rot="16200000" flipH="1">
            <a:off x="3238500" y="4191000"/>
            <a:ext cx="990600" cy="3810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6553200" y="2819400"/>
            <a:ext cx="533400" cy="6096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D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5943600" y="4648200"/>
            <a:ext cx="533400" cy="6096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E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7421" name="Straight Connector 13"/>
          <p:cNvCxnSpPr>
            <a:cxnSpLocks noChangeShapeType="1"/>
            <a:stCxn id="17416" idx="6"/>
            <a:endCxn id="17419" idx="2"/>
          </p:cNvCxnSpPr>
          <p:nvPr/>
        </p:nvCxnSpPr>
        <p:spPr bwMode="auto">
          <a:xfrm flipV="1">
            <a:off x="5410200" y="3124200"/>
            <a:ext cx="1143000" cy="3810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7422" name="Straight Connector 16"/>
          <p:cNvCxnSpPr>
            <a:cxnSpLocks noChangeShapeType="1"/>
            <a:stCxn id="17416" idx="5"/>
            <a:endCxn id="17420" idx="1"/>
          </p:cNvCxnSpPr>
          <p:nvPr/>
        </p:nvCxnSpPr>
        <p:spPr bwMode="auto">
          <a:xfrm rot="16200000" flipH="1">
            <a:off x="5168901" y="3884612"/>
            <a:ext cx="1016000" cy="68897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17423" name="Oval 21"/>
          <p:cNvSpPr>
            <a:spLocks noChangeArrowheads="1"/>
          </p:cNvSpPr>
          <p:nvPr/>
        </p:nvSpPr>
        <p:spPr bwMode="auto">
          <a:xfrm>
            <a:off x="1981200" y="3962400"/>
            <a:ext cx="533400" cy="6096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F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7424" name="Straight Connector 22"/>
          <p:cNvCxnSpPr>
            <a:cxnSpLocks noChangeShapeType="1"/>
            <a:stCxn id="17423" idx="7"/>
            <a:endCxn id="17415" idx="2"/>
          </p:cNvCxnSpPr>
          <p:nvPr/>
        </p:nvCxnSpPr>
        <p:spPr bwMode="auto">
          <a:xfrm rot="5400000" flipH="1" flipV="1">
            <a:off x="2621757" y="3396456"/>
            <a:ext cx="469900" cy="8397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 TRẬN KIRCHOFF</a:t>
            </a:r>
            <a:endParaRPr lang="en-SG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FBDC0F-7542-48DC-B524-35ED92BD974E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838200" y="1905000"/>
            <a:ext cx="609600" cy="609600"/>
          </a:xfrm>
          <a:prstGeom prst="ellips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</a:rPr>
              <a:t>1</a:t>
            </a:r>
            <a:endParaRPr kumimoji="0" lang="en-SG" sz="2400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048000" y="2057400"/>
            <a:ext cx="609600" cy="609600"/>
          </a:xfrm>
          <a:prstGeom prst="ellips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</a:rPr>
              <a:t>2</a:t>
            </a:r>
            <a:endParaRPr kumimoji="0" lang="en-SG" sz="2400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124200" y="4648200"/>
            <a:ext cx="609600" cy="609600"/>
          </a:xfrm>
          <a:prstGeom prst="ellips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</a:rPr>
              <a:t>3</a:t>
            </a:r>
            <a:endParaRPr kumimoji="0" lang="en-SG" sz="2400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62000" y="4267200"/>
            <a:ext cx="609600" cy="609600"/>
          </a:xfrm>
          <a:prstGeom prst="ellips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</a:rPr>
              <a:t>4</a:t>
            </a:r>
            <a:endParaRPr kumimoji="0" lang="en-SG" sz="2400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>
            <a:stCxn id="18" idx="6"/>
            <a:endCxn id="19" idx="2"/>
          </p:cNvCxnSpPr>
          <p:nvPr/>
        </p:nvCxnSpPr>
        <p:spPr bwMode="auto">
          <a:xfrm>
            <a:off x="1447800" y="2209800"/>
            <a:ext cx="1600200" cy="152400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9" idx="4"/>
            <a:endCxn id="20" idx="0"/>
          </p:cNvCxnSpPr>
          <p:nvPr/>
        </p:nvCxnSpPr>
        <p:spPr bwMode="auto">
          <a:xfrm rot="16200000" flipH="1">
            <a:off x="2400300" y="3619500"/>
            <a:ext cx="1981200" cy="76200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9" idx="3"/>
            <a:endCxn id="23" idx="7"/>
          </p:cNvCxnSpPr>
          <p:nvPr/>
        </p:nvCxnSpPr>
        <p:spPr bwMode="auto">
          <a:xfrm rot="5400000">
            <a:off x="1320426" y="2539626"/>
            <a:ext cx="1778748" cy="1854948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23" idx="6"/>
            <a:endCxn id="20" idx="2"/>
          </p:cNvCxnSpPr>
          <p:nvPr/>
        </p:nvCxnSpPr>
        <p:spPr bwMode="auto">
          <a:xfrm>
            <a:off x="1371600" y="4572000"/>
            <a:ext cx="1752600" cy="381000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4724400" y="1143000"/>
          <a:ext cx="3124200" cy="2445027"/>
        </p:xfrm>
        <a:graphic>
          <a:graphicData uri="http://schemas.openxmlformats.org/presentationml/2006/ole">
            <p:oleObj spid="_x0000_s43022" name="Equation" r:id="rId3" imgW="1168200" imgH="914400" progId="Equation.3">
              <p:embed/>
            </p:oleObj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4367213" y="3810000"/>
          <a:ext cx="3838575" cy="2444750"/>
        </p:xfrm>
        <a:graphic>
          <a:graphicData uri="http://schemas.openxmlformats.org/presentationml/2006/ole">
            <p:oleObj spid="_x0000_s43023" name="Equation" r:id="rId4" imgW="1434960" imgH="91440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b="1" smtClean="0"/>
              <a:t>Định lý</a:t>
            </a:r>
            <a:r>
              <a:rPr lang="en-US" smtClean="0"/>
              <a:t>: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vi-VN" smtClean="0"/>
              <a:t>Giả sử G là đồ thị có hướng đơn, N đỉnh, N-1 cạnh có ma trận Kirchoff là K. </a:t>
            </a:r>
          </a:p>
          <a:p>
            <a:pPr>
              <a:defRPr/>
            </a:pPr>
            <a:r>
              <a:rPr lang="vi-VN" smtClean="0"/>
              <a:t>Gọi K(1, 1) là ma trận có được từ ma trận K bằng cách bỏ đi dòng 1 và cột 1, </a:t>
            </a:r>
          </a:p>
          <a:p>
            <a:pPr>
              <a:defRPr/>
            </a:pPr>
            <a:r>
              <a:rPr lang="vi-VN" smtClean="0"/>
              <a:t>khi đó G là cây ngoài có gốc tại đỉnh 1</a:t>
            </a:r>
            <a:r>
              <a:rPr lang="vi-VN" smtClean="0">
                <a:sym typeface="Symbol"/>
              </a:rPr>
              <a:t>X khi và chỉ khi det K(1, 1)=1.</a:t>
            </a:r>
          </a:p>
          <a:p>
            <a:pPr>
              <a:defRPr/>
            </a:pPr>
            <a:endParaRPr lang="en-SG"/>
          </a:p>
        </p:txBody>
      </p:sp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LÝ KIRCHOFF</a:t>
            </a:r>
            <a:endParaRPr lang="en-SG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5C694E-42AB-4C0A-ABD0-DBD8010A79E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LÝ KIRCHOFF</a:t>
            </a:r>
            <a:endParaRPr lang="en-SG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FBDC0F-7542-48DC-B524-35ED92BD974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838200" y="1905000"/>
            <a:ext cx="609600" cy="609600"/>
          </a:xfrm>
          <a:prstGeom prst="ellips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</a:rPr>
              <a:t>1</a:t>
            </a:r>
            <a:endParaRPr kumimoji="0" lang="en-SG" sz="2400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048000" y="2057400"/>
            <a:ext cx="609600" cy="609600"/>
          </a:xfrm>
          <a:prstGeom prst="ellips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</a:rPr>
              <a:t>2</a:t>
            </a:r>
            <a:endParaRPr kumimoji="0" lang="en-SG" sz="2400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124200" y="4648200"/>
            <a:ext cx="609600" cy="609600"/>
          </a:xfrm>
          <a:prstGeom prst="ellips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</a:rPr>
              <a:t>3</a:t>
            </a:r>
            <a:endParaRPr kumimoji="0" lang="en-SG" sz="2400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62000" y="4267200"/>
            <a:ext cx="609600" cy="609600"/>
          </a:xfrm>
          <a:prstGeom prst="ellips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</a:rPr>
              <a:t>4</a:t>
            </a:r>
            <a:endParaRPr kumimoji="0" lang="en-SG" sz="2400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>
            <a:stCxn id="18" idx="6"/>
            <a:endCxn id="19" idx="2"/>
          </p:cNvCxnSpPr>
          <p:nvPr/>
        </p:nvCxnSpPr>
        <p:spPr bwMode="auto">
          <a:xfrm>
            <a:off x="1447800" y="2209800"/>
            <a:ext cx="1600200" cy="152400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9" idx="4"/>
            <a:endCxn id="20" idx="0"/>
          </p:cNvCxnSpPr>
          <p:nvPr/>
        </p:nvCxnSpPr>
        <p:spPr bwMode="auto">
          <a:xfrm rot="16200000" flipH="1">
            <a:off x="2400300" y="3619500"/>
            <a:ext cx="1981200" cy="76200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9" idx="3"/>
            <a:endCxn id="23" idx="7"/>
          </p:cNvCxnSpPr>
          <p:nvPr/>
        </p:nvCxnSpPr>
        <p:spPr bwMode="auto">
          <a:xfrm rot="5400000">
            <a:off x="1320426" y="2539626"/>
            <a:ext cx="1778748" cy="1854948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4367213" y="1447800"/>
          <a:ext cx="3838575" cy="2444750"/>
        </p:xfrm>
        <a:graphic>
          <a:graphicData uri="http://schemas.openxmlformats.org/presentationml/2006/ole">
            <p:oleObj spid="_x0000_s60419" name="Equation" r:id="rId3" imgW="1434960" imgH="914400" progId="Equation.3">
              <p:embed/>
            </p:oleObj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>
            <a:off x="5334000" y="1676400"/>
            <a:ext cx="2514600" cy="1588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16200000" flipH="1">
            <a:off x="4313260" y="2628900"/>
            <a:ext cx="2286000" cy="762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smtClean="0"/>
              <a:t>BÀI TẬP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sym typeface="Symbol" pitchFamily="18" charset="2"/>
              </a:rPr>
              <a:t>Chứng minh các định lý tương đương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sym typeface="Symbol" pitchFamily="18" charset="2"/>
              </a:rPr>
              <a:t>Xác định số lượng cây tối đại của đồ thị dạng CÂY, CHU TRÌNH SƠ CẤP, ĐỦ, …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sym typeface="Symbol" pitchFamily="18" charset="2"/>
              </a:rPr>
              <a:t>Chứng minh tính đúng đắn của các giải thuật PRIM, KRUSKAL</a:t>
            </a:r>
          </a:p>
          <a:p>
            <a:pPr marL="514350" indent="-514350" eaLnBrk="1" hangingPunct="1">
              <a:buFont typeface="Arial" charset="0"/>
              <a:buAutoNum type="arabicPeriod"/>
            </a:pPr>
            <a:endParaRPr lang="vi-VN" smtClean="0">
              <a:sym typeface="Symbol" pitchFamily="18" charset="2"/>
            </a:endParaRP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VNI-Helve" pitchFamily="2" charset="0"/>
              </a:rPr>
              <a:t>GV: Döông Anh Ñöùc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A1E710-AC64-40C3-A5B1-6EA0C85B4713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CÁC ĐỊNH NGHĨA TƯƠNG ĐƯƠNG</a:t>
            </a:r>
            <a:endParaRPr lang="en-S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vi-VN" smtClean="0"/>
              <a:t>Xét đồ thị G gồm N đỉnh, các điều sau đây tương đương.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fr-FR" smtClean="0"/>
              <a:t>Đồ thị G là cây.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vi-VN" smtClean="0"/>
              <a:t>Giữa hai đỉnh bất kỳ của G, tồn tại duy nhất một dây chuyền nối chúng với nhau.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vi-VN" smtClean="0"/>
              <a:t>G liên thông tối tiểu.</a:t>
            </a: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vi-VN" smtClean="0"/>
              <a:t>Thêm một cạnh nối 2 đỉnh bất kỳ của G thì G sẽ chứa một chu trình duy nhất.</a:t>
            </a: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pt-BR" smtClean="0"/>
              <a:t>G liên thông và có n-1 cạnh</a:t>
            </a: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smtClean="0"/>
              <a:t>G không có chu trình và có n-1 cạnh</a:t>
            </a:r>
            <a:endParaRPr lang="en-SG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  <a:endParaRPr lang="en-US" smtClean="0">
              <a:latin typeface="VNI-Helve" pitchFamily="2" charset="0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91F2D8-F691-4C28-9F5A-84B6A63E1C81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CÂY TỐI ĐẠI</a:t>
            </a:r>
            <a:endParaRPr lang="en-SG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819400"/>
          </a:xfrm>
        </p:spPr>
        <p:txBody>
          <a:bodyPr/>
          <a:lstStyle/>
          <a:p>
            <a:r>
              <a:rPr lang="en-US" b="1" smtClean="0"/>
              <a:t>Định nghĩa: </a:t>
            </a:r>
            <a:r>
              <a:rPr lang="vi-VN" smtClean="0"/>
              <a:t>Cho G=(X, E) là một đồ thị liên thông và T=(X, F) là một đồ thị bộ phận của G. Nếu T là cây thì T được gọi là một cây tối đại của G.</a:t>
            </a:r>
            <a:endParaRPr lang="en-US" smtClean="0"/>
          </a:p>
          <a:p>
            <a:r>
              <a:rPr lang="en-US" smtClean="0"/>
              <a:t>Các tên gọi khác: cây khung, cây bao trùm, cây phủ</a:t>
            </a:r>
            <a:endParaRPr lang="vi-VN" smtClean="0"/>
          </a:p>
          <a:p>
            <a:endParaRPr lang="en-SG" smtClean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  <a:endParaRPr lang="en-US" smtClean="0">
              <a:latin typeface="VNI-Helve" pitchFamily="2" charset="0"/>
            </a:endParaRP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696B5C-2C12-4265-A3B1-0139083C5E6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3657600" y="5791200"/>
            <a:ext cx="533400" cy="6096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C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3276600" y="4191000"/>
            <a:ext cx="533400" cy="6096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A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4876800" y="4114800"/>
            <a:ext cx="533400" cy="6096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B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9" name="Straight Connector 8"/>
          <p:cNvCxnSpPr>
            <a:cxnSpLocks noChangeShapeType="1"/>
            <a:stCxn id="19463" idx="6"/>
            <a:endCxn id="19464" idx="2"/>
          </p:cNvCxnSpPr>
          <p:nvPr/>
        </p:nvCxnSpPr>
        <p:spPr bwMode="auto">
          <a:xfrm flipV="1">
            <a:off x="3810000" y="4419600"/>
            <a:ext cx="1066800" cy="762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" name="Straight Connector 9"/>
          <p:cNvCxnSpPr>
            <a:cxnSpLocks noChangeShapeType="1"/>
            <a:stCxn id="19463" idx="4"/>
            <a:endCxn id="19462" idx="0"/>
          </p:cNvCxnSpPr>
          <p:nvPr/>
        </p:nvCxnSpPr>
        <p:spPr bwMode="auto">
          <a:xfrm rot="16200000" flipH="1">
            <a:off x="3238500" y="5105400"/>
            <a:ext cx="990600" cy="3810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6553200" y="3733800"/>
            <a:ext cx="533400" cy="6096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D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5943600" y="5562600"/>
            <a:ext cx="533400" cy="6096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E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3" name="Straight Connector 12"/>
          <p:cNvCxnSpPr>
            <a:cxnSpLocks noChangeShapeType="1"/>
            <a:stCxn id="19464" idx="6"/>
            <a:endCxn id="19467" idx="2"/>
          </p:cNvCxnSpPr>
          <p:nvPr/>
        </p:nvCxnSpPr>
        <p:spPr bwMode="auto">
          <a:xfrm flipV="1">
            <a:off x="5410200" y="4038600"/>
            <a:ext cx="1143000" cy="3810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" name="Straight Connector 13"/>
          <p:cNvCxnSpPr>
            <a:cxnSpLocks noChangeShapeType="1"/>
            <a:stCxn id="19464" idx="5"/>
            <a:endCxn id="19468" idx="1"/>
          </p:cNvCxnSpPr>
          <p:nvPr/>
        </p:nvCxnSpPr>
        <p:spPr bwMode="auto">
          <a:xfrm rot="16200000" flipH="1">
            <a:off x="5168901" y="4799012"/>
            <a:ext cx="1016000" cy="6889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1981200" y="4876800"/>
            <a:ext cx="533400" cy="6096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F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16" name="Straight Connector 15"/>
          <p:cNvCxnSpPr>
            <a:cxnSpLocks noChangeShapeType="1"/>
            <a:stCxn id="19471" idx="7"/>
            <a:endCxn id="19463" idx="2"/>
          </p:cNvCxnSpPr>
          <p:nvPr/>
        </p:nvCxnSpPr>
        <p:spPr bwMode="auto">
          <a:xfrm rot="5400000" flipH="1" flipV="1">
            <a:off x="2621757" y="4310856"/>
            <a:ext cx="469900" cy="8397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9473" name="Straight Connector 16"/>
          <p:cNvCxnSpPr>
            <a:cxnSpLocks noChangeShapeType="1"/>
            <a:stCxn id="19471" idx="5"/>
            <a:endCxn id="19462" idx="2"/>
          </p:cNvCxnSpPr>
          <p:nvPr/>
        </p:nvCxnSpPr>
        <p:spPr bwMode="auto">
          <a:xfrm rot="16200000" flipH="1">
            <a:off x="2697957" y="5136356"/>
            <a:ext cx="698500" cy="12207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9474" name="Straight Connector 19"/>
          <p:cNvCxnSpPr>
            <a:cxnSpLocks noChangeShapeType="1"/>
            <a:stCxn id="19462" idx="6"/>
            <a:endCxn id="19468" idx="2"/>
          </p:cNvCxnSpPr>
          <p:nvPr/>
        </p:nvCxnSpPr>
        <p:spPr bwMode="auto">
          <a:xfrm flipV="1">
            <a:off x="4191000" y="5867400"/>
            <a:ext cx="1752600" cy="2286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9475" name="Straight Connector 22"/>
          <p:cNvCxnSpPr>
            <a:cxnSpLocks noChangeShapeType="1"/>
            <a:stCxn id="19468" idx="7"/>
            <a:endCxn id="19467" idx="4"/>
          </p:cNvCxnSpPr>
          <p:nvPr/>
        </p:nvCxnSpPr>
        <p:spPr bwMode="auto">
          <a:xfrm rot="5400000" flipH="1" flipV="1">
            <a:off x="5955507" y="4787106"/>
            <a:ext cx="1308100" cy="4206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SỰ TỒN TẠI CỦA CÂY TỐI ĐẠI</a:t>
            </a:r>
            <a:endParaRPr lang="en-SG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19200"/>
          </a:xfrm>
        </p:spPr>
        <p:txBody>
          <a:bodyPr/>
          <a:lstStyle/>
          <a:p>
            <a:r>
              <a:rPr lang="vi-VN" b="1" smtClean="0"/>
              <a:t>Định lý</a:t>
            </a:r>
            <a:r>
              <a:rPr lang="en-US" b="1" smtClean="0"/>
              <a:t>:</a:t>
            </a:r>
            <a:r>
              <a:rPr lang="vi-VN" b="1" smtClean="0"/>
              <a:t> </a:t>
            </a:r>
            <a:r>
              <a:rPr lang="vi-VN" smtClean="0"/>
              <a:t>Mọi đồ thị liên thông đều có chứa ít nhất một cây tối đại </a:t>
            </a:r>
          </a:p>
          <a:p>
            <a:endParaRPr lang="en-SG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  <a:endParaRPr lang="en-US" smtClean="0">
              <a:latin typeface="VNI-Helve" pitchFamily="2" charset="0"/>
            </a:endParaRP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C32E02-C9FB-4E2A-A082-52A7E8AFDAD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3657600" y="49530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C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3276600" y="33528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A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4876800" y="32766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B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20489" name="Straight Connector 8"/>
          <p:cNvCxnSpPr>
            <a:cxnSpLocks noChangeShapeType="1"/>
            <a:stCxn id="20487" idx="6"/>
            <a:endCxn id="20488" idx="2"/>
          </p:cNvCxnSpPr>
          <p:nvPr/>
        </p:nvCxnSpPr>
        <p:spPr bwMode="auto">
          <a:xfrm flipV="1">
            <a:off x="3810000" y="3581400"/>
            <a:ext cx="1066800" cy="762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20490" name="Straight Connector 9"/>
          <p:cNvCxnSpPr>
            <a:cxnSpLocks noChangeShapeType="1"/>
            <a:stCxn id="20487" idx="4"/>
            <a:endCxn id="20486" idx="0"/>
          </p:cNvCxnSpPr>
          <p:nvPr/>
        </p:nvCxnSpPr>
        <p:spPr bwMode="auto">
          <a:xfrm rot="16200000" flipH="1">
            <a:off x="3238500" y="4267200"/>
            <a:ext cx="990600" cy="3810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0491" name="Oval 10"/>
          <p:cNvSpPr>
            <a:spLocks noChangeArrowheads="1"/>
          </p:cNvSpPr>
          <p:nvPr/>
        </p:nvSpPr>
        <p:spPr bwMode="auto">
          <a:xfrm>
            <a:off x="6553200" y="28956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D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20492" name="Oval 11"/>
          <p:cNvSpPr>
            <a:spLocks noChangeArrowheads="1"/>
          </p:cNvSpPr>
          <p:nvPr/>
        </p:nvSpPr>
        <p:spPr bwMode="auto">
          <a:xfrm>
            <a:off x="5943600" y="47244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E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20493" name="Straight Connector 12"/>
          <p:cNvCxnSpPr>
            <a:cxnSpLocks noChangeShapeType="1"/>
            <a:stCxn id="20488" idx="6"/>
            <a:endCxn id="20491" idx="2"/>
          </p:cNvCxnSpPr>
          <p:nvPr/>
        </p:nvCxnSpPr>
        <p:spPr bwMode="auto">
          <a:xfrm flipV="1">
            <a:off x="5410200" y="3200400"/>
            <a:ext cx="1143000" cy="3810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20494" name="Straight Connector 13"/>
          <p:cNvCxnSpPr>
            <a:cxnSpLocks noChangeShapeType="1"/>
            <a:stCxn id="20488" idx="5"/>
            <a:endCxn id="20492" idx="1"/>
          </p:cNvCxnSpPr>
          <p:nvPr/>
        </p:nvCxnSpPr>
        <p:spPr bwMode="auto">
          <a:xfrm rot="16200000" flipH="1">
            <a:off x="5168901" y="3960812"/>
            <a:ext cx="1016000" cy="688975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0495" name="Oval 14"/>
          <p:cNvSpPr>
            <a:spLocks noChangeArrowheads="1"/>
          </p:cNvSpPr>
          <p:nvPr/>
        </p:nvSpPr>
        <p:spPr bwMode="auto">
          <a:xfrm>
            <a:off x="1981200" y="40386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F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20496" name="Straight Connector 15"/>
          <p:cNvCxnSpPr>
            <a:cxnSpLocks noChangeShapeType="1"/>
            <a:stCxn id="20495" idx="7"/>
            <a:endCxn id="20487" idx="2"/>
          </p:cNvCxnSpPr>
          <p:nvPr/>
        </p:nvCxnSpPr>
        <p:spPr bwMode="auto">
          <a:xfrm rot="5400000" flipH="1" flipV="1">
            <a:off x="2621757" y="3472656"/>
            <a:ext cx="469900" cy="839787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20497" name="Straight Connector 16"/>
          <p:cNvCxnSpPr>
            <a:cxnSpLocks noChangeShapeType="1"/>
            <a:stCxn id="20495" idx="5"/>
            <a:endCxn id="20486" idx="2"/>
          </p:cNvCxnSpPr>
          <p:nvPr/>
        </p:nvCxnSpPr>
        <p:spPr bwMode="auto">
          <a:xfrm rot="16200000" flipH="1">
            <a:off x="2697957" y="4298156"/>
            <a:ext cx="698500" cy="1220787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20498" name="Straight Connector 17"/>
          <p:cNvCxnSpPr>
            <a:cxnSpLocks noChangeShapeType="1"/>
            <a:stCxn id="20486" idx="6"/>
            <a:endCxn id="20492" idx="2"/>
          </p:cNvCxnSpPr>
          <p:nvPr/>
        </p:nvCxnSpPr>
        <p:spPr bwMode="auto">
          <a:xfrm flipV="1">
            <a:off x="4191000" y="5029200"/>
            <a:ext cx="1752600" cy="2286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20499" name="Straight Connector 18"/>
          <p:cNvCxnSpPr>
            <a:cxnSpLocks noChangeShapeType="1"/>
            <a:stCxn id="20492" idx="7"/>
            <a:endCxn id="20491" idx="4"/>
          </p:cNvCxnSpPr>
          <p:nvPr/>
        </p:nvCxnSpPr>
        <p:spPr bwMode="auto">
          <a:xfrm rot="5400000" flipH="1" flipV="1">
            <a:off x="5955507" y="3948906"/>
            <a:ext cx="1308100" cy="420687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20500" name="Straight Connector 19"/>
          <p:cNvCxnSpPr>
            <a:cxnSpLocks noChangeShapeType="1"/>
            <a:stCxn id="20488" idx="3"/>
            <a:endCxn id="20486" idx="7"/>
          </p:cNvCxnSpPr>
          <p:nvPr/>
        </p:nvCxnSpPr>
        <p:spPr bwMode="auto">
          <a:xfrm rot="5400000">
            <a:off x="3911601" y="3998912"/>
            <a:ext cx="1244600" cy="841375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20501" name="Straight Connector 22"/>
          <p:cNvCxnSpPr>
            <a:cxnSpLocks noChangeShapeType="1"/>
            <a:stCxn id="20491" idx="1"/>
            <a:endCxn id="20487" idx="0"/>
          </p:cNvCxnSpPr>
          <p:nvPr/>
        </p:nvCxnSpPr>
        <p:spPr bwMode="auto">
          <a:xfrm rot="-5400000" flipH="1" flipV="1">
            <a:off x="4902994" y="1624806"/>
            <a:ext cx="368300" cy="3087688"/>
          </a:xfrm>
          <a:prstGeom prst="curvedConnector3">
            <a:avLst>
              <a:gd name="adj1" fmla="val -86398"/>
            </a:avLst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20502" name="Straight Connector 22"/>
          <p:cNvCxnSpPr>
            <a:cxnSpLocks noChangeShapeType="1"/>
            <a:stCxn id="20486" idx="5"/>
            <a:endCxn id="20486" idx="2"/>
          </p:cNvCxnSpPr>
          <p:nvPr/>
        </p:nvCxnSpPr>
        <p:spPr bwMode="auto">
          <a:xfrm rot="5400000" flipH="1">
            <a:off x="3777457" y="5137943"/>
            <a:ext cx="215900" cy="455613"/>
          </a:xfrm>
          <a:prstGeom prst="curvedConnector4">
            <a:avLst>
              <a:gd name="adj1" fmla="val -280468"/>
              <a:gd name="adj2" fmla="val 219157"/>
            </a:avLst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XÁC ĐỊNH CÂY TỐI ĐẠI</a:t>
            </a:r>
            <a:endParaRPr lang="en-SG" smtClean="0"/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  <a:endParaRPr lang="en-US" smtClean="0">
              <a:latin typeface="VNI-Helve" pitchFamily="2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080963-90EA-4F09-94F8-FBC8263F02D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mtClean="0"/>
              <a:t>Thuật toán tựa PRIM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u="sng" smtClean="0"/>
              <a:t>Input</a:t>
            </a:r>
            <a:r>
              <a:rPr lang="en-US" sz="2400" smtClean="0"/>
              <a:t>: đồ thị liên thông G=(X, E), X gồm N đỉnh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u="sng" smtClean="0"/>
              <a:t>Output</a:t>
            </a:r>
            <a:r>
              <a:rPr lang="en-US" sz="2400" smtClean="0"/>
              <a:t>: cây tối đại T=(V, U) của G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vi-VN" smtClean="0"/>
              <a:t>Chọn tùy ý v </a:t>
            </a:r>
            <a:r>
              <a:rPr lang="vi-VN" smtClean="0">
                <a:sym typeface="Symbol"/>
              </a:rPr>
              <a:t> X và khởi tạo V := { v };  </a:t>
            </a:r>
            <a:r>
              <a:rPr lang="en-US" smtClean="0">
                <a:sym typeface="Symbol"/>
              </a:rPr>
              <a:t>U</a:t>
            </a:r>
            <a:r>
              <a:rPr lang="vi-VN" smtClean="0">
                <a:sym typeface="Symbol"/>
              </a:rPr>
              <a:t> := </a:t>
            </a:r>
            <a:r>
              <a:rPr lang="en-US" smtClean="0">
                <a:sym typeface="Symbol"/>
              </a:rPr>
              <a:t>;</a:t>
            </a:r>
            <a:endParaRPr lang="vi-VN" smtClean="0">
              <a:sym typeface="Symbol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vi-VN" smtClean="0"/>
              <a:t>Chọn </a:t>
            </a:r>
            <a:r>
              <a:rPr lang="en-US" smtClean="0"/>
              <a:t>w</a:t>
            </a:r>
            <a:r>
              <a:rPr lang="vi-VN" smtClean="0">
                <a:sym typeface="Symbol"/>
              </a:rPr>
              <a:t> X \ V  sao cho e  </a:t>
            </a:r>
            <a:r>
              <a:rPr lang="en-US" smtClean="0">
                <a:sym typeface="Symbol"/>
              </a:rPr>
              <a:t>E, e </a:t>
            </a:r>
            <a:r>
              <a:rPr lang="vi-VN" smtClean="0">
                <a:sym typeface="Symbol"/>
              </a:rPr>
              <a:t>nối w với một đỉnh trong V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vi-VN" smtClean="0"/>
              <a:t>V := V </a:t>
            </a:r>
            <a:r>
              <a:rPr lang="vi-VN" smtClean="0">
                <a:sym typeface="Symbol"/>
              </a:rPr>
              <a:t> {w}</a:t>
            </a:r>
            <a:r>
              <a:rPr lang="en-US" smtClean="0">
                <a:sym typeface="Symbol"/>
              </a:rPr>
              <a:t>; U</a:t>
            </a:r>
            <a:r>
              <a:rPr lang="vi-VN" smtClean="0">
                <a:sym typeface="Symbol"/>
              </a:rPr>
              <a:t> := </a:t>
            </a:r>
            <a:r>
              <a:rPr lang="en-US" smtClean="0">
                <a:sym typeface="Symbol"/>
              </a:rPr>
              <a:t>U</a:t>
            </a:r>
            <a:r>
              <a:rPr lang="vi-VN" smtClean="0">
                <a:sym typeface="Symbol"/>
              </a:rPr>
              <a:t>  {e}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vi-VN" smtClean="0"/>
              <a:t>Nếu </a:t>
            </a:r>
            <a:r>
              <a:rPr lang="en-US" smtClean="0"/>
              <a:t>U</a:t>
            </a:r>
            <a:r>
              <a:rPr lang="vi-VN" smtClean="0"/>
              <a:t> đủ N-1 </a:t>
            </a:r>
            <a:r>
              <a:rPr lang="en-US" smtClean="0"/>
              <a:t>cạnh</a:t>
            </a:r>
            <a:r>
              <a:rPr lang="vi-VN" smtClean="0"/>
              <a:t> thì dừng, ngược lại </a:t>
            </a:r>
            <a:r>
              <a:rPr lang="en-US" smtClean="0"/>
              <a:t>lặp từ</a:t>
            </a:r>
            <a:r>
              <a:rPr lang="vi-VN" smtClean="0"/>
              <a:t> bước 2.</a:t>
            </a:r>
            <a:endParaRPr lang="en-US" smtClean="0"/>
          </a:p>
          <a:p>
            <a:pPr>
              <a:buFont typeface="Wingdings" pitchFamily="2" charset="2"/>
              <a:buNone/>
              <a:defRPr/>
            </a:pPr>
            <a:endParaRPr lang="en-SG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XÁC ĐỊNH CÂY TỐI ĐẠI</a:t>
            </a:r>
            <a:endParaRPr lang="en-SG" smtClean="0"/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  <a:endParaRPr lang="en-US" smtClean="0">
              <a:latin typeface="VNI-Helve" pitchFamily="2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576272-0D7A-4500-8592-C9EC9B5E0AA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3733800" y="37338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C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3352800" y="21336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A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4953000" y="20574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B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9225" name="Straight Connector 8"/>
          <p:cNvCxnSpPr>
            <a:cxnSpLocks noChangeShapeType="1"/>
            <a:stCxn id="9223" idx="6"/>
            <a:endCxn id="9224" idx="2"/>
          </p:cNvCxnSpPr>
          <p:nvPr/>
        </p:nvCxnSpPr>
        <p:spPr bwMode="auto">
          <a:xfrm flipV="1">
            <a:off x="3886200" y="2362200"/>
            <a:ext cx="1066800" cy="762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22537" name="Straight Connector 9"/>
          <p:cNvCxnSpPr>
            <a:cxnSpLocks noChangeShapeType="1"/>
            <a:stCxn id="9223" idx="4"/>
            <a:endCxn id="9222" idx="0"/>
          </p:cNvCxnSpPr>
          <p:nvPr/>
        </p:nvCxnSpPr>
        <p:spPr bwMode="auto">
          <a:xfrm rot="16200000" flipH="1">
            <a:off x="3314700" y="3048000"/>
            <a:ext cx="990600" cy="3810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6629400" y="16764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D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228" name="Oval 11"/>
          <p:cNvSpPr>
            <a:spLocks noChangeArrowheads="1"/>
          </p:cNvSpPr>
          <p:nvPr/>
        </p:nvSpPr>
        <p:spPr bwMode="auto">
          <a:xfrm>
            <a:off x="6019800" y="35052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E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22540" name="Straight Connector 12"/>
          <p:cNvCxnSpPr>
            <a:cxnSpLocks noChangeShapeType="1"/>
            <a:stCxn id="9224" idx="6"/>
            <a:endCxn id="9227" idx="2"/>
          </p:cNvCxnSpPr>
          <p:nvPr/>
        </p:nvCxnSpPr>
        <p:spPr bwMode="auto">
          <a:xfrm flipV="1">
            <a:off x="5486400" y="1981200"/>
            <a:ext cx="1143000" cy="3810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230" name="Straight Connector 13"/>
          <p:cNvCxnSpPr>
            <a:cxnSpLocks noChangeShapeType="1"/>
            <a:stCxn id="9224" idx="5"/>
            <a:endCxn id="9228" idx="1"/>
          </p:cNvCxnSpPr>
          <p:nvPr/>
        </p:nvCxnSpPr>
        <p:spPr bwMode="auto">
          <a:xfrm rot="16200000" flipH="1">
            <a:off x="5245101" y="2741612"/>
            <a:ext cx="1016000" cy="688975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2057400" y="2819400"/>
            <a:ext cx="533400" cy="609600"/>
          </a:xfrm>
          <a:prstGeom prst="ellips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400" b="0">
                <a:solidFill>
                  <a:srgbClr val="0033CC"/>
                </a:solidFill>
                <a:latin typeface="Arial" charset="0"/>
              </a:rPr>
              <a:t>F</a:t>
            </a:r>
            <a:endParaRPr lang="en-SG" sz="2400" b="0">
              <a:solidFill>
                <a:srgbClr val="0033CC"/>
              </a:solidFill>
              <a:latin typeface="Arial" charset="0"/>
            </a:endParaRPr>
          </a:p>
        </p:txBody>
      </p:sp>
      <p:cxnSp>
        <p:nvCxnSpPr>
          <p:cNvPr id="9232" name="Straight Connector 15"/>
          <p:cNvCxnSpPr>
            <a:cxnSpLocks noChangeShapeType="1"/>
            <a:stCxn id="9231" idx="7"/>
            <a:endCxn id="9223" idx="2"/>
          </p:cNvCxnSpPr>
          <p:nvPr/>
        </p:nvCxnSpPr>
        <p:spPr bwMode="auto">
          <a:xfrm rot="5400000" flipH="1" flipV="1">
            <a:off x="2697957" y="2253456"/>
            <a:ext cx="469900" cy="839787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233" name="Straight Connector 16"/>
          <p:cNvCxnSpPr>
            <a:cxnSpLocks noChangeShapeType="1"/>
            <a:stCxn id="9231" idx="5"/>
            <a:endCxn id="9222" idx="2"/>
          </p:cNvCxnSpPr>
          <p:nvPr/>
        </p:nvCxnSpPr>
        <p:spPr bwMode="auto">
          <a:xfrm rot="16200000" flipH="1">
            <a:off x="2774157" y="3078956"/>
            <a:ext cx="698500" cy="1220787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22545" name="Straight Connector 17"/>
          <p:cNvCxnSpPr>
            <a:cxnSpLocks noChangeShapeType="1"/>
            <a:stCxn id="9222" idx="6"/>
            <a:endCxn id="9228" idx="2"/>
          </p:cNvCxnSpPr>
          <p:nvPr/>
        </p:nvCxnSpPr>
        <p:spPr bwMode="auto">
          <a:xfrm flipV="1">
            <a:off x="4267200" y="3810000"/>
            <a:ext cx="1752600" cy="228600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235" name="Straight Connector 18"/>
          <p:cNvCxnSpPr>
            <a:cxnSpLocks noChangeShapeType="1"/>
            <a:stCxn id="9228" idx="7"/>
            <a:endCxn id="9227" idx="4"/>
          </p:cNvCxnSpPr>
          <p:nvPr/>
        </p:nvCxnSpPr>
        <p:spPr bwMode="auto">
          <a:xfrm rot="5400000" flipH="1" flipV="1">
            <a:off x="6031707" y="2729706"/>
            <a:ext cx="1308100" cy="420687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22547" name="Straight Connector 19"/>
          <p:cNvCxnSpPr>
            <a:cxnSpLocks noChangeShapeType="1"/>
            <a:stCxn id="9224" idx="3"/>
            <a:endCxn id="9222" idx="7"/>
          </p:cNvCxnSpPr>
          <p:nvPr/>
        </p:nvCxnSpPr>
        <p:spPr bwMode="auto">
          <a:xfrm rot="5400000">
            <a:off x="3987801" y="2779712"/>
            <a:ext cx="1244600" cy="841375"/>
          </a:xfrm>
          <a:prstGeom prst="line">
            <a:avLst/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22548" name="Straight Connector 22"/>
          <p:cNvCxnSpPr>
            <a:cxnSpLocks noChangeShapeType="1"/>
            <a:stCxn id="9227" idx="1"/>
            <a:endCxn id="9223" idx="0"/>
          </p:cNvCxnSpPr>
          <p:nvPr/>
        </p:nvCxnSpPr>
        <p:spPr bwMode="auto">
          <a:xfrm rot="-5400000" flipH="1" flipV="1">
            <a:off x="4979194" y="405606"/>
            <a:ext cx="368300" cy="3087688"/>
          </a:xfrm>
          <a:prstGeom prst="curvedConnector3">
            <a:avLst>
              <a:gd name="adj1" fmla="val -86398"/>
            </a:avLst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22549" name="Straight Connector 22"/>
          <p:cNvCxnSpPr>
            <a:cxnSpLocks noChangeShapeType="1"/>
            <a:stCxn id="9222" idx="5"/>
            <a:endCxn id="9222" idx="2"/>
          </p:cNvCxnSpPr>
          <p:nvPr/>
        </p:nvCxnSpPr>
        <p:spPr bwMode="auto">
          <a:xfrm rot="5400000" flipH="1">
            <a:off x="3853657" y="3918743"/>
            <a:ext cx="215900" cy="455613"/>
          </a:xfrm>
          <a:prstGeom prst="curvedConnector4">
            <a:avLst>
              <a:gd name="adj1" fmla="val -280468"/>
              <a:gd name="adj2" fmla="val 219157"/>
            </a:avLst>
          </a:prstGeom>
          <a:noFill/>
          <a:ln w="38100" algn="ctr">
            <a:solidFill>
              <a:srgbClr val="002060"/>
            </a:solidFill>
            <a:round/>
            <a:headEnd/>
            <a:tailEnd/>
          </a:ln>
        </p:spPr>
      </p:cxnSp>
      <p:sp>
        <p:nvSpPr>
          <p:cNvPr id="24" name="TextBox 23"/>
          <p:cNvSpPr txBox="1"/>
          <p:nvPr/>
        </p:nvSpPr>
        <p:spPr>
          <a:xfrm>
            <a:off x="609600" y="5410200"/>
            <a:ext cx="3581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0033CC"/>
                </a:solidFill>
                <a:latin typeface="+mn-lt"/>
              </a:rPr>
              <a:t>V = {F, A, B, E, C, D}</a:t>
            </a:r>
            <a:endParaRPr lang="en-SG" sz="280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43400" y="5410200"/>
            <a:ext cx="4495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0033CC"/>
                </a:solidFill>
                <a:latin typeface="+mn-lt"/>
              </a:rPr>
              <a:t>U = {FA, AB, BE, FC, ED}</a:t>
            </a:r>
            <a:endParaRPr lang="en-SG" sz="2800">
              <a:solidFill>
                <a:srgbClr val="0033CC"/>
              </a:solidFill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allAtOnce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CÂY TỐI ĐẠI NGẮN NHẤT</a:t>
            </a:r>
            <a:endParaRPr lang="en-S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b="1" smtClean="0"/>
              <a:t>Định nghĩa: </a:t>
            </a:r>
            <a:r>
              <a:rPr lang="vi-VN" smtClean="0"/>
              <a:t>Cho G=(X, E) </a:t>
            </a:r>
            <a:endParaRPr lang="en-US" smtClean="0"/>
          </a:p>
          <a:p>
            <a:pPr marL="514350" indent="-514350">
              <a:buFont typeface="+mj-lt"/>
              <a:buAutoNum type="alphaLcParenR"/>
              <a:defRPr/>
            </a:pPr>
            <a:r>
              <a:rPr lang="vi-VN" smtClean="0"/>
              <a:t>G được gọi là </a:t>
            </a:r>
            <a:r>
              <a:rPr lang="en-US" smtClean="0"/>
              <a:t>ĐỒ THỊ CÓ TRỌNG </a:t>
            </a:r>
            <a:r>
              <a:rPr lang="vi-VN" smtClean="0"/>
              <a:t>nếu mỗi cạnh của G được tương ứng với một số thực, nghĩa là có một ánh xạ như sau:</a:t>
            </a:r>
            <a:endParaRPr lang="en-US" smtClean="0"/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mtClean="0"/>
              <a:t>			L: E </a:t>
            </a:r>
            <a:r>
              <a:rPr lang="en-US" smtClean="0">
                <a:sym typeface="Symbol" pitchFamily="18" charset="2"/>
              </a:rPr>
              <a:t></a:t>
            </a:r>
            <a:r>
              <a:rPr lang="en-US" smtClean="0"/>
              <a:t> |R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mtClean="0"/>
              <a:t>			    e |</a:t>
            </a:r>
            <a:r>
              <a:rPr lang="en-US" smtClean="0">
                <a:sym typeface="Symbol" pitchFamily="18" charset="2"/>
              </a:rPr>
              <a:t></a:t>
            </a:r>
            <a:r>
              <a:rPr lang="en-US" smtClean="0"/>
              <a:t> L(e)</a:t>
            </a:r>
          </a:p>
          <a:p>
            <a:pPr marL="514350" indent="-514350">
              <a:buFont typeface="+mj-lt"/>
              <a:buAutoNum type="alphaLcParenR" startAt="2"/>
              <a:defRPr/>
            </a:pPr>
            <a:r>
              <a:rPr lang="vi-VN" smtClean="0"/>
              <a:t>T</a:t>
            </a:r>
            <a:r>
              <a:rPr lang="en-US" smtClean="0"/>
              <a:t>RỌNG LƯỢNG</a:t>
            </a:r>
            <a:r>
              <a:rPr lang="vi-VN" smtClean="0"/>
              <a:t> của một cây T </a:t>
            </a:r>
            <a:r>
              <a:rPr lang="en-US" smtClean="0"/>
              <a:t>của G </a:t>
            </a:r>
            <a:r>
              <a:rPr lang="vi-VN" smtClean="0"/>
              <a:t>bằng với tổng trọng lượng các cạnh trong cây: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mtClean="0"/>
              <a:t>			L(T) = </a:t>
            </a:r>
            <a:r>
              <a:rPr lang="en-US" smtClean="0">
                <a:sym typeface="Symbol"/>
              </a:rPr>
              <a:t></a:t>
            </a:r>
            <a:r>
              <a:rPr lang="en-US" baseline="-25000" smtClean="0">
                <a:sym typeface="Symbol"/>
              </a:rPr>
              <a:t>(eT)</a:t>
            </a:r>
            <a:r>
              <a:rPr lang="en-US" smtClean="0">
                <a:sym typeface="Symbol"/>
              </a:rPr>
              <a:t>L(e)</a:t>
            </a:r>
          </a:p>
          <a:p>
            <a:pPr marL="514350" indent="-514350">
              <a:buFont typeface="+mj-lt"/>
              <a:buAutoNum type="alphaLcParenR" startAt="3"/>
              <a:defRPr/>
            </a:pPr>
            <a:r>
              <a:rPr lang="en-US" smtClean="0"/>
              <a:t>CÂY TỐI ĐẠI NGẮN NHẤT là cây tối đại có trọng lượng nhỏ nhất của G</a:t>
            </a:r>
            <a:endParaRPr lang="en-SG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Lý thuyết đồ thị - Nguyễn Thanh Sơn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42F84D2-97F2-411D-8EC5-3DA7B4D4FE25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ai 1 - Pattern Matching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33CC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33CC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7474</TotalTime>
  <Words>2000</Words>
  <Application>Microsoft Office PowerPoint</Application>
  <PresentationFormat>On-screen Show (4:3)</PresentationFormat>
  <Paragraphs>320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Bai 1 - Pattern Matching</vt:lpstr>
      <vt:lpstr>Equation</vt:lpstr>
      <vt:lpstr>CÂY</vt:lpstr>
      <vt:lpstr>ĐỊNH NGHĨA</vt:lpstr>
      <vt:lpstr>SỰ TỒN TẠI ĐỈNH TREO</vt:lpstr>
      <vt:lpstr>CÁC ĐỊNH NGHĨA TƯƠNG ĐƯƠNG</vt:lpstr>
      <vt:lpstr>CÂY TỐI ĐẠI</vt:lpstr>
      <vt:lpstr>SỰ TỒN TẠI CỦA CÂY TỐI ĐẠI</vt:lpstr>
      <vt:lpstr>XÁC ĐỊNH CÂY TỐI ĐẠI</vt:lpstr>
      <vt:lpstr>XÁC ĐỊNH CÂY TỐI ĐẠI</vt:lpstr>
      <vt:lpstr>CÂY TỐI ĐẠI NGẮN NHẤT</vt:lpstr>
      <vt:lpstr>MA TRẬN TRỌNG LƯỢNG</vt:lpstr>
      <vt:lpstr>MA TRẬN TRỌNG LƯỢNG</vt:lpstr>
      <vt:lpstr>XÁC ĐỊNH CÂY TỐI ĐẠI NGẮN NHẤT</vt:lpstr>
      <vt:lpstr>THUẬT TOÁN PRIM</vt:lpstr>
      <vt:lpstr>THUẬT TOÁN PRIM - nháp</vt:lpstr>
      <vt:lpstr>XÁC ĐỊNH CÂY TỐI ĐẠI NGẮN NHẤT</vt:lpstr>
      <vt:lpstr>THUẬT TOÁN KRUSKAL</vt:lpstr>
      <vt:lpstr>THUẬT TOÁN TỰA PRIM – CÀI ĐẶT</vt:lpstr>
      <vt:lpstr>THUẬT TOÁN PRIM – CÀI ĐẶT</vt:lpstr>
      <vt:lpstr>THUẬT TOÁN KRUSKAL – CÀI ĐẶT</vt:lpstr>
      <vt:lpstr>ĐỒ THỊ CÓ GỐC</vt:lpstr>
      <vt:lpstr>ĐỒ THỊ LIÊN THÔNG MẠNH</vt:lpstr>
      <vt:lpstr>ĐỒ THỊ TỰA LIÊN THÔNG MẠNH</vt:lpstr>
      <vt:lpstr>ĐỒ THỊ TỰA LIÊN THÔNG MẠNH</vt:lpstr>
      <vt:lpstr>CÂY CÓ HƯỚNG (CÂY NGOÀI)</vt:lpstr>
      <vt:lpstr>CÂY CÓ HƯỚNG</vt:lpstr>
      <vt:lpstr>CÂY CÓ HƯỚNG CÁC ĐỊNH NGHĨA TƯƠNG ĐƯƠNG</vt:lpstr>
      <vt:lpstr>CÂY CÓ HƯỚNG CÁC ĐỊNH NGHĨA TƯƠNG ĐƯƠNG</vt:lpstr>
      <vt:lpstr>CÂY CÓ HƯỚNG</vt:lpstr>
      <vt:lpstr>MA TRẬN KIRCHOFF</vt:lpstr>
      <vt:lpstr>MA TRẬN KIRCHOFF</vt:lpstr>
      <vt:lpstr>ĐỊNH LÝ KIRCHOFF</vt:lpstr>
      <vt:lpstr>ĐỊNH LÝ KIRCHOFF</vt:lpstr>
      <vt:lpstr>BÀI TẬP</vt:lpstr>
    </vt:vector>
  </TitlesOfParts>
  <Company>Department of Software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DINH NGHIA DO THI</dc:title>
  <dc:subject>LY THUYET DO THI</dc:subject>
  <dc:creator>Tran Minh Triet</dc:creator>
  <cp:lastModifiedBy>Nguyen Thanh Son</cp:lastModifiedBy>
  <cp:revision>437</cp:revision>
  <cp:lastPrinted>1601-01-01T00:00:00Z</cp:lastPrinted>
  <dcterms:created xsi:type="dcterms:W3CDTF">2002-10-11T09:06:32Z</dcterms:created>
  <dcterms:modified xsi:type="dcterms:W3CDTF">2010-04-06T02:19:03Z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