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NI-Helve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NI-Helve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NI-Helve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NI-Helve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NI-Helve" pitchFamily="2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NI-Helve" pitchFamily="2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NI-Helve" pitchFamily="2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NI-Helve" pitchFamily="2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NI-Helve" pitchFamily="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009900"/>
    <a:srgbClr val="FF3300"/>
    <a:srgbClr val="6600CC"/>
    <a:srgbClr val="0099CC"/>
    <a:srgbClr val="33CC33"/>
    <a:srgbClr val="0000FF"/>
    <a:srgbClr val="F8F8F8"/>
    <a:srgbClr val="000000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4" autoAdjust="0"/>
    <p:restoredTop sz="94667" autoAdjust="0"/>
  </p:normalViewPr>
  <p:slideViewPr>
    <p:cSldViewPr>
      <p:cViewPr>
        <p:scale>
          <a:sx n="70" d="100"/>
          <a:sy n="70" d="100"/>
        </p:scale>
        <p:origin x="-53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VNI-Times" pitchFamily="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VNI-Times" pitchFamily="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2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VNI-Times" pitchFamily="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2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VNI-Times" pitchFamily="2" charset="0"/>
              </a:defRPr>
            </a:lvl1pPr>
          </a:lstStyle>
          <a:p>
            <a:pPr>
              <a:defRPr/>
            </a:pPr>
            <a:fld id="{939359E2-E692-4651-BE83-A223CBB82E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VNI-Times" pitchFamily="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VNI-Times" pitchFamily="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VNI-Times" pitchFamily="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VNI-Times" pitchFamily="2" charset="0"/>
              </a:defRPr>
            </a:lvl1pPr>
          </a:lstStyle>
          <a:p>
            <a:pPr>
              <a:defRPr/>
            </a:pPr>
            <a:fld id="{4BBFB78D-6358-4070-942F-497758E47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NI-Times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NI-Times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NI-Times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NI-Times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NI-Times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Lý thuyết đồ thị  - chương 4 - Nguyễn Thanh Sơn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fld id="{FD80E8D9-CF07-4667-BD0C-A138531A5D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 algn="just">
              <a:spcBef>
                <a:spcPts val="600"/>
              </a:spcBef>
              <a:defRPr/>
            </a:lvl1pPr>
            <a:lvl2pPr algn="just">
              <a:spcBef>
                <a:spcPts val="1200"/>
              </a:spcBef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fld id="{5A733C93-5993-4769-9372-8DF56524E4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Lý thuyết đồ thị  - chương 4 - Nguyễn Thanh Sơn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Lý thuyết đồ thị - chương 4 - Nguyễn Thanh Sơn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fld id="{6E68620B-4D47-4978-9491-EE94180F5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Lý thuyết đồ thị - chương 4 - Nguyễn Thanh Sơn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fld id="{53520BFB-5E1F-4ED0-991C-C57A1B5B5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Lý thuyết đồ thị - chương 4 - Nguyễn Thanh Sơn</a:t>
            </a: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fld id="{9EDDB465-DE2B-4376-8F0B-5C99CC027B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Lý thuyết đồ thị - chương 4 - Nguyễn Thanh Sơn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fld id="{52A9AB94-F36F-4608-96D4-5763EAADE1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Lý thuyết đồ thị - chương 4 - Nguyễn Thanh Sơn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fld id="{AD093BD6-FFCD-4A44-A3A7-066976E85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Lý thuyết đồ thị - chương 4 - Nguyễn Thanh Sơn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fld id="{A012E200-FBE9-4726-B8DF-6C1BEF39DE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SG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Lý thuyết đồ thị - chương 4 - Nguyễn Thanh Sơn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fld id="{EA1170D7-2222-491D-83C6-16AFA47833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pn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Blue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175" y="3175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51" name="Group 16"/>
          <p:cNvGrpSpPr>
            <a:grpSpLocks/>
          </p:cNvGrpSpPr>
          <p:nvPr/>
        </p:nvGrpSpPr>
        <p:grpSpPr bwMode="auto">
          <a:xfrm>
            <a:off x="77788" y="95250"/>
            <a:ext cx="1522412" cy="361950"/>
            <a:chOff x="49" y="54"/>
            <a:chExt cx="959" cy="228"/>
          </a:xfrm>
        </p:grpSpPr>
        <p:pic>
          <p:nvPicPr>
            <p:cNvPr id="2059" name="Picture 8" descr="Yellow"/>
            <p:cNvPicPr>
              <a:picLocks noChangeAspect="1" noChangeArrowheads="1"/>
            </p:cNvPicPr>
            <p:nvPr userDrawn="1"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49" y="96"/>
              <a:ext cx="383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0" name="Picture 9" descr="Blue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624" y="96"/>
              <a:ext cx="384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1" name="Picture 10" descr="Green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36" y="54"/>
              <a:ext cx="383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Thuật toán Brute Force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66FF">
                  <a:gamma/>
                  <a:tint val="41176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SG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71600" y="6553200"/>
            <a:ext cx="678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GV: Döông Anh Ñöùc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5532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C2ABEDC-8EAF-482C-A34B-90EBD0163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2" name="Rectangle 33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50000">
                <a:srgbClr val="CCCCFF">
                  <a:gamma/>
                  <a:tint val="0"/>
                  <a:invGamma/>
                </a:srgbClr>
              </a:gs>
              <a:gs pos="100000">
                <a:srgbClr val="CCCC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SG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6" r:id="rId9"/>
  </p:sldLayoutIdLst>
  <p:transition>
    <p:random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FF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FF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FF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FF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FF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FF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FF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ª"/>
        <a:defRPr sz="2800">
          <a:solidFill>
            <a:srgbClr val="0033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400">
          <a:solidFill>
            <a:srgbClr val="0000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rgbClr val="3333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>
          <a:solidFill>
            <a:srgbClr val="0000CC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rgbClr val="0066CC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rgbClr val="0066CC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rgbClr val="0066CC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rgbClr val="0066CC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rgbClr val="0066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tsonptnk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ĐỒ THỊ PHẲNG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267200"/>
            <a:ext cx="7543800" cy="1752600"/>
          </a:xfrm>
        </p:spPr>
        <p:txBody>
          <a:bodyPr/>
          <a:lstStyle/>
          <a:p>
            <a:pPr algn="r" eaLnBrk="1" hangingPunct="1"/>
            <a:r>
              <a:rPr lang="en-US" smtClean="0">
                <a:hlinkClick r:id="rId2"/>
              </a:rPr>
              <a:t>ntsonptnk@gmail.com</a:t>
            </a:r>
            <a:endParaRPr 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924800" y="6553200"/>
            <a:ext cx="1219200" cy="304800"/>
          </a:xfrm>
        </p:spPr>
        <p:txBody>
          <a:bodyPr/>
          <a:lstStyle/>
          <a:p>
            <a:pPr>
              <a:defRPr/>
            </a:pPr>
            <a:fld id="{5A733C93-5993-4769-9372-8DF56524E4D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Lý thuyết đồ thị  - chương 4 - Nguyễn Thanh Sơn</a:t>
            </a:r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33400" y="27432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524000" y="17526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438400" y="32766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447800" y="38100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10" name="Straight Connector 41"/>
          <p:cNvCxnSpPr>
            <a:cxnSpLocks noChangeShapeType="1"/>
            <a:stCxn id="7" idx="3"/>
            <a:endCxn id="6" idx="7"/>
          </p:cNvCxnSpPr>
          <p:nvPr/>
        </p:nvCxnSpPr>
        <p:spPr bwMode="auto">
          <a:xfrm rot="5400000">
            <a:off x="728522" y="1947722"/>
            <a:ext cx="828956" cy="8289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Straight Connector 41"/>
          <p:cNvCxnSpPr>
            <a:cxnSpLocks noChangeShapeType="1"/>
            <a:stCxn id="7" idx="5"/>
            <a:endCxn id="15" idx="1"/>
          </p:cNvCxnSpPr>
          <p:nvPr/>
        </p:nvCxnSpPr>
        <p:spPr bwMode="auto">
          <a:xfrm rot="16200000" flipH="1">
            <a:off x="1947722" y="1719122"/>
            <a:ext cx="371756" cy="8289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Straight Connector 41"/>
          <p:cNvCxnSpPr>
            <a:cxnSpLocks noChangeShapeType="1"/>
            <a:stCxn id="9" idx="7"/>
            <a:endCxn id="8" idx="3"/>
          </p:cNvCxnSpPr>
          <p:nvPr/>
        </p:nvCxnSpPr>
        <p:spPr bwMode="auto">
          <a:xfrm rot="5400000" flipH="1" flipV="1">
            <a:off x="1871522" y="3243122"/>
            <a:ext cx="371756" cy="8289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" name="Straight Connector 41"/>
          <p:cNvCxnSpPr>
            <a:cxnSpLocks noChangeShapeType="1"/>
            <a:stCxn id="9" idx="1"/>
            <a:endCxn id="6" idx="4"/>
          </p:cNvCxnSpPr>
          <p:nvPr/>
        </p:nvCxnSpPr>
        <p:spPr bwMode="auto">
          <a:xfrm rot="16200000" flipV="1">
            <a:off x="628650" y="2990850"/>
            <a:ext cx="871678" cy="833578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" name="Straight Connector 41"/>
          <p:cNvCxnSpPr>
            <a:cxnSpLocks noChangeShapeType="1"/>
            <a:stCxn id="7" idx="4"/>
            <a:endCxn id="9" idx="0"/>
          </p:cNvCxnSpPr>
          <p:nvPr/>
        </p:nvCxnSpPr>
        <p:spPr bwMode="auto">
          <a:xfrm rot="5400000">
            <a:off x="685800" y="2857500"/>
            <a:ext cx="1828800" cy="76200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2514600" y="22860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16" name="Straight Connector 41"/>
          <p:cNvCxnSpPr>
            <a:cxnSpLocks noChangeShapeType="1"/>
            <a:stCxn id="8" idx="0"/>
            <a:endCxn id="15" idx="4"/>
          </p:cNvCxnSpPr>
          <p:nvPr/>
        </p:nvCxnSpPr>
        <p:spPr bwMode="auto">
          <a:xfrm rot="5400000" flipH="1" flipV="1">
            <a:off x="2209800" y="2857500"/>
            <a:ext cx="762000" cy="76200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7" name="Straight Connector 41"/>
          <p:cNvCxnSpPr>
            <a:cxnSpLocks noChangeShapeType="1"/>
            <a:stCxn id="15" idx="3"/>
            <a:endCxn id="9" idx="7"/>
          </p:cNvCxnSpPr>
          <p:nvPr/>
        </p:nvCxnSpPr>
        <p:spPr bwMode="auto">
          <a:xfrm rot="5400000">
            <a:off x="1414322" y="2709722"/>
            <a:ext cx="1362356" cy="9051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3657601" y="33528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3581401" y="54102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24" name="Straight Connector 41"/>
          <p:cNvCxnSpPr>
            <a:cxnSpLocks noChangeShapeType="1"/>
            <a:stCxn id="21" idx="2"/>
            <a:endCxn id="23" idx="2"/>
          </p:cNvCxnSpPr>
          <p:nvPr/>
        </p:nvCxnSpPr>
        <p:spPr bwMode="auto">
          <a:xfrm rot="10800000" flipV="1">
            <a:off x="3581401" y="3467100"/>
            <a:ext cx="76200" cy="2057400"/>
          </a:xfrm>
          <a:prstGeom prst="curvedConnector3">
            <a:avLst>
              <a:gd name="adj1" fmla="val 668658"/>
            </a:avLst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5" name="Straight Connector 41"/>
          <p:cNvCxnSpPr>
            <a:cxnSpLocks noChangeShapeType="1"/>
            <a:stCxn id="21" idx="5"/>
            <a:endCxn id="29" idx="1"/>
          </p:cNvCxnSpPr>
          <p:nvPr/>
        </p:nvCxnSpPr>
        <p:spPr bwMode="auto">
          <a:xfrm rot="16200000" flipH="1">
            <a:off x="4081323" y="3319322"/>
            <a:ext cx="371756" cy="8289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6" name="Straight Connector 41"/>
          <p:cNvCxnSpPr>
            <a:cxnSpLocks noChangeShapeType="1"/>
            <a:stCxn id="23" idx="6"/>
            <a:endCxn id="29" idx="5"/>
          </p:cNvCxnSpPr>
          <p:nvPr/>
        </p:nvCxnSpPr>
        <p:spPr bwMode="auto">
          <a:xfrm flipV="1">
            <a:off x="3810001" y="4081322"/>
            <a:ext cx="1033322" cy="1443178"/>
          </a:xfrm>
          <a:prstGeom prst="curvedConnector2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8" name="Straight Connector 41"/>
          <p:cNvCxnSpPr>
            <a:cxnSpLocks noChangeShapeType="1"/>
            <a:stCxn id="21" idx="4"/>
            <a:endCxn id="23" idx="0"/>
          </p:cNvCxnSpPr>
          <p:nvPr/>
        </p:nvCxnSpPr>
        <p:spPr bwMode="auto">
          <a:xfrm rot="5400000">
            <a:off x="2819401" y="4457700"/>
            <a:ext cx="1828800" cy="76200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648201" y="38862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31" name="Straight Connector 41"/>
          <p:cNvCxnSpPr>
            <a:cxnSpLocks noChangeShapeType="1"/>
            <a:stCxn id="29" idx="3"/>
            <a:endCxn id="23" idx="7"/>
          </p:cNvCxnSpPr>
          <p:nvPr/>
        </p:nvCxnSpPr>
        <p:spPr bwMode="auto">
          <a:xfrm rot="5400000">
            <a:off x="3547923" y="4309922"/>
            <a:ext cx="1362356" cy="9051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5410200" y="12954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5334000" y="33528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40" name="Straight Connector 41"/>
          <p:cNvCxnSpPr>
            <a:cxnSpLocks noChangeShapeType="1"/>
            <a:stCxn id="37" idx="5"/>
            <a:endCxn id="43" idx="1"/>
          </p:cNvCxnSpPr>
          <p:nvPr/>
        </p:nvCxnSpPr>
        <p:spPr bwMode="auto">
          <a:xfrm rot="16200000" flipH="1">
            <a:off x="5833922" y="1261922"/>
            <a:ext cx="371756" cy="8289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2" name="Straight Connector 41"/>
          <p:cNvCxnSpPr>
            <a:cxnSpLocks noChangeShapeType="1"/>
            <a:stCxn id="37" idx="4"/>
            <a:endCxn id="38" idx="0"/>
          </p:cNvCxnSpPr>
          <p:nvPr/>
        </p:nvCxnSpPr>
        <p:spPr bwMode="auto">
          <a:xfrm rot="5400000">
            <a:off x="4572000" y="2400300"/>
            <a:ext cx="1828800" cy="76200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6400800" y="18288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44" name="Straight Connector 41"/>
          <p:cNvCxnSpPr>
            <a:cxnSpLocks noChangeShapeType="1"/>
            <a:stCxn id="43" idx="3"/>
            <a:endCxn id="38" idx="7"/>
          </p:cNvCxnSpPr>
          <p:nvPr/>
        </p:nvCxnSpPr>
        <p:spPr bwMode="auto">
          <a:xfrm rot="5400000">
            <a:off x="5300522" y="2252522"/>
            <a:ext cx="1362356" cy="9051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6553200" y="35814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6477000" y="56388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49" name="Straight Connector 41"/>
          <p:cNvCxnSpPr>
            <a:cxnSpLocks noChangeShapeType="1"/>
            <a:stCxn id="47" idx="4"/>
            <a:endCxn id="48" idx="0"/>
          </p:cNvCxnSpPr>
          <p:nvPr/>
        </p:nvCxnSpPr>
        <p:spPr bwMode="auto">
          <a:xfrm rot="5400000">
            <a:off x="5715000" y="4686300"/>
            <a:ext cx="1828800" cy="76200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8191500" y="16002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8115300" y="36576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52" name="Straight Connector 41"/>
          <p:cNvCxnSpPr>
            <a:cxnSpLocks noChangeShapeType="1"/>
            <a:stCxn id="50" idx="4"/>
            <a:endCxn id="51" idx="0"/>
          </p:cNvCxnSpPr>
          <p:nvPr/>
        </p:nvCxnSpPr>
        <p:spPr bwMode="auto">
          <a:xfrm rot="5400000">
            <a:off x="7353300" y="2705100"/>
            <a:ext cx="1828800" cy="76200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3" name="Straight Connector 41"/>
          <p:cNvCxnSpPr>
            <a:cxnSpLocks noChangeShapeType="1"/>
            <a:stCxn id="47" idx="6"/>
            <a:endCxn id="48" idx="6"/>
          </p:cNvCxnSpPr>
          <p:nvPr/>
        </p:nvCxnSpPr>
        <p:spPr bwMode="auto">
          <a:xfrm flipH="1">
            <a:off x="6705600" y="3695700"/>
            <a:ext cx="76200" cy="2057400"/>
          </a:xfrm>
          <a:prstGeom prst="curvedConnector3">
            <a:avLst>
              <a:gd name="adj1" fmla="val -461194"/>
            </a:avLst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sp>
        <p:nvSpPr>
          <p:cNvPr id="58" name="Right Arrow 57"/>
          <p:cNvSpPr/>
          <p:nvPr/>
        </p:nvSpPr>
        <p:spPr bwMode="auto">
          <a:xfrm rot="1963691">
            <a:off x="2117891" y="4033476"/>
            <a:ext cx="671477" cy="431408"/>
          </a:xfrm>
          <a:prstGeom prst="rightArrow">
            <a:avLst/>
          </a:prstGeom>
          <a:noFill/>
          <a:ln w="28575" cap="flat" cmpd="sng" algn="ctr">
            <a:solidFill>
              <a:srgbClr val="66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</a:pPr>
            <a:endParaRPr kumimoji="0" lang="en-SG" sz="3200" b="0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Arial" charset="0"/>
            </a:endParaRPr>
          </a:p>
        </p:txBody>
      </p:sp>
      <p:sp>
        <p:nvSpPr>
          <p:cNvPr id="59" name="Right Arrow 58"/>
          <p:cNvSpPr/>
          <p:nvPr/>
        </p:nvSpPr>
        <p:spPr bwMode="auto">
          <a:xfrm rot="19021665">
            <a:off x="4476550" y="2902814"/>
            <a:ext cx="671477" cy="431408"/>
          </a:xfrm>
          <a:prstGeom prst="rightArrow">
            <a:avLst/>
          </a:prstGeom>
          <a:noFill/>
          <a:ln w="28575" cap="flat" cmpd="sng" algn="ctr">
            <a:solidFill>
              <a:srgbClr val="66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</a:pPr>
            <a:endParaRPr kumimoji="0" lang="en-SG" sz="3200" b="0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Arial" charset="0"/>
            </a:endParaRPr>
          </a:p>
        </p:txBody>
      </p:sp>
      <p:sp>
        <p:nvSpPr>
          <p:cNvPr id="60" name="Right Arrow 59"/>
          <p:cNvSpPr/>
          <p:nvPr/>
        </p:nvSpPr>
        <p:spPr bwMode="auto">
          <a:xfrm rot="2901179">
            <a:off x="5941181" y="3246540"/>
            <a:ext cx="521107" cy="431408"/>
          </a:xfrm>
          <a:prstGeom prst="rightArrow">
            <a:avLst/>
          </a:prstGeom>
          <a:noFill/>
          <a:ln w="28575" cap="flat" cmpd="sng" algn="ctr">
            <a:solidFill>
              <a:srgbClr val="66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</a:pPr>
            <a:endParaRPr kumimoji="0" lang="en-SG" sz="3200" b="0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Arial" charset="0"/>
            </a:endParaRPr>
          </a:p>
        </p:txBody>
      </p:sp>
      <p:sp>
        <p:nvSpPr>
          <p:cNvPr id="61" name="Right Arrow 60"/>
          <p:cNvSpPr/>
          <p:nvPr/>
        </p:nvSpPr>
        <p:spPr bwMode="auto">
          <a:xfrm rot="19021665">
            <a:off x="7295950" y="3371378"/>
            <a:ext cx="671477" cy="431408"/>
          </a:xfrm>
          <a:prstGeom prst="rightArrow">
            <a:avLst/>
          </a:prstGeom>
          <a:noFill/>
          <a:ln w="28575" cap="flat" cmpd="sng" algn="ctr">
            <a:solidFill>
              <a:srgbClr val="66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</a:pPr>
            <a:endParaRPr kumimoji="0" lang="en-SG" sz="3200" b="0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Đồ thị đủ K</a:t>
            </a:r>
            <a:r>
              <a:rPr lang="en-US" baseline="-25000" smtClean="0"/>
              <a:t>5</a:t>
            </a:r>
            <a:r>
              <a:rPr lang="en-US" smtClean="0"/>
              <a:t> không phẳng</a:t>
            </a:r>
          </a:p>
          <a:p>
            <a:pPr marL="514350" indent="-514350">
              <a:buNone/>
            </a:pPr>
            <a:endParaRPr lang="en-US" smtClean="0"/>
          </a:p>
          <a:p>
            <a:pPr marL="514350" indent="-514350">
              <a:buNone/>
            </a:pPr>
            <a:endParaRPr lang="en-US" smtClean="0"/>
          </a:p>
          <a:p>
            <a:pPr marL="514350" indent="-514350">
              <a:buNone/>
            </a:pPr>
            <a:endParaRPr lang="en-US" smtClean="0"/>
          </a:p>
          <a:p>
            <a:pPr marL="514350" indent="-514350">
              <a:buFont typeface="+mj-lt"/>
              <a:buAutoNum type="arabicPeriod" startAt="2"/>
            </a:pPr>
            <a:r>
              <a:rPr lang="en-US" smtClean="0"/>
              <a:t>Đồ thị lưỡng phân đủ K</a:t>
            </a:r>
            <a:r>
              <a:rPr lang="en-US" baseline="-25000" smtClean="0"/>
              <a:t>3,3</a:t>
            </a:r>
            <a:r>
              <a:rPr lang="en-US" smtClean="0"/>
              <a:t> không phẳng</a:t>
            </a:r>
            <a:endParaRPr lang="en-S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ĐỊNH LÝ KURATOWSKY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733C93-5993-4769-9372-8DF56524E4D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Lý thuyết đồ thị  - chương 4 - Nguyễn Thanh Sơn</a:t>
            </a:r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172200" y="19812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162800" y="9906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8077200" y="25146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086600" y="30480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10" name="Straight Connector 41"/>
          <p:cNvCxnSpPr>
            <a:cxnSpLocks noChangeShapeType="1"/>
            <a:stCxn id="7" idx="3"/>
            <a:endCxn id="6" idx="7"/>
          </p:cNvCxnSpPr>
          <p:nvPr/>
        </p:nvCxnSpPr>
        <p:spPr bwMode="auto">
          <a:xfrm rot="5400000">
            <a:off x="6367322" y="1185722"/>
            <a:ext cx="828956" cy="8289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Straight Connector 41"/>
          <p:cNvCxnSpPr>
            <a:cxnSpLocks noChangeShapeType="1"/>
            <a:stCxn id="7" idx="5"/>
            <a:endCxn id="15" idx="1"/>
          </p:cNvCxnSpPr>
          <p:nvPr/>
        </p:nvCxnSpPr>
        <p:spPr bwMode="auto">
          <a:xfrm rot="16200000" flipH="1">
            <a:off x="7586522" y="957122"/>
            <a:ext cx="371756" cy="8289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Straight Connector 41"/>
          <p:cNvCxnSpPr>
            <a:cxnSpLocks noChangeShapeType="1"/>
            <a:stCxn id="9" idx="7"/>
            <a:endCxn id="8" idx="3"/>
          </p:cNvCxnSpPr>
          <p:nvPr/>
        </p:nvCxnSpPr>
        <p:spPr bwMode="auto">
          <a:xfrm rot="5400000" flipH="1" flipV="1">
            <a:off x="7510322" y="2481122"/>
            <a:ext cx="371756" cy="8289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" name="Straight Connector 41"/>
          <p:cNvCxnSpPr>
            <a:cxnSpLocks noChangeShapeType="1"/>
            <a:stCxn id="9" idx="1"/>
            <a:endCxn id="6" idx="4"/>
          </p:cNvCxnSpPr>
          <p:nvPr/>
        </p:nvCxnSpPr>
        <p:spPr bwMode="auto">
          <a:xfrm rot="16200000" flipV="1">
            <a:off x="6267450" y="2228850"/>
            <a:ext cx="871678" cy="833578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" name="Straight Connector 41"/>
          <p:cNvCxnSpPr>
            <a:cxnSpLocks noChangeShapeType="1"/>
            <a:stCxn id="7" idx="4"/>
            <a:endCxn id="9" idx="0"/>
          </p:cNvCxnSpPr>
          <p:nvPr/>
        </p:nvCxnSpPr>
        <p:spPr bwMode="auto">
          <a:xfrm rot="5400000">
            <a:off x="6324600" y="2095500"/>
            <a:ext cx="1828800" cy="76200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8153400" y="15240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16" name="Straight Connector 41"/>
          <p:cNvCxnSpPr>
            <a:cxnSpLocks noChangeShapeType="1"/>
            <a:stCxn id="8" idx="0"/>
            <a:endCxn id="15" idx="4"/>
          </p:cNvCxnSpPr>
          <p:nvPr/>
        </p:nvCxnSpPr>
        <p:spPr bwMode="auto">
          <a:xfrm rot="5400000" flipH="1" flipV="1">
            <a:off x="7848600" y="2095500"/>
            <a:ext cx="762000" cy="76200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7" name="Straight Connector 41"/>
          <p:cNvCxnSpPr>
            <a:cxnSpLocks noChangeShapeType="1"/>
            <a:stCxn id="15" idx="3"/>
            <a:endCxn id="9" idx="7"/>
          </p:cNvCxnSpPr>
          <p:nvPr/>
        </p:nvCxnSpPr>
        <p:spPr bwMode="auto">
          <a:xfrm rot="5400000">
            <a:off x="7053122" y="1947722"/>
            <a:ext cx="1362356" cy="9051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8" name="Straight Connector 41"/>
          <p:cNvCxnSpPr>
            <a:cxnSpLocks noChangeShapeType="1"/>
            <a:stCxn id="15" idx="2"/>
            <a:endCxn id="6" idx="6"/>
          </p:cNvCxnSpPr>
          <p:nvPr/>
        </p:nvCxnSpPr>
        <p:spPr bwMode="auto">
          <a:xfrm rot="10800000" flipV="1">
            <a:off x="6400800" y="1638300"/>
            <a:ext cx="1752600" cy="457200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1" name="Straight Connector 41"/>
          <p:cNvCxnSpPr>
            <a:cxnSpLocks noChangeShapeType="1"/>
            <a:stCxn id="8" idx="2"/>
            <a:endCxn id="6" idx="6"/>
          </p:cNvCxnSpPr>
          <p:nvPr/>
        </p:nvCxnSpPr>
        <p:spPr bwMode="auto">
          <a:xfrm rot="10800000">
            <a:off x="6400800" y="2095500"/>
            <a:ext cx="1676400" cy="533400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2667000" y="42672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4191000" y="42672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31" name="Straight Connector 41"/>
          <p:cNvCxnSpPr>
            <a:cxnSpLocks noChangeShapeType="1"/>
            <a:stCxn id="50" idx="0"/>
            <a:endCxn id="24" idx="4"/>
          </p:cNvCxnSpPr>
          <p:nvPr/>
        </p:nvCxnSpPr>
        <p:spPr bwMode="auto">
          <a:xfrm rot="5400000" flipH="1" flipV="1">
            <a:off x="2209800" y="5067300"/>
            <a:ext cx="1143000" cy="1588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32" name="Straight Connector 41"/>
          <p:cNvCxnSpPr>
            <a:cxnSpLocks noChangeShapeType="1"/>
            <a:stCxn id="25" idx="3"/>
            <a:endCxn id="50" idx="7"/>
          </p:cNvCxnSpPr>
          <p:nvPr/>
        </p:nvCxnSpPr>
        <p:spPr bwMode="auto">
          <a:xfrm rot="5400000">
            <a:off x="2938322" y="4386122"/>
            <a:ext cx="1209956" cy="13623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5715000" y="42672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34" name="Straight Connector 41"/>
          <p:cNvCxnSpPr>
            <a:cxnSpLocks noChangeShapeType="1"/>
            <a:stCxn id="51" idx="7"/>
            <a:endCxn id="33" idx="3"/>
          </p:cNvCxnSpPr>
          <p:nvPr/>
        </p:nvCxnSpPr>
        <p:spPr bwMode="auto">
          <a:xfrm rot="5400000" flipH="1" flipV="1">
            <a:off x="4462322" y="4386122"/>
            <a:ext cx="1209956" cy="13623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35" name="Straight Connector 41"/>
          <p:cNvCxnSpPr>
            <a:cxnSpLocks noChangeShapeType="1"/>
            <a:stCxn id="33" idx="3"/>
            <a:endCxn id="50" idx="7"/>
          </p:cNvCxnSpPr>
          <p:nvPr/>
        </p:nvCxnSpPr>
        <p:spPr bwMode="auto">
          <a:xfrm rot="5400000">
            <a:off x="3700322" y="3624122"/>
            <a:ext cx="1209956" cy="28863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2667000" y="56388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4191000" y="56388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5715000" y="56388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58" name="Straight Connector 41"/>
          <p:cNvCxnSpPr>
            <a:cxnSpLocks noChangeShapeType="1"/>
            <a:stCxn id="51" idx="0"/>
            <a:endCxn id="25" idx="4"/>
          </p:cNvCxnSpPr>
          <p:nvPr/>
        </p:nvCxnSpPr>
        <p:spPr bwMode="auto">
          <a:xfrm rot="5400000" flipH="1" flipV="1">
            <a:off x="3733800" y="5067300"/>
            <a:ext cx="1143000" cy="1588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62" name="Straight Connector 41"/>
          <p:cNvCxnSpPr>
            <a:cxnSpLocks noChangeShapeType="1"/>
            <a:stCxn id="24" idx="5"/>
            <a:endCxn id="51" idx="1"/>
          </p:cNvCxnSpPr>
          <p:nvPr/>
        </p:nvCxnSpPr>
        <p:spPr bwMode="auto">
          <a:xfrm rot="16200000" flipH="1">
            <a:off x="2938322" y="4386122"/>
            <a:ext cx="1209956" cy="13623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66" name="Straight Connector 41"/>
          <p:cNvCxnSpPr>
            <a:cxnSpLocks noChangeShapeType="1"/>
            <a:stCxn id="24" idx="5"/>
            <a:endCxn id="52" idx="1"/>
          </p:cNvCxnSpPr>
          <p:nvPr/>
        </p:nvCxnSpPr>
        <p:spPr bwMode="auto">
          <a:xfrm rot="16200000" flipH="1">
            <a:off x="3700322" y="3624122"/>
            <a:ext cx="1209956" cy="28863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67" name="Straight Connector 41"/>
          <p:cNvCxnSpPr>
            <a:cxnSpLocks noChangeShapeType="1"/>
            <a:stCxn id="25" idx="5"/>
            <a:endCxn id="52" idx="1"/>
          </p:cNvCxnSpPr>
          <p:nvPr/>
        </p:nvCxnSpPr>
        <p:spPr bwMode="auto">
          <a:xfrm rot="16200000" flipH="1">
            <a:off x="4462322" y="4386122"/>
            <a:ext cx="1209956" cy="13623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4" name="Straight Connector 41"/>
          <p:cNvCxnSpPr>
            <a:cxnSpLocks noChangeShapeType="1"/>
            <a:stCxn id="52" idx="0"/>
            <a:endCxn id="33" idx="4"/>
          </p:cNvCxnSpPr>
          <p:nvPr/>
        </p:nvCxnSpPr>
        <p:spPr bwMode="auto">
          <a:xfrm rot="5400000" flipH="1" flipV="1">
            <a:off x="5257800" y="5067300"/>
            <a:ext cx="1143000" cy="1588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7" name="Straight Connector 41"/>
          <p:cNvCxnSpPr>
            <a:cxnSpLocks noChangeShapeType="1"/>
            <a:stCxn id="8" idx="1"/>
            <a:endCxn id="7" idx="5"/>
          </p:cNvCxnSpPr>
          <p:nvPr/>
        </p:nvCxnSpPr>
        <p:spPr bwMode="auto">
          <a:xfrm rot="16200000" flipV="1">
            <a:off x="7053122" y="1490522"/>
            <a:ext cx="1362356" cy="7527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371600"/>
            <a:ext cx="8001000" cy="5029200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K</a:t>
            </a:r>
            <a:r>
              <a:rPr lang="en-US" baseline="-25000" smtClean="0"/>
              <a:t>5</a:t>
            </a:r>
            <a:r>
              <a:rPr lang="en-US" smtClean="0"/>
              <a:t> và K</a:t>
            </a:r>
            <a:r>
              <a:rPr lang="en-US" baseline="-25000" smtClean="0"/>
              <a:t>3,3</a:t>
            </a:r>
            <a:r>
              <a:rPr lang="en-US" smtClean="0"/>
              <a:t> là các đồ thị không phẳng đơn giản nhất theo nghĩa:</a:t>
            </a:r>
          </a:p>
          <a:p>
            <a:r>
              <a:rPr lang="en-US" smtClean="0"/>
              <a:t>Xóa bất kỳ đỉnh hoặc cạnh của các đồ thị trên sẽ nhận được đồ thị phẳng</a:t>
            </a:r>
          </a:p>
          <a:p>
            <a:r>
              <a:rPr lang="en-US" smtClean="0"/>
              <a:t>K</a:t>
            </a:r>
            <a:r>
              <a:rPr lang="en-US" baseline="-25000" smtClean="0"/>
              <a:t>5</a:t>
            </a:r>
            <a:r>
              <a:rPr lang="en-US" smtClean="0"/>
              <a:t> là đồ thị không phẳng ít đỉnh nhất.</a:t>
            </a:r>
          </a:p>
          <a:p>
            <a:r>
              <a:rPr lang="en-US" smtClean="0"/>
              <a:t>K</a:t>
            </a:r>
            <a:r>
              <a:rPr lang="en-US" baseline="-25000" smtClean="0"/>
              <a:t>3,3</a:t>
            </a:r>
            <a:r>
              <a:rPr lang="en-US" smtClean="0"/>
              <a:t> là đồ thị không phẳng ít cạnh nhất</a:t>
            </a:r>
            <a:endParaRPr lang="en-S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ĐỊNH LÝ KURATOWSKY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733C93-5993-4769-9372-8DF56524E4D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Lý thuyết đồ thị  - chương 4 - Nguyễn Thanh Sơn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6002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vi-VN" smtClean="0"/>
              <a:t>Điều kiện cần và đủ để một đồ thị liên thông G có tính phẳng là G không chứa bất kỳ đồ thị con nào đồng phôi với K</a:t>
            </a:r>
            <a:r>
              <a:rPr lang="vi-VN" baseline="-25000" smtClean="0"/>
              <a:t>5</a:t>
            </a:r>
            <a:r>
              <a:rPr lang="vi-VN" smtClean="0"/>
              <a:t> hay K</a:t>
            </a:r>
            <a:r>
              <a:rPr lang="vi-VN" baseline="-25000" smtClean="0"/>
              <a:t>3,3</a:t>
            </a:r>
            <a:r>
              <a:rPr lang="vi-VN" smtClean="0"/>
              <a:t>.</a:t>
            </a:r>
          </a:p>
          <a:p>
            <a:endParaRPr lang="en-S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ĐỊNH LÝ KURATOWSKY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733C93-5993-4769-9372-8DF56524E4D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Lý thuyết đồ thị  - chương 4 - Nguyễn Thanh Sơn</a:t>
            </a:r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181100" y="42672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171700" y="32766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086100" y="48006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095500" y="53340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10" name="Straight Connector 41"/>
          <p:cNvCxnSpPr>
            <a:cxnSpLocks noChangeShapeType="1"/>
            <a:stCxn id="7" idx="3"/>
            <a:endCxn id="6" idx="7"/>
          </p:cNvCxnSpPr>
          <p:nvPr/>
        </p:nvCxnSpPr>
        <p:spPr bwMode="auto">
          <a:xfrm rot="5400000">
            <a:off x="1376222" y="3471722"/>
            <a:ext cx="828956" cy="8289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Straight Connector 41"/>
          <p:cNvCxnSpPr>
            <a:cxnSpLocks noChangeShapeType="1"/>
            <a:stCxn id="7" idx="5"/>
            <a:endCxn id="15" idx="1"/>
          </p:cNvCxnSpPr>
          <p:nvPr/>
        </p:nvCxnSpPr>
        <p:spPr bwMode="auto">
          <a:xfrm rot="16200000" flipH="1">
            <a:off x="2595422" y="3243122"/>
            <a:ext cx="371756" cy="8289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Straight Connector 41"/>
          <p:cNvCxnSpPr>
            <a:cxnSpLocks noChangeShapeType="1"/>
            <a:stCxn id="9" idx="7"/>
            <a:endCxn id="8" idx="3"/>
          </p:cNvCxnSpPr>
          <p:nvPr/>
        </p:nvCxnSpPr>
        <p:spPr bwMode="auto">
          <a:xfrm rot="5400000" flipH="1" flipV="1">
            <a:off x="2519222" y="4767122"/>
            <a:ext cx="371756" cy="8289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" name="Straight Connector 41"/>
          <p:cNvCxnSpPr>
            <a:cxnSpLocks noChangeShapeType="1"/>
            <a:stCxn id="9" idx="1"/>
            <a:endCxn id="6" idx="4"/>
          </p:cNvCxnSpPr>
          <p:nvPr/>
        </p:nvCxnSpPr>
        <p:spPr bwMode="auto">
          <a:xfrm rot="16200000" flipV="1">
            <a:off x="1276350" y="4514850"/>
            <a:ext cx="871678" cy="833578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" name="Straight Connector 41"/>
          <p:cNvCxnSpPr>
            <a:cxnSpLocks noChangeShapeType="1"/>
            <a:stCxn id="7" idx="4"/>
            <a:endCxn id="9" idx="0"/>
          </p:cNvCxnSpPr>
          <p:nvPr/>
        </p:nvCxnSpPr>
        <p:spPr bwMode="auto">
          <a:xfrm rot="5400000">
            <a:off x="1333500" y="4381500"/>
            <a:ext cx="1828800" cy="76200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162300" y="38100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16" name="Straight Connector 41"/>
          <p:cNvCxnSpPr>
            <a:cxnSpLocks noChangeShapeType="1"/>
            <a:stCxn id="8" idx="0"/>
            <a:endCxn id="15" idx="4"/>
          </p:cNvCxnSpPr>
          <p:nvPr/>
        </p:nvCxnSpPr>
        <p:spPr bwMode="auto">
          <a:xfrm rot="5400000" flipH="1" flipV="1">
            <a:off x="2857500" y="4381500"/>
            <a:ext cx="762000" cy="76200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7" name="Straight Connector 41"/>
          <p:cNvCxnSpPr>
            <a:cxnSpLocks noChangeShapeType="1"/>
            <a:stCxn id="15" idx="3"/>
            <a:endCxn id="9" idx="7"/>
          </p:cNvCxnSpPr>
          <p:nvPr/>
        </p:nvCxnSpPr>
        <p:spPr bwMode="auto">
          <a:xfrm rot="5400000">
            <a:off x="2062022" y="4233722"/>
            <a:ext cx="1362356" cy="9051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8" name="Straight Connector 41"/>
          <p:cNvCxnSpPr>
            <a:cxnSpLocks noChangeShapeType="1"/>
            <a:stCxn id="15" idx="1"/>
            <a:endCxn id="6" idx="0"/>
          </p:cNvCxnSpPr>
          <p:nvPr/>
        </p:nvCxnSpPr>
        <p:spPr bwMode="auto">
          <a:xfrm rot="16200000" flipH="1" flipV="1">
            <a:off x="2033728" y="3105150"/>
            <a:ext cx="423722" cy="1900378"/>
          </a:xfrm>
          <a:prstGeom prst="curvedConnector3">
            <a:avLst>
              <a:gd name="adj1" fmla="val -226118"/>
            </a:avLst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9" name="Straight Connector 41"/>
          <p:cNvCxnSpPr>
            <a:cxnSpLocks noChangeShapeType="1"/>
            <a:stCxn id="8" idx="3"/>
            <a:endCxn id="6" idx="3"/>
          </p:cNvCxnSpPr>
          <p:nvPr/>
        </p:nvCxnSpPr>
        <p:spPr bwMode="auto">
          <a:xfrm rot="5400000" flipH="1">
            <a:off x="1900378" y="3776522"/>
            <a:ext cx="533400" cy="1905000"/>
          </a:xfrm>
          <a:prstGeom prst="curvedConnector3">
            <a:avLst>
              <a:gd name="adj1" fmla="val -215444"/>
            </a:avLst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1028700" y="3810000"/>
            <a:ext cx="381000" cy="381000"/>
          </a:xfrm>
          <a:prstGeom prst="ellipse">
            <a:avLst/>
          </a:prstGeom>
          <a:noFill/>
          <a:ln w="28575" algn="ctr">
            <a:noFill/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r>
              <a:rPr lang="en-US" sz="2400" smtClean="0">
                <a:solidFill>
                  <a:srgbClr val="0033CC"/>
                </a:solidFill>
                <a:latin typeface="Arial" charset="0"/>
              </a:rPr>
              <a:t>1</a:t>
            </a: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467100" y="30480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3771900" y="53340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4152900" y="39624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3162300" y="2667000"/>
            <a:ext cx="381000" cy="457200"/>
          </a:xfrm>
          <a:prstGeom prst="ellipse">
            <a:avLst/>
          </a:prstGeom>
          <a:noFill/>
          <a:ln w="28575" algn="ctr">
            <a:noFill/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r>
              <a:rPr lang="en-US" sz="2400" smtClean="0">
                <a:solidFill>
                  <a:srgbClr val="0033CC"/>
                </a:solidFill>
                <a:latin typeface="Arial" charset="0"/>
              </a:rPr>
              <a:t>2</a:t>
            </a: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3924300" y="3505200"/>
            <a:ext cx="381000" cy="533400"/>
          </a:xfrm>
          <a:prstGeom prst="ellipse">
            <a:avLst/>
          </a:prstGeom>
          <a:noFill/>
          <a:ln w="28575" algn="ctr">
            <a:noFill/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r>
              <a:rPr lang="en-US" sz="2400" smtClean="0">
                <a:solidFill>
                  <a:srgbClr val="0033CC"/>
                </a:solidFill>
                <a:latin typeface="Arial" charset="0"/>
              </a:rPr>
              <a:t>3</a:t>
            </a: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3848100" y="4876800"/>
            <a:ext cx="381000" cy="533400"/>
          </a:xfrm>
          <a:prstGeom prst="ellipse">
            <a:avLst/>
          </a:prstGeom>
          <a:noFill/>
          <a:ln w="28575" algn="ctr">
            <a:noFill/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r>
              <a:rPr lang="en-US" sz="2400" smtClean="0">
                <a:solidFill>
                  <a:srgbClr val="0033CC"/>
                </a:solidFill>
                <a:latin typeface="Arial" charset="0"/>
              </a:rPr>
              <a:t>4</a:t>
            </a: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1714500" y="5257800"/>
            <a:ext cx="381000" cy="533400"/>
          </a:xfrm>
          <a:prstGeom prst="ellipse">
            <a:avLst/>
          </a:prstGeom>
          <a:noFill/>
          <a:ln w="28575" algn="ctr">
            <a:noFill/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r>
              <a:rPr lang="en-US" sz="2400" smtClean="0">
                <a:solidFill>
                  <a:srgbClr val="0033CC"/>
                </a:solidFill>
                <a:latin typeface="Arial" charset="0"/>
              </a:rPr>
              <a:t>5</a:t>
            </a: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1790700" y="3048000"/>
            <a:ext cx="381000" cy="533400"/>
          </a:xfrm>
          <a:prstGeom prst="ellipse">
            <a:avLst/>
          </a:prstGeom>
          <a:noFill/>
          <a:ln w="28575" algn="ctr">
            <a:noFill/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r>
              <a:rPr lang="en-US" sz="2400" smtClean="0">
                <a:solidFill>
                  <a:srgbClr val="0033CC"/>
                </a:solidFill>
                <a:latin typeface="Arial" charset="0"/>
              </a:rPr>
              <a:t>6</a:t>
            </a: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3238500" y="3810000"/>
            <a:ext cx="381000" cy="533400"/>
          </a:xfrm>
          <a:prstGeom prst="ellipse">
            <a:avLst/>
          </a:prstGeom>
          <a:noFill/>
          <a:ln w="28575" algn="ctr">
            <a:noFill/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r>
              <a:rPr lang="en-US" sz="2400" smtClean="0">
                <a:solidFill>
                  <a:srgbClr val="0033CC"/>
                </a:solidFill>
                <a:latin typeface="Arial" charset="0"/>
              </a:rPr>
              <a:t>7</a:t>
            </a: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3162300" y="4800600"/>
            <a:ext cx="381000" cy="533400"/>
          </a:xfrm>
          <a:prstGeom prst="ellipse">
            <a:avLst/>
          </a:prstGeom>
          <a:noFill/>
          <a:ln w="28575" algn="ctr">
            <a:noFill/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r>
              <a:rPr lang="en-US" sz="2400" smtClean="0">
                <a:solidFill>
                  <a:srgbClr val="0033CC"/>
                </a:solidFill>
                <a:latin typeface="Arial" charset="0"/>
              </a:rPr>
              <a:t>8</a:t>
            </a: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5638800" y="41148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6629400" y="31242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7543800" y="46482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6553200" y="51816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46" name="Straight Connector 41"/>
          <p:cNvCxnSpPr>
            <a:cxnSpLocks noChangeShapeType="1"/>
            <a:stCxn id="43" idx="3"/>
            <a:endCxn id="42" idx="7"/>
          </p:cNvCxnSpPr>
          <p:nvPr/>
        </p:nvCxnSpPr>
        <p:spPr bwMode="auto">
          <a:xfrm rot="5400000">
            <a:off x="5833922" y="3319322"/>
            <a:ext cx="828956" cy="8289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7" name="Straight Connector 41"/>
          <p:cNvCxnSpPr>
            <a:cxnSpLocks noChangeShapeType="1"/>
            <a:stCxn id="43" idx="5"/>
            <a:endCxn id="51" idx="1"/>
          </p:cNvCxnSpPr>
          <p:nvPr/>
        </p:nvCxnSpPr>
        <p:spPr bwMode="auto">
          <a:xfrm rot="16200000" flipH="1">
            <a:off x="7053122" y="3090722"/>
            <a:ext cx="371756" cy="8289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8" name="Straight Connector 41"/>
          <p:cNvCxnSpPr>
            <a:cxnSpLocks noChangeShapeType="1"/>
            <a:stCxn id="45" idx="7"/>
            <a:endCxn id="44" idx="3"/>
          </p:cNvCxnSpPr>
          <p:nvPr/>
        </p:nvCxnSpPr>
        <p:spPr bwMode="auto">
          <a:xfrm rot="5400000" flipH="1" flipV="1">
            <a:off x="6976922" y="4614722"/>
            <a:ext cx="371756" cy="8289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9" name="Straight Connector 41"/>
          <p:cNvCxnSpPr>
            <a:cxnSpLocks noChangeShapeType="1"/>
            <a:stCxn id="45" idx="1"/>
            <a:endCxn id="42" idx="4"/>
          </p:cNvCxnSpPr>
          <p:nvPr/>
        </p:nvCxnSpPr>
        <p:spPr bwMode="auto">
          <a:xfrm rot="16200000" flipV="1">
            <a:off x="5734050" y="4362450"/>
            <a:ext cx="871678" cy="833578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0" name="Straight Connector 41"/>
          <p:cNvCxnSpPr>
            <a:cxnSpLocks noChangeShapeType="1"/>
            <a:stCxn id="43" idx="4"/>
            <a:endCxn id="45" idx="0"/>
          </p:cNvCxnSpPr>
          <p:nvPr/>
        </p:nvCxnSpPr>
        <p:spPr bwMode="auto">
          <a:xfrm rot="5400000">
            <a:off x="5791200" y="4229100"/>
            <a:ext cx="1828800" cy="76200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7620000" y="36576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52" name="Straight Connector 41"/>
          <p:cNvCxnSpPr>
            <a:cxnSpLocks noChangeShapeType="1"/>
            <a:stCxn id="44" idx="0"/>
            <a:endCxn id="51" idx="4"/>
          </p:cNvCxnSpPr>
          <p:nvPr/>
        </p:nvCxnSpPr>
        <p:spPr bwMode="auto">
          <a:xfrm rot="5400000" flipH="1" flipV="1">
            <a:off x="7315200" y="4229100"/>
            <a:ext cx="762000" cy="76200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3" name="Straight Connector 41"/>
          <p:cNvCxnSpPr>
            <a:cxnSpLocks noChangeShapeType="1"/>
            <a:stCxn id="51" idx="3"/>
            <a:endCxn id="45" idx="7"/>
          </p:cNvCxnSpPr>
          <p:nvPr/>
        </p:nvCxnSpPr>
        <p:spPr bwMode="auto">
          <a:xfrm rot="5400000">
            <a:off x="6519722" y="4081322"/>
            <a:ext cx="1362356" cy="9051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4" name="Straight Connector 41"/>
          <p:cNvCxnSpPr>
            <a:cxnSpLocks noChangeShapeType="1"/>
            <a:stCxn id="51" idx="2"/>
            <a:endCxn id="42" idx="6"/>
          </p:cNvCxnSpPr>
          <p:nvPr/>
        </p:nvCxnSpPr>
        <p:spPr bwMode="auto">
          <a:xfrm rot="10800000" flipV="1">
            <a:off x="5867400" y="3771900"/>
            <a:ext cx="1752600" cy="457200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5" name="Straight Connector 41"/>
          <p:cNvCxnSpPr>
            <a:cxnSpLocks noChangeShapeType="1"/>
            <a:stCxn id="44" idx="2"/>
            <a:endCxn id="42" idx="6"/>
          </p:cNvCxnSpPr>
          <p:nvPr/>
        </p:nvCxnSpPr>
        <p:spPr bwMode="auto">
          <a:xfrm rot="10800000">
            <a:off x="5867400" y="4229100"/>
            <a:ext cx="1676400" cy="533400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5486400" y="3657600"/>
            <a:ext cx="381000" cy="381000"/>
          </a:xfrm>
          <a:prstGeom prst="ellipse">
            <a:avLst/>
          </a:prstGeom>
          <a:noFill/>
          <a:ln w="28575" algn="ctr">
            <a:noFill/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r>
              <a:rPr lang="en-US" sz="2400" smtClean="0">
                <a:solidFill>
                  <a:srgbClr val="0033CC"/>
                </a:solidFill>
                <a:latin typeface="Arial" charset="0"/>
              </a:rPr>
              <a:t>1</a:t>
            </a: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6172200" y="5105400"/>
            <a:ext cx="381000" cy="533400"/>
          </a:xfrm>
          <a:prstGeom prst="ellipse">
            <a:avLst/>
          </a:prstGeom>
          <a:noFill/>
          <a:ln w="28575" algn="ctr">
            <a:noFill/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r>
              <a:rPr lang="en-US" sz="2400" smtClean="0">
                <a:solidFill>
                  <a:srgbClr val="0033CC"/>
                </a:solidFill>
                <a:latin typeface="Arial" charset="0"/>
              </a:rPr>
              <a:t>5</a:t>
            </a: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7696200" y="3657600"/>
            <a:ext cx="381000" cy="533400"/>
          </a:xfrm>
          <a:prstGeom prst="ellipse">
            <a:avLst/>
          </a:prstGeom>
          <a:noFill/>
          <a:ln w="28575" algn="ctr">
            <a:noFill/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r>
              <a:rPr lang="en-US" sz="2400" smtClean="0">
                <a:solidFill>
                  <a:srgbClr val="0033CC"/>
                </a:solidFill>
                <a:latin typeface="Arial" charset="0"/>
              </a:rPr>
              <a:t>7</a:t>
            </a: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59" name="Oval 58"/>
          <p:cNvSpPr>
            <a:spLocks noChangeArrowheads="1"/>
          </p:cNvSpPr>
          <p:nvPr/>
        </p:nvSpPr>
        <p:spPr bwMode="auto">
          <a:xfrm>
            <a:off x="7620000" y="4648200"/>
            <a:ext cx="381000" cy="533400"/>
          </a:xfrm>
          <a:prstGeom prst="ellipse">
            <a:avLst/>
          </a:prstGeom>
          <a:noFill/>
          <a:ln w="28575" algn="ctr">
            <a:noFill/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r>
              <a:rPr lang="en-US" sz="2400" smtClean="0">
                <a:solidFill>
                  <a:srgbClr val="0033CC"/>
                </a:solidFill>
                <a:latin typeface="Arial" charset="0"/>
              </a:rPr>
              <a:t>8</a:t>
            </a: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60" name="Oval 59"/>
          <p:cNvSpPr>
            <a:spLocks noChangeArrowheads="1"/>
          </p:cNvSpPr>
          <p:nvPr/>
        </p:nvSpPr>
        <p:spPr bwMode="auto">
          <a:xfrm>
            <a:off x="6286500" y="2895600"/>
            <a:ext cx="381000" cy="533400"/>
          </a:xfrm>
          <a:prstGeom prst="ellipse">
            <a:avLst/>
          </a:prstGeom>
          <a:noFill/>
          <a:ln w="28575" algn="ctr">
            <a:noFill/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r>
              <a:rPr lang="en-US" sz="2400" smtClean="0">
                <a:solidFill>
                  <a:srgbClr val="0033CC"/>
                </a:solidFill>
                <a:latin typeface="Arial" charset="0"/>
              </a:rPr>
              <a:t>6</a:t>
            </a: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61" name="Straight Connector 41"/>
          <p:cNvCxnSpPr>
            <a:cxnSpLocks noChangeShapeType="1"/>
            <a:stCxn id="29" idx="2"/>
            <a:endCxn id="7" idx="6"/>
          </p:cNvCxnSpPr>
          <p:nvPr/>
        </p:nvCxnSpPr>
        <p:spPr bwMode="auto">
          <a:xfrm rot="10800000" flipV="1">
            <a:off x="2400300" y="3162300"/>
            <a:ext cx="1066800" cy="228600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64" name="Straight Connector 41"/>
          <p:cNvCxnSpPr>
            <a:cxnSpLocks noChangeShapeType="1"/>
            <a:stCxn id="29" idx="3"/>
            <a:endCxn id="15" idx="0"/>
          </p:cNvCxnSpPr>
          <p:nvPr/>
        </p:nvCxnSpPr>
        <p:spPr bwMode="auto">
          <a:xfrm rot="5400000">
            <a:off x="3105150" y="3414572"/>
            <a:ext cx="566878" cy="223978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67" name="Straight Connector 41"/>
          <p:cNvCxnSpPr>
            <a:cxnSpLocks noChangeShapeType="1"/>
            <a:stCxn id="29" idx="5"/>
            <a:endCxn id="34" idx="2"/>
          </p:cNvCxnSpPr>
          <p:nvPr/>
        </p:nvCxnSpPr>
        <p:spPr bwMode="auto">
          <a:xfrm rot="16200000" flipH="1">
            <a:off x="3490772" y="3414572"/>
            <a:ext cx="833578" cy="490678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0" name="Straight Connector 41"/>
          <p:cNvCxnSpPr>
            <a:cxnSpLocks noChangeShapeType="1"/>
            <a:stCxn id="34" idx="3"/>
            <a:endCxn id="33" idx="1"/>
          </p:cNvCxnSpPr>
          <p:nvPr/>
        </p:nvCxnSpPr>
        <p:spPr bwMode="auto">
          <a:xfrm rot="5400000">
            <a:off x="3390900" y="4572000"/>
            <a:ext cx="1209956" cy="381000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3" name="Straight Connector 41"/>
          <p:cNvCxnSpPr>
            <a:cxnSpLocks noChangeShapeType="1"/>
            <a:stCxn id="34" idx="2"/>
            <a:endCxn id="8" idx="6"/>
          </p:cNvCxnSpPr>
          <p:nvPr/>
        </p:nvCxnSpPr>
        <p:spPr bwMode="auto">
          <a:xfrm rot="10800000" flipV="1">
            <a:off x="3314700" y="4076700"/>
            <a:ext cx="838200" cy="838200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6" name="Straight Connector 41"/>
          <p:cNvCxnSpPr>
            <a:cxnSpLocks noChangeShapeType="1"/>
            <a:stCxn id="33" idx="2"/>
            <a:endCxn id="9" idx="5"/>
          </p:cNvCxnSpPr>
          <p:nvPr/>
        </p:nvCxnSpPr>
        <p:spPr bwMode="auto">
          <a:xfrm rot="10800000" flipV="1">
            <a:off x="2290622" y="5448300"/>
            <a:ext cx="1481278" cy="80822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sp>
        <p:nvSpPr>
          <p:cNvPr id="88" name="Right Arrow 87"/>
          <p:cNvSpPr/>
          <p:nvPr/>
        </p:nvSpPr>
        <p:spPr bwMode="auto">
          <a:xfrm rot="21418819">
            <a:off x="4842126" y="4831517"/>
            <a:ext cx="671477" cy="431408"/>
          </a:xfrm>
          <a:prstGeom prst="rightArrow">
            <a:avLst/>
          </a:prstGeom>
          <a:noFill/>
          <a:ln w="28575" cap="flat" cmpd="sng" algn="ctr">
            <a:solidFill>
              <a:srgbClr val="66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</a:pPr>
            <a:endParaRPr kumimoji="0" lang="en-SG" sz="3200" b="0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Arial" charset="0"/>
            </a:endParaRPr>
          </a:p>
        </p:txBody>
      </p:sp>
      <p:cxnSp>
        <p:nvCxnSpPr>
          <p:cNvPr id="89" name="Straight Connector 41"/>
          <p:cNvCxnSpPr>
            <a:cxnSpLocks noChangeShapeType="1"/>
            <a:stCxn id="7" idx="5"/>
            <a:endCxn id="8" idx="2"/>
          </p:cNvCxnSpPr>
          <p:nvPr/>
        </p:nvCxnSpPr>
        <p:spPr bwMode="auto">
          <a:xfrm rot="16200000" flipH="1">
            <a:off x="2004872" y="3833672"/>
            <a:ext cx="1443178" cy="719278"/>
          </a:xfrm>
          <a:prstGeom prst="curvedConnector2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4" name="Straight Connector 41"/>
          <p:cNvCxnSpPr>
            <a:cxnSpLocks noChangeShapeType="1"/>
            <a:stCxn id="44" idx="1"/>
            <a:endCxn id="43" idx="5"/>
          </p:cNvCxnSpPr>
          <p:nvPr/>
        </p:nvCxnSpPr>
        <p:spPr bwMode="auto">
          <a:xfrm rot="16200000" flipV="1">
            <a:off x="6519722" y="3624122"/>
            <a:ext cx="1362356" cy="7527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51" grpId="0" animBg="1"/>
      <p:bldP spid="56" grpId="0"/>
      <p:bldP spid="57" grpId="0"/>
      <p:bldP spid="58" grpId="0"/>
      <p:bldP spid="59" grpId="0"/>
      <p:bldP spid="60" grpId="0"/>
      <p:bldP spid="8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Lý thuyết đồ thị - chương 4 - Nguyễn Thanh Sơn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9AB94-F36F-4608-96D4-5763EAADE10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Line 5"/>
          <p:cNvSpPr>
            <a:spLocks noChangeAspect="1" noChangeShapeType="1"/>
          </p:cNvSpPr>
          <p:nvPr/>
        </p:nvSpPr>
        <p:spPr bwMode="auto">
          <a:xfrm>
            <a:off x="1407670" y="3492463"/>
            <a:ext cx="923" cy="1420897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7" name="Line 6"/>
          <p:cNvSpPr>
            <a:spLocks noChangeAspect="1" noChangeShapeType="1"/>
          </p:cNvSpPr>
          <p:nvPr/>
        </p:nvSpPr>
        <p:spPr bwMode="auto">
          <a:xfrm>
            <a:off x="1407670" y="3492463"/>
            <a:ext cx="1000297" cy="684598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8" name="Line 7"/>
          <p:cNvSpPr>
            <a:spLocks noChangeAspect="1" noChangeShapeType="1"/>
          </p:cNvSpPr>
          <p:nvPr/>
        </p:nvSpPr>
        <p:spPr bwMode="auto">
          <a:xfrm>
            <a:off x="1407670" y="4912453"/>
            <a:ext cx="1000297" cy="684598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9" name="Line 8"/>
          <p:cNvSpPr>
            <a:spLocks noChangeAspect="1" noChangeShapeType="1"/>
          </p:cNvSpPr>
          <p:nvPr/>
        </p:nvSpPr>
        <p:spPr bwMode="auto">
          <a:xfrm>
            <a:off x="2407045" y="4176154"/>
            <a:ext cx="923" cy="1420897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0" name="Line 9"/>
          <p:cNvSpPr>
            <a:spLocks noChangeAspect="1" noChangeShapeType="1"/>
          </p:cNvSpPr>
          <p:nvPr/>
        </p:nvSpPr>
        <p:spPr bwMode="auto">
          <a:xfrm flipV="1">
            <a:off x="566092" y="4912453"/>
            <a:ext cx="842501" cy="684598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1" name="Line 10"/>
          <p:cNvSpPr>
            <a:spLocks noChangeAspect="1" noChangeShapeType="1"/>
          </p:cNvSpPr>
          <p:nvPr/>
        </p:nvSpPr>
        <p:spPr bwMode="auto">
          <a:xfrm flipH="1">
            <a:off x="566092" y="5598865"/>
            <a:ext cx="1841875" cy="907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2" name="Line 11"/>
          <p:cNvSpPr>
            <a:spLocks noChangeAspect="1" noChangeShapeType="1"/>
          </p:cNvSpPr>
          <p:nvPr/>
        </p:nvSpPr>
        <p:spPr bwMode="auto">
          <a:xfrm flipV="1">
            <a:off x="566092" y="3492463"/>
            <a:ext cx="842501" cy="2104588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3" name="Line 12"/>
          <p:cNvSpPr>
            <a:spLocks noChangeAspect="1" noChangeShapeType="1"/>
          </p:cNvSpPr>
          <p:nvPr/>
        </p:nvSpPr>
        <p:spPr bwMode="auto">
          <a:xfrm flipV="1">
            <a:off x="1407670" y="4176154"/>
            <a:ext cx="1000297" cy="737207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4" name="Line 13"/>
          <p:cNvSpPr>
            <a:spLocks noChangeAspect="1" noChangeShapeType="1"/>
          </p:cNvSpPr>
          <p:nvPr/>
        </p:nvSpPr>
        <p:spPr bwMode="auto">
          <a:xfrm>
            <a:off x="1407670" y="4018326"/>
            <a:ext cx="1000297" cy="1578724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5" name="Line 14"/>
          <p:cNvSpPr>
            <a:spLocks noChangeAspect="1" noChangeShapeType="1"/>
          </p:cNvSpPr>
          <p:nvPr/>
        </p:nvSpPr>
        <p:spPr bwMode="auto">
          <a:xfrm flipH="1" flipV="1">
            <a:off x="1407670" y="3492463"/>
            <a:ext cx="1000297" cy="2104588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6" name="Line 15"/>
          <p:cNvSpPr>
            <a:spLocks noChangeAspect="1" noChangeShapeType="1"/>
          </p:cNvSpPr>
          <p:nvPr/>
        </p:nvSpPr>
        <p:spPr bwMode="auto">
          <a:xfrm flipV="1">
            <a:off x="566092" y="4018326"/>
            <a:ext cx="842501" cy="1578724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7" name="Line 16"/>
          <p:cNvSpPr>
            <a:spLocks noChangeAspect="1" noChangeShapeType="1"/>
          </p:cNvSpPr>
          <p:nvPr/>
        </p:nvSpPr>
        <p:spPr bwMode="auto">
          <a:xfrm flipV="1">
            <a:off x="566092" y="4386590"/>
            <a:ext cx="842501" cy="1210461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8" name="Oval 17"/>
          <p:cNvSpPr>
            <a:spLocks noChangeAspect="1" noChangeArrowheads="1"/>
          </p:cNvSpPr>
          <p:nvPr/>
        </p:nvSpPr>
        <p:spPr bwMode="auto">
          <a:xfrm>
            <a:off x="2382129" y="4151210"/>
            <a:ext cx="53521" cy="53516"/>
          </a:xfrm>
          <a:prstGeom prst="ellips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9" name="Oval 18"/>
          <p:cNvSpPr>
            <a:spLocks noChangeAspect="1" noChangeArrowheads="1"/>
          </p:cNvSpPr>
          <p:nvPr/>
        </p:nvSpPr>
        <p:spPr bwMode="auto">
          <a:xfrm>
            <a:off x="1379987" y="3481351"/>
            <a:ext cx="53521" cy="53516"/>
          </a:xfrm>
          <a:prstGeom prst="ellips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20" name="Oval 19"/>
          <p:cNvSpPr>
            <a:spLocks noChangeAspect="1" noChangeArrowheads="1"/>
          </p:cNvSpPr>
          <p:nvPr/>
        </p:nvSpPr>
        <p:spPr bwMode="auto">
          <a:xfrm>
            <a:off x="1382755" y="4004494"/>
            <a:ext cx="53521" cy="53516"/>
          </a:xfrm>
          <a:prstGeom prst="ellips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21" name="Oval 20"/>
          <p:cNvSpPr>
            <a:spLocks noChangeAspect="1" noChangeArrowheads="1"/>
          </p:cNvSpPr>
          <p:nvPr/>
        </p:nvSpPr>
        <p:spPr bwMode="auto">
          <a:xfrm>
            <a:off x="1379987" y="4375478"/>
            <a:ext cx="53521" cy="53516"/>
          </a:xfrm>
          <a:prstGeom prst="ellips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22" name="Oval 21"/>
          <p:cNvSpPr>
            <a:spLocks noChangeAspect="1" noChangeArrowheads="1"/>
          </p:cNvSpPr>
          <p:nvPr/>
        </p:nvSpPr>
        <p:spPr bwMode="auto">
          <a:xfrm>
            <a:off x="538408" y="5582311"/>
            <a:ext cx="53521" cy="53516"/>
          </a:xfrm>
          <a:prstGeom prst="ellips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23" name="Oval 22"/>
          <p:cNvSpPr>
            <a:spLocks noChangeAspect="1" noChangeArrowheads="1"/>
          </p:cNvSpPr>
          <p:nvPr/>
        </p:nvSpPr>
        <p:spPr bwMode="auto">
          <a:xfrm>
            <a:off x="1379987" y="4890230"/>
            <a:ext cx="53521" cy="53516"/>
          </a:xfrm>
          <a:prstGeom prst="ellips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24" name="Oval 23"/>
          <p:cNvSpPr>
            <a:spLocks noChangeAspect="1" noChangeArrowheads="1"/>
          </p:cNvSpPr>
          <p:nvPr/>
        </p:nvSpPr>
        <p:spPr bwMode="auto">
          <a:xfrm>
            <a:off x="2379361" y="5568479"/>
            <a:ext cx="53521" cy="53516"/>
          </a:xfrm>
          <a:prstGeom prst="ellips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25" name="Rectangle 24"/>
          <p:cNvSpPr>
            <a:spLocks noChangeAspect="1" noChangeArrowheads="1"/>
          </p:cNvSpPr>
          <p:nvPr/>
        </p:nvSpPr>
        <p:spPr bwMode="auto">
          <a:xfrm>
            <a:off x="1323693" y="3124200"/>
            <a:ext cx="316515" cy="42177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r>
              <a:rPr lang="en-US" sz="2000">
                <a:solidFill>
                  <a:srgbClr val="0070C0"/>
                </a:solidFill>
                <a:latin typeface="+mj-lt"/>
              </a:rPr>
              <a:t>1</a:t>
            </a:r>
          </a:p>
        </p:txBody>
      </p:sp>
      <p:sp>
        <p:nvSpPr>
          <p:cNvPr id="29" name="Rectangle 28"/>
          <p:cNvSpPr>
            <a:spLocks noChangeAspect="1" noChangeArrowheads="1"/>
          </p:cNvSpPr>
          <p:nvPr/>
        </p:nvSpPr>
        <p:spPr bwMode="auto">
          <a:xfrm>
            <a:off x="2389508" y="5568479"/>
            <a:ext cx="316515" cy="42177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r>
              <a:rPr lang="en-US" sz="2000">
                <a:solidFill>
                  <a:srgbClr val="0070C0"/>
                </a:solidFill>
                <a:latin typeface="+mj-lt"/>
              </a:rPr>
              <a:t>7</a:t>
            </a:r>
          </a:p>
        </p:txBody>
      </p:sp>
      <p:sp>
        <p:nvSpPr>
          <p:cNvPr id="31" name="Rectangle 30"/>
          <p:cNvSpPr>
            <a:spLocks noChangeAspect="1" noChangeArrowheads="1"/>
          </p:cNvSpPr>
          <p:nvPr/>
        </p:nvSpPr>
        <p:spPr bwMode="auto">
          <a:xfrm>
            <a:off x="2350751" y="3807890"/>
            <a:ext cx="316515" cy="42177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r>
              <a:rPr lang="en-US" sz="2000">
                <a:solidFill>
                  <a:srgbClr val="0070C0"/>
                </a:solidFill>
                <a:latin typeface="+mj-lt"/>
              </a:rPr>
              <a:t>6</a:t>
            </a:r>
          </a:p>
        </p:txBody>
      </p:sp>
      <p:sp>
        <p:nvSpPr>
          <p:cNvPr id="33" name="Rectangle 32"/>
          <p:cNvSpPr>
            <a:spLocks noChangeAspect="1" noChangeArrowheads="1"/>
          </p:cNvSpPr>
          <p:nvPr/>
        </p:nvSpPr>
        <p:spPr bwMode="auto">
          <a:xfrm>
            <a:off x="457200" y="5543535"/>
            <a:ext cx="316515" cy="42177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r>
              <a:rPr lang="en-US" sz="2000">
                <a:solidFill>
                  <a:srgbClr val="0070C0"/>
                </a:solidFill>
                <a:latin typeface="+mj-lt"/>
              </a:rPr>
              <a:t>5</a:t>
            </a:r>
          </a:p>
        </p:txBody>
      </p:sp>
      <p:sp>
        <p:nvSpPr>
          <p:cNvPr id="35" name="Rectangle 34"/>
          <p:cNvSpPr>
            <a:spLocks noChangeAspect="1" noChangeArrowheads="1"/>
          </p:cNvSpPr>
          <p:nvPr/>
        </p:nvSpPr>
        <p:spPr bwMode="auto">
          <a:xfrm>
            <a:off x="1298778" y="4859844"/>
            <a:ext cx="316515" cy="42177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r>
              <a:rPr lang="en-US" sz="2000">
                <a:solidFill>
                  <a:srgbClr val="0070C0"/>
                </a:solidFill>
                <a:latin typeface="+mj-lt"/>
              </a:rPr>
              <a:t>4</a:t>
            </a:r>
          </a:p>
        </p:txBody>
      </p:sp>
      <p:sp>
        <p:nvSpPr>
          <p:cNvPr id="36" name="Rectangle 35"/>
          <p:cNvSpPr>
            <a:spLocks noChangeAspect="1" noChangeArrowheads="1"/>
          </p:cNvSpPr>
          <p:nvPr/>
        </p:nvSpPr>
        <p:spPr bwMode="auto">
          <a:xfrm>
            <a:off x="1403976" y="4228763"/>
            <a:ext cx="316515" cy="4215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r>
              <a:rPr lang="en-US" sz="2000">
                <a:solidFill>
                  <a:srgbClr val="0070C0"/>
                </a:solidFill>
                <a:latin typeface="+mj-lt"/>
              </a:rPr>
              <a:t>3</a:t>
            </a:r>
          </a:p>
        </p:txBody>
      </p:sp>
      <p:sp>
        <p:nvSpPr>
          <p:cNvPr id="38" name="Rectangle 37"/>
          <p:cNvSpPr>
            <a:spLocks noChangeAspect="1" noChangeArrowheads="1"/>
          </p:cNvSpPr>
          <p:nvPr/>
        </p:nvSpPr>
        <p:spPr bwMode="auto">
          <a:xfrm>
            <a:off x="1403976" y="3755281"/>
            <a:ext cx="316515" cy="42177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r>
              <a:rPr lang="en-US" sz="200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4" name="Line 5"/>
          <p:cNvSpPr>
            <a:spLocks noChangeAspect="1" noChangeShapeType="1"/>
          </p:cNvSpPr>
          <p:nvPr/>
        </p:nvSpPr>
        <p:spPr bwMode="auto">
          <a:xfrm>
            <a:off x="4150870" y="1382712"/>
            <a:ext cx="923" cy="1420897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05" name="Line 6"/>
          <p:cNvSpPr>
            <a:spLocks noChangeAspect="1" noChangeShapeType="1"/>
          </p:cNvSpPr>
          <p:nvPr/>
        </p:nvSpPr>
        <p:spPr bwMode="auto">
          <a:xfrm>
            <a:off x="4150870" y="1382712"/>
            <a:ext cx="1000297" cy="684598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07" name="Line 8"/>
          <p:cNvSpPr>
            <a:spLocks noChangeAspect="1" noChangeShapeType="1"/>
          </p:cNvSpPr>
          <p:nvPr/>
        </p:nvSpPr>
        <p:spPr bwMode="auto">
          <a:xfrm>
            <a:off x="5150245" y="2066403"/>
            <a:ext cx="923" cy="1420897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08" name="Line 9"/>
          <p:cNvSpPr>
            <a:spLocks noChangeAspect="1" noChangeShapeType="1"/>
          </p:cNvSpPr>
          <p:nvPr/>
        </p:nvSpPr>
        <p:spPr bwMode="auto">
          <a:xfrm flipV="1">
            <a:off x="3309292" y="2802702"/>
            <a:ext cx="842501" cy="684598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09" name="Line 10"/>
          <p:cNvSpPr>
            <a:spLocks noChangeAspect="1" noChangeShapeType="1"/>
          </p:cNvSpPr>
          <p:nvPr/>
        </p:nvSpPr>
        <p:spPr bwMode="auto">
          <a:xfrm flipH="1">
            <a:off x="3309292" y="3489114"/>
            <a:ext cx="1841875" cy="907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10" name="Line 11"/>
          <p:cNvSpPr>
            <a:spLocks noChangeAspect="1" noChangeShapeType="1"/>
          </p:cNvSpPr>
          <p:nvPr/>
        </p:nvSpPr>
        <p:spPr bwMode="auto">
          <a:xfrm flipV="1">
            <a:off x="3309292" y="1382712"/>
            <a:ext cx="842501" cy="2104588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11" name="Line 12"/>
          <p:cNvSpPr>
            <a:spLocks noChangeAspect="1" noChangeShapeType="1"/>
          </p:cNvSpPr>
          <p:nvPr/>
        </p:nvSpPr>
        <p:spPr bwMode="auto">
          <a:xfrm flipV="1">
            <a:off x="4150870" y="2066403"/>
            <a:ext cx="1000297" cy="737207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12" name="Line 13"/>
          <p:cNvSpPr>
            <a:spLocks noChangeAspect="1" noChangeShapeType="1"/>
          </p:cNvSpPr>
          <p:nvPr/>
        </p:nvSpPr>
        <p:spPr bwMode="auto">
          <a:xfrm>
            <a:off x="4150870" y="1908575"/>
            <a:ext cx="1000297" cy="1578724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16" name="Oval 115"/>
          <p:cNvSpPr>
            <a:spLocks noChangeAspect="1" noChangeArrowheads="1"/>
          </p:cNvSpPr>
          <p:nvPr/>
        </p:nvSpPr>
        <p:spPr bwMode="auto">
          <a:xfrm>
            <a:off x="5125329" y="2041459"/>
            <a:ext cx="53521" cy="53516"/>
          </a:xfrm>
          <a:prstGeom prst="ellips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17" name="Oval 116"/>
          <p:cNvSpPr>
            <a:spLocks noChangeAspect="1" noChangeArrowheads="1"/>
          </p:cNvSpPr>
          <p:nvPr/>
        </p:nvSpPr>
        <p:spPr bwMode="auto">
          <a:xfrm>
            <a:off x="4123187" y="1371600"/>
            <a:ext cx="53521" cy="53516"/>
          </a:xfrm>
          <a:prstGeom prst="ellips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18" name="Oval 117"/>
          <p:cNvSpPr>
            <a:spLocks noChangeAspect="1" noChangeArrowheads="1"/>
          </p:cNvSpPr>
          <p:nvPr/>
        </p:nvSpPr>
        <p:spPr bwMode="auto">
          <a:xfrm>
            <a:off x="4125955" y="1894743"/>
            <a:ext cx="53521" cy="53516"/>
          </a:xfrm>
          <a:prstGeom prst="ellips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19" name="Oval 118"/>
          <p:cNvSpPr>
            <a:spLocks noChangeAspect="1" noChangeArrowheads="1"/>
          </p:cNvSpPr>
          <p:nvPr/>
        </p:nvSpPr>
        <p:spPr bwMode="auto">
          <a:xfrm>
            <a:off x="4123187" y="2265727"/>
            <a:ext cx="53521" cy="53516"/>
          </a:xfrm>
          <a:prstGeom prst="ellips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20" name="Oval 119"/>
          <p:cNvSpPr>
            <a:spLocks noChangeAspect="1" noChangeArrowheads="1"/>
          </p:cNvSpPr>
          <p:nvPr/>
        </p:nvSpPr>
        <p:spPr bwMode="auto">
          <a:xfrm>
            <a:off x="3281608" y="3472560"/>
            <a:ext cx="53521" cy="53516"/>
          </a:xfrm>
          <a:prstGeom prst="ellips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21" name="Oval 120"/>
          <p:cNvSpPr>
            <a:spLocks noChangeAspect="1" noChangeArrowheads="1"/>
          </p:cNvSpPr>
          <p:nvPr/>
        </p:nvSpPr>
        <p:spPr bwMode="auto">
          <a:xfrm>
            <a:off x="4123187" y="2780479"/>
            <a:ext cx="53521" cy="53516"/>
          </a:xfrm>
          <a:prstGeom prst="ellips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22" name="Oval 121"/>
          <p:cNvSpPr>
            <a:spLocks noChangeAspect="1" noChangeArrowheads="1"/>
          </p:cNvSpPr>
          <p:nvPr/>
        </p:nvSpPr>
        <p:spPr bwMode="auto">
          <a:xfrm>
            <a:off x="5122561" y="3458728"/>
            <a:ext cx="53521" cy="53516"/>
          </a:xfrm>
          <a:prstGeom prst="ellips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23" name="Rectangle 122"/>
          <p:cNvSpPr>
            <a:spLocks noChangeAspect="1" noChangeArrowheads="1"/>
          </p:cNvSpPr>
          <p:nvPr/>
        </p:nvSpPr>
        <p:spPr bwMode="auto">
          <a:xfrm>
            <a:off x="4180270" y="1066800"/>
            <a:ext cx="316515" cy="42177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r>
              <a:rPr lang="en-US" sz="2000">
                <a:solidFill>
                  <a:srgbClr val="0070C0"/>
                </a:solidFill>
                <a:latin typeface="+mj-lt"/>
              </a:rPr>
              <a:t>1</a:t>
            </a:r>
          </a:p>
        </p:txBody>
      </p:sp>
      <p:sp>
        <p:nvSpPr>
          <p:cNvPr id="124" name="Rectangle 123"/>
          <p:cNvSpPr>
            <a:spLocks noChangeAspect="1" noChangeArrowheads="1"/>
          </p:cNvSpPr>
          <p:nvPr/>
        </p:nvSpPr>
        <p:spPr bwMode="auto">
          <a:xfrm>
            <a:off x="5132708" y="3458728"/>
            <a:ext cx="316515" cy="42177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r>
              <a:rPr lang="en-US" sz="2000">
                <a:solidFill>
                  <a:srgbClr val="0070C0"/>
                </a:solidFill>
                <a:latin typeface="+mj-lt"/>
              </a:rPr>
              <a:t>7</a:t>
            </a:r>
          </a:p>
        </p:txBody>
      </p:sp>
      <p:sp>
        <p:nvSpPr>
          <p:cNvPr id="125" name="Rectangle 124"/>
          <p:cNvSpPr>
            <a:spLocks noChangeAspect="1" noChangeArrowheads="1"/>
          </p:cNvSpPr>
          <p:nvPr/>
        </p:nvSpPr>
        <p:spPr bwMode="auto">
          <a:xfrm>
            <a:off x="5093951" y="1698139"/>
            <a:ext cx="316515" cy="42177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r>
              <a:rPr lang="en-US" sz="2000">
                <a:solidFill>
                  <a:srgbClr val="0070C0"/>
                </a:solidFill>
                <a:latin typeface="+mj-lt"/>
              </a:rPr>
              <a:t>6</a:t>
            </a:r>
          </a:p>
        </p:txBody>
      </p:sp>
      <p:sp>
        <p:nvSpPr>
          <p:cNvPr id="126" name="Rectangle 125"/>
          <p:cNvSpPr>
            <a:spLocks noChangeAspect="1" noChangeArrowheads="1"/>
          </p:cNvSpPr>
          <p:nvPr/>
        </p:nvSpPr>
        <p:spPr bwMode="auto">
          <a:xfrm>
            <a:off x="3200400" y="3433784"/>
            <a:ext cx="316515" cy="42177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r>
              <a:rPr lang="en-US" sz="2000">
                <a:solidFill>
                  <a:srgbClr val="0070C0"/>
                </a:solidFill>
                <a:latin typeface="+mj-lt"/>
              </a:rPr>
              <a:t>5</a:t>
            </a:r>
          </a:p>
        </p:txBody>
      </p:sp>
      <p:sp>
        <p:nvSpPr>
          <p:cNvPr id="127" name="Rectangle 126"/>
          <p:cNvSpPr>
            <a:spLocks noChangeAspect="1" noChangeArrowheads="1"/>
          </p:cNvSpPr>
          <p:nvPr/>
        </p:nvSpPr>
        <p:spPr bwMode="auto">
          <a:xfrm>
            <a:off x="4041978" y="2750093"/>
            <a:ext cx="316515" cy="42177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r>
              <a:rPr lang="en-US" sz="2000">
                <a:solidFill>
                  <a:srgbClr val="0070C0"/>
                </a:solidFill>
                <a:latin typeface="+mj-lt"/>
              </a:rPr>
              <a:t>4</a:t>
            </a:r>
          </a:p>
        </p:txBody>
      </p:sp>
      <p:sp>
        <p:nvSpPr>
          <p:cNvPr id="128" name="Rectangle 127"/>
          <p:cNvSpPr>
            <a:spLocks noChangeAspect="1" noChangeArrowheads="1"/>
          </p:cNvSpPr>
          <p:nvPr/>
        </p:nvSpPr>
        <p:spPr bwMode="auto">
          <a:xfrm>
            <a:off x="4147176" y="2119012"/>
            <a:ext cx="316515" cy="4215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r>
              <a:rPr lang="en-US" sz="2000">
                <a:solidFill>
                  <a:srgbClr val="0070C0"/>
                </a:solidFill>
                <a:latin typeface="+mj-lt"/>
              </a:rPr>
              <a:t>3</a:t>
            </a:r>
          </a:p>
        </p:txBody>
      </p:sp>
      <p:sp>
        <p:nvSpPr>
          <p:cNvPr id="129" name="Rectangle 128"/>
          <p:cNvSpPr>
            <a:spLocks noChangeAspect="1" noChangeArrowheads="1"/>
          </p:cNvSpPr>
          <p:nvPr/>
        </p:nvSpPr>
        <p:spPr bwMode="auto">
          <a:xfrm>
            <a:off x="4147176" y="1645530"/>
            <a:ext cx="316515" cy="42177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r>
              <a:rPr lang="en-US" sz="200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30" name="Line 5"/>
          <p:cNvSpPr>
            <a:spLocks noChangeAspect="1" noChangeShapeType="1"/>
          </p:cNvSpPr>
          <p:nvPr/>
        </p:nvSpPr>
        <p:spPr bwMode="auto">
          <a:xfrm>
            <a:off x="7467600" y="1683937"/>
            <a:ext cx="923" cy="1420897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31" name="Line 6"/>
          <p:cNvSpPr>
            <a:spLocks noChangeAspect="1" noChangeShapeType="1"/>
          </p:cNvSpPr>
          <p:nvPr/>
        </p:nvSpPr>
        <p:spPr bwMode="auto">
          <a:xfrm>
            <a:off x="7467600" y="1683937"/>
            <a:ext cx="1000297" cy="684598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32" name="Line 8"/>
          <p:cNvSpPr>
            <a:spLocks noChangeAspect="1" noChangeShapeType="1"/>
          </p:cNvSpPr>
          <p:nvPr/>
        </p:nvSpPr>
        <p:spPr bwMode="auto">
          <a:xfrm>
            <a:off x="8466975" y="2367628"/>
            <a:ext cx="923" cy="1420897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33" name="Line 9"/>
          <p:cNvSpPr>
            <a:spLocks noChangeAspect="1" noChangeShapeType="1"/>
          </p:cNvSpPr>
          <p:nvPr/>
        </p:nvSpPr>
        <p:spPr bwMode="auto">
          <a:xfrm flipV="1">
            <a:off x="6626022" y="3103927"/>
            <a:ext cx="842501" cy="684598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34" name="Line 10"/>
          <p:cNvSpPr>
            <a:spLocks noChangeAspect="1" noChangeShapeType="1"/>
          </p:cNvSpPr>
          <p:nvPr/>
        </p:nvSpPr>
        <p:spPr bwMode="auto">
          <a:xfrm flipH="1">
            <a:off x="6626022" y="3790339"/>
            <a:ext cx="1841875" cy="907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35" name="Line 11"/>
          <p:cNvSpPr>
            <a:spLocks noChangeAspect="1" noChangeShapeType="1"/>
          </p:cNvSpPr>
          <p:nvPr/>
        </p:nvSpPr>
        <p:spPr bwMode="auto">
          <a:xfrm flipV="1">
            <a:off x="6626022" y="1683937"/>
            <a:ext cx="842501" cy="2104588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36" name="Line 12"/>
          <p:cNvSpPr>
            <a:spLocks noChangeAspect="1" noChangeShapeType="1"/>
          </p:cNvSpPr>
          <p:nvPr/>
        </p:nvSpPr>
        <p:spPr bwMode="auto">
          <a:xfrm flipV="1">
            <a:off x="7467600" y="2367628"/>
            <a:ext cx="1000297" cy="737207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37" name="Line 13"/>
          <p:cNvSpPr>
            <a:spLocks noChangeAspect="1" noChangeShapeType="1"/>
          </p:cNvSpPr>
          <p:nvPr/>
        </p:nvSpPr>
        <p:spPr bwMode="auto">
          <a:xfrm>
            <a:off x="7467600" y="2209800"/>
            <a:ext cx="1000297" cy="1578724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38" name="Oval 137"/>
          <p:cNvSpPr>
            <a:spLocks noChangeAspect="1" noChangeArrowheads="1"/>
          </p:cNvSpPr>
          <p:nvPr/>
        </p:nvSpPr>
        <p:spPr bwMode="auto">
          <a:xfrm>
            <a:off x="8442059" y="2342684"/>
            <a:ext cx="53521" cy="53516"/>
          </a:xfrm>
          <a:prstGeom prst="ellips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39" name="Oval 138"/>
          <p:cNvSpPr>
            <a:spLocks noChangeAspect="1" noChangeArrowheads="1"/>
          </p:cNvSpPr>
          <p:nvPr/>
        </p:nvSpPr>
        <p:spPr bwMode="auto">
          <a:xfrm>
            <a:off x="7439917" y="1672825"/>
            <a:ext cx="53521" cy="53516"/>
          </a:xfrm>
          <a:prstGeom prst="ellips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40" name="Oval 139"/>
          <p:cNvSpPr>
            <a:spLocks noChangeAspect="1" noChangeArrowheads="1"/>
          </p:cNvSpPr>
          <p:nvPr/>
        </p:nvSpPr>
        <p:spPr bwMode="auto">
          <a:xfrm>
            <a:off x="7442685" y="2195968"/>
            <a:ext cx="53521" cy="53516"/>
          </a:xfrm>
          <a:prstGeom prst="ellips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42" name="Oval 141"/>
          <p:cNvSpPr>
            <a:spLocks noChangeAspect="1" noChangeArrowheads="1"/>
          </p:cNvSpPr>
          <p:nvPr/>
        </p:nvSpPr>
        <p:spPr bwMode="auto">
          <a:xfrm>
            <a:off x="6598338" y="3773785"/>
            <a:ext cx="53521" cy="53516"/>
          </a:xfrm>
          <a:prstGeom prst="ellips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43" name="Oval 142"/>
          <p:cNvSpPr>
            <a:spLocks noChangeAspect="1" noChangeArrowheads="1"/>
          </p:cNvSpPr>
          <p:nvPr/>
        </p:nvSpPr>
        <p:spPr bwMode="auto">
          <a:xfrm>
            <a:off x="7439917" y="3081704"/>
            <a:ext cx="53521" cy="53516"/>
          </a:xfrm>
          <a:prstGeom prst="ellips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44" name="Oval 143"/>
          <p:cNvSpPr>
            <a:spLocks noChangeAspect="1" noChangeArrowheads="1"/>
          </p:cNvSpPr>
          <p:nvPr/>
        </p:nvSpPr>
        <p:spPr bwMode="auto">
          <a:xfrm>
            <a:off x="8439291" y="3759953"/>
            <a:ext cx="53521" cy="53516"/>
          </a:xfrm>
          <a:prstGeom prst="ellips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45" name="Rectangle 144"/>
          <p:cNvSpPr>
            <a:spLocks noChangeAspect="1" noChangeArrowheads="1"/>
          </p:cNvSpPr>
          <p:nvPr/>
        </p:nvSpPr>
        <p:spPr bwMode="auto">
          <a:xfrm>
            <a:off x="7383623" y="1315674"/>
            <a:ext cx="316515" cy="42177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r>
              <a:rPr lang="en-US" sz="2000">
                <a:solidFill>
                  <a:srgbClr val="0070C0"/>
                </a:solidFill>
                <a:latin typeface="+mj-lt"/>
              </a:rPr>
              <a:t>1</a:t>
            </a:r>
          </a:p>
        </p:txBody>
      </p:sp>
      <p:sp>
        <p:nvSpPr>
          <p:cNvPr id="146" name="Rectangle 145"/>
          <p:cNvSpPr>
            <a:spLocks noChangeAspect="1" noChangeArrowheads="1"/>
          </p:cNvSpPr>
          <p:nvPr/>
        </p:nvSpPr>
        <p:spPr bwMode="auto">
          <a:xfrm>
            <a:off x="8449438" y="3759953"/>
            <a:ext cx="316515" cy="42177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r>
              <a:rPr lang="en-US" sz="2000">
                <a:solidFill>
                  <a:srgbClr val="0070C0"/>
                </a:solidFill>
                <a:latin typeface="+mj-lt"/>
              </a:rPr>
              <a:t>7</a:t>
            </a:r>
          </a:p>
        </p:txBody>
      </p:sp>
      <p:sp>
        <p:nvSpPr>
          <p:cNvPr id="147" name="Rectangle 146"/>
          <p:cNvSpPr>
            <a:spLocks noChangeAspect="1" noChangeArrowheads="1"/>
          </p:cNvSpPr>
          <p:nvPr/>
        </p:nvSpPr>
        <p:spPr bwMode="auto">
          <a:xfrm>
            <a:off x="8410681" y="1999364"/>
            <a:ext cx="316515" cy="42177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r>
              <a:rPr lang="en-US" sz="2000">
                <a:solidFill>
                  <a:srgbClr val="0070C0"/>
                </a:solidFill>
                <a:latin typeface="+mj-lt"/>
              </a:rPr>
              <a:t>6</a:t>
            </a:r>
          </a:p>
        </p:txBody>
      </p:sp>
      <p:sp>
        <p:nvSpPr>
          <p:cNvPr id="148" name="Rectangle 147"/>
          <p:cNvSpPr>
            <a:spLocks noChangeAspect="1" noChangeArrowheads="1"/>
          </p:cNvSpPr>
          <p:nvPr/>
        </p:nvSpPr>
        <p:spPr bwMode="auto">
          <a:xfrm>
            <a:off x="6517130" y="3735009"/>
            <a:ext cx="316515" cy="42177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r>
              <a:rPr lang="en-US" sz="2000">
                <a:solidFill>
                  <a:srgbClr val="0070C0"/>
                </a:solidFill>
                <a:latin typeface="+mj-lt"/>
              </a:rPr>
              <a:t>5</a:t>
            </a:r>
          </a:p>
        </p:txBody>
      </p:sp>
      <p:sp>
        <p:nvSpPr>
          <p:cNvPr id="149" name="Rectangle 148"/>
          <p:cNvSpPr>
            <a:spLocks noChangeAspect="1" noChangeArrowheads="1"/>
          </p:cNvSpPr>
          <p:nvPr/>
        </p:nvSpPr>
        <p:spPr bwMode="auto">
          <a:xfrm>
            <a:off x="7358708" y="3051318"/>
            <a:ext cx="316515" cy="42177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r>
              <a:rPr lang="en-US" sz="2000">
                <a:solidFill>
                  <a:srgbClr val="0070C0"/>
                </a:solidFill>
                <a:latin typeface="+mj-lt"/>
              </a:rPr>
              <a:t>4</a:t>
            </a:r>
          </a:p>
        </p:txBody>
      </p:sp>
      <p:sp>
        <p:nvSpPr>
          <p:cNvPr id="151" name="Rectangle 150"/>
          <p:cNvSpPr>
            <a:spLocks noChangeAspect="1" noChangeArrowheads="1"/>
          </p:cNvSpPr>
          <p:nvPr/>
        </p:nvSpPr>
        <p:spPr bwMode="auto">
          <a:xfrm>
            <a:off x="7463906" y="1946755"/>
            <a:ext cx="316515" cy="42177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r>
              <a:rPr lang="en-US" sz="200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54" name="Oval 153"/>
          <p:cNvSpPr>
            <a:spLocks noChangeAspect="1" noChangeArrowheads="1"/>
          </p:cNvSpPr>
          <p:nvPr/>
        </p:nvSpPr>
        <p:spPr bwMode="auto">
          <a:xfrm>
            <a:off x="3962400" y="4912221"/>
            <a:ext cx="53521" cy="53516"/>
          </a:xfrm>
          <a:prstGeom prst="ellips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56" name="Rectangle 155"/>
          <p:cNvSpPr>
            <a:spLocks noChangeAspect="1" noChangeArrowheads="1"/>
          </p:cNvSpPr>
          <p:nvPr/>
        </p:nvSpPr>
        <p:spPr bwMode="auto">
          <a:xfrm>
            <a:off x="3810000" y="4531221"/>
            <a:ext cx="316515" cy="42177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r>
              <a:rPr lang="en-US" sz="2000" smtClean="0">
                <a:solidFill>
                  <a:srgbClr val="0070C0"/>
                </a:solidFill>
                <a:latin typeface="+mj-lt"/>
              </a:rPr>
              <a:t>1</a:t>
            </a:r>
            <a:endParaRPr lang="en-US" sz="200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58" name="Oval 157"/>
          <p:cNvSpPr>
            <a:spLocks noChangeAspect="1" noChangeArrowheads="1"/>
          </p:cNvSpPr>
          <p:nvPr/>
        </p:nvSpPr>
        <p:spPr bwMode="auto">
          <a:xfrm>
            <a:off x="5448300" y="4912221"/>
            <a:ext cx="53521" cy="53516"/>
          </a:xfrm>
          <a:prstGeom prst="ellips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59" name="Oval 158"/>
          <p:cNvSpPr>
            <a:spLocks noChangeAspect="1" noChangeArrowheads="1"/>
          </p:cNvSpPr>
          <p:nvPr/>
        </p:nvSpPr>
        <p:spPr bwMode="auto">
          <a:xfrm>
            <a:off x="6934200" y="4912221"/>
            <a:ext cx="53521" cy="53516"/>
          </a:xfrm>
          <a:prstGeom prst="ellips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62" name="Oval 161"/>
          <p:cNvSpPr>
            <a:spLocks noChangeAspect="1" noChangeArrowheads="1"/>
          </p:cNvSpPr>
          <p:nvPr/>
        </p:nvSpPr>
        <p:spPr bwMode="auto">
          <a:xfrm>
            <a:off x="3962400" y="6077905"/>
            <a:ext cx="53521" cy="53516"/>
          </a:xfrm>
          <a:prstGeom prst="ellips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63" name="Oval 162"/>
          <p:cNvSpPr>
            <a:spLocks noChangeAspect="1" noChangeArrowheads="1"/>
          </p:cNvSpPr>
          <p:nvPr/>
        </p:nvSpPr>
        <p:spPr bwMode="auto">
          <a:xfrm>
            <a:off x="5448300" y="6077905"/>
            <a:ext cx="53521" cy="53516"/>
          </a:xfrm>
          <a:prstGeom prst="ellips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64" name="Oval 163"/>
          <p:cNvSpPr>
            <a:spLocks noChangeAspect="1" noChangeArrowheads="1"/>
          </p:cNvSpPr>
          <p:nvPr/>
        </p:nvSpPr>
        <p:spPr bwMode="auto">
          <a:xfrm>
            <a:off x="6934200" y="6077905"/>
            <a:ext cx="53521" cy="53516"/>
          </a:xfrm>
          <a:prstGeom prst="ellipse">
            <a:avLst/>
          </a:prstGeom>
          <a:noFill/>
          <a:ln w="28575">
            <a:solidFill>
              <a:srgbClr val="00206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cxnSp>
        <p:nvCxnSpPr>
          <p:cNvPr id="166" name="Straight Connector 41"/>
          <p:cNvCxnSpPr>
            <a:cxnSpLocks noChangeShapeType="1"/>
            <a:stCxn id="154" idx="3"/>
            <a:endCxn id="162" idx="0"/>
          </p:cNvCxnSpPr>
          <p:nvPr/>
        </p:nvCxnSpPr>
        <p:spPr bwMode="auto">
          <a:xfrm rot="16200000" flipH="1">
            <a:off x="3419697" y="5508440"/>
            <a:ext cx="1120005" cy="18923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69" name="Straight Connector 41"/>
          <p:cNvCxnSpPr>
            <a:cxnSpLocks noChangeShapeType="1"/>
            <a:stCxn id="154" idx="5"/>
            <a:endCxn id="163" idx="5"/>
          </p:cNvCxnSpPr>
          <p:nvPr/>
        </p:nvCxnSpPr>
        <p:spPr bwMode="auto">
          <a:xfrm rot="16200000" flipH="1">
            <a:off x="4168191" y="4797792"/>
            <a:ext cx="1165684" cy="1485900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72" name="Straight Connector 41"/>
          <p:cNvCxnSpPr>
            <a:cxnSpLocks noChangeShapeType="1"/>
            <a:stCxn id="159" idx="4"/>
            <a:endCxn id="163" idx="7"/>
          </p:cNvCxnSpPr>
          <p:nvPr/>
        </p:nvCxnSpPr>
        <p:spPr bwMode="auto">
          <a:xfrm rot="5400000">
            <a:off x="5667470" y="4792250"/>
            <a:ext cx="1120005" cy="1466978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75" name="Straight Connector 41"/>
          <p:cNvCxnSpPr>
            <a:cxnSpLocks noChangeShapeType="1"/>
            <a:stCxn id="158" idx="2"/>
            <a:endCxn id="163" idx="1"/>
          </p:cNvCxnSpPr>
          <p:nvPr/>
        </p:nvCxnSpPr>
        <p:spPr bwMode="auto">
          <a:xfrm rot="10800000" flipH="1" flipV="1">
            <a:off x="5448300" y="4938978"/>
            <a:ext cx="7838" cy="1146763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80" name="Straight Connector 41"/>
          <p:cNvCxnSpPr>
            <a:cxnSpLocks noChangeShapeType="1"/>
            <a:stCxn id="158" idx="5"/>
          </p:cNvCxnSpPr>
          <p:nvPr/>
        </p:nvCxnSpPr>
        <p:spPr bwMode="auto">
          <a:xfrm rot="5400000">
            <a:off x="4217632" y="4778871"/>
            <a:ext cx="1097323" cy="1455381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83" name="Straight Connector 41"/>
          <p:cNvCxnSpPr>
            <a:cxnSpLocks noChangeShapeType="1"/>
            <a:stCxn id="158" idx="5"/>
          </p:cNvCxnSpPr>
          <p:nvPr/>
        </p:nvCxnSpPr>
        <p:spPr bwMode="auto">
          <a:xfrm rot="16200000" flipH="1">
            <a:off x="5665431" y="4786451"/>
            <a:ext cx="1097321" cy="1440217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86" name="Straight Connector 41"/>
          <p:cNvCxnSpPr>
            <a:cxnSpLocks noChangeShapeType="1"/>
            <a:stCxn id="159" idx="4"/>
            <a:endCxn id="164" idx="0"/>
          </p:cNvCxnSpPr>
          <p:nvPr/>
        </p:nvCxnSpPr>
        <p:spPr bwMode="auto">
          <a:xfrm rot="5400000">
            <a:off x="6404877" y="5521821"/>
            <a:ext cx="1112168" cy="1588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89" name="Straight Connector 41"/>
          <p:cNvCxnSpPr>
            <a:cxnSpLocks noChangeShapeType="1"/>
            <a:stCxn id="154" idx="6"/>
            <a:endCxn id="164" idx="2"/>
          </p:cNvCxnSpPr>
          <p:nvPr/>
        </p:nvCxnSpPr>
        <p:spPr bwMode="auto">
          <a:xfrm>
            <a:off x="4015921" y="4938979"/>
            <a:ext cx="2918279" cy="1165684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93" name="Straight Connector 41"/>
          <p:cNvCxnSpPr>
            <a:cxnSpLocks noChangeShapeType="1"/>
            <a:stCxn id="162" idx="7"/>
            <a:endCxn id="159" idx="6"/>
          </p:cNvCxnSpPr>
          <p:nvPr/>
        </p:nvCxnSpPr>
        <p:spPr bwMode="auto">
          <a:xfrm rot="5400000" flipH="1" flipV="1">
            <a:off x="4924521" y="4022542"/>
            <a:ext cx="1146763" cy="2979638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sp>
        <p:nvSpPr>
          <p:cNvPr id="196" name="Rectangle 195"/>
          <p:cNvSpPr>
            <a:spLocks noChangeAspect="1" noChangeArrowheads="1"/>
          </p:cNvSpPr>
          <p:nvPr/>
        </p:nvSpPr>
        <p:spPr bwMode="auto">
          <a:xfrm>
            <a:off x="5257800" y="4531221"/>
            <a:ext cx="316515" cy="42177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r>
              <a:rPr lang="en-US" sz="2000" smtClean="0">
                <a:solidFill>
                  <a:srgbClr val="0070C0"/>
                </a:solidFill>
                <a:latin typeface="+mj-lt"/>
              </a:rPr>
              <a:t>4</a:t>
            </a:r>
            <a:endParaRPr lang="en-US" sz="200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97" name="Rectangle 196"/>
          <p:cNvSpPr>
            <a:spLocks noChangeAspect="1" noChangeArrowheads="1"/>
          </p:cNvSpPr>
          <p:nvPr/>
        </p:nvSpPr>
        <p:spPr bwMode="auto">
          <a:xfrm>
            <a:off x="6858000" y="4531221"/>
            <a:ext cx="316515" cy="42177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r>
              <a:rPr lang="en-US" sz="2000" smtClean="0">
                <a:solidFill>
                  <a:srgbClr val="0070C0"/>
                </a:solidFill>
                <a:latin typeface="+mj-lt"/>
              </a:rPr>
              <a:t>7</a:t>
            </a:r>
            <a:endParaRPr lang="en-US" sz="200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98" name="Rectangle 197"/>
          <p:cNvSpPr>
            <a:spLocks noChangeAspect="1" noChangeArrowheads="1"/>
          </p:cNvSpPr>
          <p:nvPr/>
        </p:nvSpPr>
        <p:spPr bwMode="auto">
          <a:xfrm>
            <a:off x="6846285" y="6090642"/>
            <a:ext cx="316515" cy="42177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r>
              <a:rPr lang="en-US" sz="2000" smtClean="0">
                <a:solidFill>
                  <a:srgbClr val="0070C0"/>
                </a:solidFill>
                <a:latin typeface="+mj-lt"/>
              </a:rPr>
              <a:t>6</a:t>
            </a:r>
            <a:endParaRPr lang="en-US" sz="200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99" name="Rectangle 198"/>
          <p:cNvSpPr>
            <a:spLocks noChangeAspect="1" noChangeArrowheads="1"/>
          </p:cNvSpPr>
          <p:nvPr/>
        </p:nvSpPr>
        <p:spPr bwMode="auto">
          <a:xfrm>
            <a:off x="5257800" y="6131421"/>
            <a:ext cx="316515" cy="42177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r>
              <a:rPr lang="en-US" sz="2000" smtClean="0">
                <a:solidFill>
                  <a:srgbClr val="0070C0"/>
                </a:solidFill>
                <a:latin typeface="+mj-lt"/>
              </a:rPr>
              <a:t>2</a:t>
            </a:r>
            <a:endParaRPr lang="en-US" sz="200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00" name="Rectangle 199"/>
          <p:cNvSpPr>
            <a:spLocks noChangeAspect="1" noChangeArrowheads="1"/>
          </p:cNvSpPr>
          <p:nvPr/>
        </p:nvSpPr>
        <p:spPr bwMode="auto">
          <a:xfrm>
            <a:off x="3810000" y="6055221"/>
            <a:ext cx="316515" cy="42177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r>
              <a:rPr lang="en-US" sz="2000" smtClean="0">
                <a:solidFill>
                  <a:srgbClr val="0070C0"/>
                </a:solidFill>
                <a:latin typeface="+mj-lt"/>
              </a:rPr>
              <a:t>5</a:t>
            </a:r>
            <a:endParaRPr lang="en-US" sz="200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01" name="Right Arrow 200"/>
          <p:cNvSpPr/>
          <p:nvPr/>
        </p:nvSpPr>
        <p:spPr bwMode="auto">
          <a:xfrm rot="20225206">
            <a:off x="2064251" y="2795761"/>
            <a:ext cx="1062127" cy="45719"/>
          </a:xfrm>
          <a:prstGeom prst="rightArrow">
            <a:avLst/>
          </a:prstGeom>
          <a:noFill/>
          <a:ln w="28575" cap="flat" cmpd="sng" algn="ctr">
            <a:solidFill>
              <a:srgbClr val="66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b="0" smtClean="0">
                <a:solidFill>
                  <a:srgbClr val="0033CC"/>
                </a:solidFill>
                <a:latin typeface="Arial" charset="0"/>
              </a:rPr>
              <a:t>Trích ĐTC</a:t>
            </a:r>
            <a:endParaRPr kumimoji="0" lang="en-SG" sz="2000" b="0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Arial" charset="0"/>
            </a:endParaRPr>
          </a:p>
        </p:txBody>
      </p:sp>
      <p:sp>
        <p:nvSpPr>
          <p:cNvPr id="202" name="Right Arrow 201"/>
          <p:cNvSpPr/>
          <p:nvPr/>
        </p:nvSpPr>
        <p:spPr bwMode="auto">
          <a:xfrm rot="373112">
            <a:off x="5451808" y="2550961"/>
            <a:ext cx="1524230" cy="45719"/>
          </a:xfrm>
          <a:prstGeom prst="rightArrow">
            <a:avLst/>
          </a:prstGeom>
          <a:noFill/>
          <a:ln w="28575" cap="flat" cmpd="sng" algn="ctr">
            <a:solidFill>
              <a:srgbClr val="66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b="0" smtClean="0">
                <a:solidFill>
                  <a:srgbClr val="0033CC"/>
                </a:solidFill>
                <a:latin typeface="Arial" charset="0"/>
              </a:rPr>
              <a:t>Biến đổi đồng phôi</a:t>
            </a:r>
            <a:endParaRPr kumimoji="0" lang="en-SG" sz="2000" b="0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Arial" charset="0"/>
            </a:endParaRPr>
          </a:p>
        </p:txBody>
      </p:sp>
      <p:sp>
        <p:nvSpPr>
          <p:cNvPr id="203" name="Right Arrow 202"/>
          <p:cNvSpPr/>
          <p:nvPr/>
        </p:nvSpPr>
        <p:spPr bwMode="auto">
          <a:xfrm rot="19425872" flipH="1">
            <a:off x="5417587" y="4097926"/>
            <a:ext cx="989154" cy="45719"/>
          </a:xfrm>
          <a:prstGeom prst="rightArrow">
            <a:avLst/>
          </a:prstGeom>
          <a:noFill/>
          <a:ln w="28575" cap="flat" cmpd="sng" algn="ctr">
            <a:solidFill>
              <a:srgbClr val="66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b="0" smtClean="0">
                <a:solidFill>
                  <a:srgbClr val="0033CC"/>
                </a:solidFill>
                <a:latin typeface="Arial" charset="0"/>
              </a:rPr>
              <a:t>Vẽ lại</a:t>
            </a:r>
            <a:endParaRPr kumimoji="0" lang="en-SG" sz="2000" b="0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5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/>
      <p:bldP spid="146" grpId="0"/>
      <p:bldP spid="147" grpId="0"/>
      <p:bldP spid="148" grpId="0"/>
      <p:bldP spid="149" grpId="0"/>
      <p:bldP spid="151" grpId="0"/>
      <p:bldP spid="154" grpId="0" animBg="1"/>
      <p:bldP spid="156" grpId="0"/>
      <p:bldP spid="158" grpId="0" animBg="1"/>
      <p:bldP spid="159" grpId="0" animBg="1"/>
      <p:bldP spid="162" grpId="0" animBg="1"/>
      <p:bldP spid="163" grpId="0" animBg="1"/>
      <p:bldP spid="164" grpId="0" animBg="1"/>
      <p:bldP spid="196" grpId="0"/>
      <p:bldP spid="197" grpId="0"/>
      <p:bldP spid="198" grpId="0"/>
      <p:bldP spid="199" grpId="0"/>
      <p:bldP spid="200" grpId="0"/>
      <p:bldP spid="201" grpId="0" animBg="1"/>
      <p:bldP spid="202" grpId="0" animBg="1"/>
      <p:bldP spid="20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Định lý: </a:t>
            </a:r>
            <a:r>
              <a:rPr lang="vi-VN" smtClean="0"/>
              <a:t>G là đồ thị phẳng, liên thông gồm n đỉnh, e cạnh. Giả sử </a:t>
            </a:r>
            <a:r>
              <a:rPr lang="en-US" smtClean="0"/>
              <a:t>biểu diễn phẳng của </a:t>
            </a:r>
            <a:r>
              <a:rPr lang="vi-VN" smtClean="0"/>
              <a:t>G chia mặt phẳng ra làm f vùng, ta có công thức (công thức Euler): </a:t>
            </a:r>
          </a:p>
          <a:p>
            <a:pPr>
              <a:buNone/>
            </a:pPr>
            <a:r>
              <a:rPr lang="en-US" smtClean="0"/>
              <a:t>			f = e - n + 2 </a:t>
            </a:r>
          </a:p>
          <a:p>
            <a:r>
              <a:rPr lang="vi-VN" smtClean="0"/>
              <a:t>Hệ quả: Nếu G là đồ thị đơn, phẳng, liên thông, gồm n đỉnh và e cạnh (với e &gt; 2). Giả sử </a:t>
            </a:r>
            <a:r>
              <a:rPr lang="en-US" smtClean="0"/>
              <a:t>biểu diễn phẳng </a:t>
            </a:r>
            <a:r>
              <a:rPr lang="vi-VN" smtClean="0"/>
              <a:t>G chia mặt phẳng ra thành f vùng. Ta có:</a:t>
            </a:r>
          </a:p>
          <a:p>
            <a:pPr lvl="3">
              <a:buFont typeface="Wingdings" pitchFamily="2" charset="2"/>
              <a:buChar char="§"/>
            </a:pPr>
            <a:r>
              <a:rPr lang="en-US" sz="2800" smtClean="0"/>
              <a:t>e </a:t>
            </a:r>
            <a:r>
              <a:rPr lang="en-US" sz="2800" smtClean="0">
                <a:sym typeface="Symbol"/>
              </a:rPr>
              <a:t> (3/2)f </a:t>
            </a:r>
          </a:p>
          <a:p>
            <a:pPr lvl="3">
              <a:buFont typeface="Wingdings" pitchFamily="2" charset="2"/>
              <a:buChar char="§"/>
            </a:pPr>
            <a:r>
              <a:rPr lang="en-US" sz="2800" smtClean="0"/>
              <a:t>e </a:t>
            </a:r>
            <a:r>
              <a:rPr lang="en-US" sz="2800" smtClean="0">
                <a:sym typeface="Symbol"/>
              </a:rPr>
              <a:t> 3n - 6 </a:t>
            </a:r>
          </a:p>
          <a:p>
            <a:endParaRPr lang="en-S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CÔNG THỨC EULER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733C93-5993-4769-9372-8DF56524E4D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Lý thuyết đồ thị  - chương 4 - Nguyễn Thanh Sơn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Chứng minh tính không phẳng của K</a:t>
            </a:r>
            <a:r>
              <a:rPr lang="vi-VN" baseline="-25000" smtClean="0"/>
              <a:t>5</a:t>
            </a:r>
            <a:r>
              <a:rPr lang="en-US" smtClean="0"/>
              <a:t>:</a:t>
            </a:r>
            <a:r>
              <a:rPr lang="vi-VN" smtClean="0"/>
              <a:t> </a:t>
            </a:r>
            <a:endParaRPr lang="en-US" smtClean="0"/>
          </a:p>
          <a:p>
            <a:pPr lvl="1"/>
            <a:r>
              <a:rPr lang="vi-VN" smtClean="0"/>
              <a:t>K</a:t>
            </a:r>
            <a:r>
              <a:rPr lang="vi-VN" baseline="-25000" smtClean="0"/>
              <a:t>5</a:t>
            </a:r>
            <a:r>
              <a:rPr lang="vi-VN" smtClean="0"/>
              <a:t> là đồ thị đơn và liên thông có </a:t>
            </a:r>
            <a:r>
              <a:rPr lang="en-US" smtClean="0"/>
              <a:t>n</a:t>
            </a:r>
            <a:r>
              <a:rPr lang="vi-VN" smtClean="0"/>
              <a:t>=5 và e=10, ta có e=10 &gt; 9=3</a:t>
            </a:r>
            <a:r>
              <a:rPr lang="en-US" smtClean="0"/>
              <a:t>n</a:t>
            </a:r>
            <a:r>
              <a:rPr lang="vi-VN" smtClean="0"/>
              <a:t>-6 do đó K</a:t>
            </a:r>
            <a:r>
              <a:rPr lang="vi-VN" baseline="-25000" smtClean="0"/>
              <a:t>5</a:t>
            </a:r>
            <a:r>
              <a:rPr lang="vi-VN" smtClean="0"/>
              <a:t> không phẳng </a:t>
            </a:r>
            <a:endParaRPr lang="en-US" smtClean="0"/>
          </a:p>
          <a:p>
            <a:r>
              <a:rPr lang="en-US" smtClean="0"/>
              <a:t>Lưu </a:t>
            </a:r>
            <a:r>
              <a:rPr lang="en-US" smtClean="0"/>
              <a:t>ý: </a:t>
            </a:r>
            <a:r>
              <a:rPr lang="en-US" smtClean="0"/>
              <a:t>K</a:t>
            </a:r>
            <a:r>
              <a:rPr lang="en-US" baseline="-25000" smtClean="0"/>
              <a:t>3, 3</a:t>
            </a:r>
            <a:r>
              <a:rPr lang="en-US" smtClean="0"/>
              <a:t> là đồ thị đơn, liên thông có n=6 và e=9 thỏa </a:t>
            </a:r>
            <a:r>
              <a:rPr lang="vi-VN" smtClean="0"/>
              <a:t>e </a:t>
            </a:r>
            <a:r>
              <a:rPr lang="vi-VN" smtClean="0">
                <a:sym typeface="Symbol"/>
              </a:rPr>
              <a:t> 3</a:t>
            </a:r>
            <a:r>
              <a:rPr lang="en-US" smtClean="0">
                <a:sym typeface="Symbol"/>
              </a:rPr>
              <a:t>n</a:t>
            </a:r>
            <a:r>
              <a:rPr lang="vi-VN" smtClean="0">
                <a:sym typeface="Symbol"/>
              </a:rPr>
              <a:t> – 6 </a:t>
            </a:r>
            <a:r>
              <a:rPr lang="en-US" smtClean="0">
                <a:sym typeface="Symbol"/>
              </a:rPr>
              <a:t>nhưng không phẳng</a:t>
            </a:r>
            <a:r>
              <a:rPr lang="vi-VN" smtClean="0">
                <a:sym typeface="Symbol"/>
              </a:rPr>
              <a:t>.</a:t>
            </a:r>
          </a:p>
          <a:p>
            <a:endParaRPr lang="en-S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733C93-5993-4769-9372-8DF56524E4D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Lý thuyết đồ thị  - chương 4 - Nguyễn Thanh Sơn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800600"/>
            <a:ext cx="7772400" cy="968375"/>
          </a:xfrm>
        </p:spPr>
        <p:txBody>
          <a:bodyPr/>
          <a:lstStyle/>
          <a:p>
            <a:r>
              <a:rPr lang="en-US" smtClean="0"/>
              <a:t>TÔ MÀU ĐỒ THỊ</a:t>
            </a:r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Lý thuyết đồ thị - chương 4 - Nguyễn Thanh Sơn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68620B-4D47-4978-9491-EE94180F505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124200" y="1066800"/>
            <a:ext cx="3200400" cy="3505200"/>
            <a:chOff x="3124200" y="1066800"/>
            <a:chExt cx="3200400" cy="350520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124200" y="2590800"/>
              <a:ext cx="381000" cy="381000"/>
            </a:xfrm>
            <a:prstGeom prst="ellipse">
              <a:avLst/>
            </a:prstGeom>
            <a:solidFill>
              <a:srgbClr val="FF3300"/>
            </a:solidFill>
            <a:ln w="28575" algn="ctr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ts val="0"/>
                </a:spcBef>
              </a:pPr>
              <a:endParaRPr lang="en-SG" sz="2400">
                <a:solidFill>
                  <a:srgbClr val="0033CC"/>
                </a:solidFill>
                <a:latin typeface="Arial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343400" y="1066800"/>
              <a:ext cx="381000" cy="381000"/>
            </a:xfrm>
            <a:prstGeom prst="ellipse">
              <a:avLst/>
            </a:prstGeom>
            <a:solidFill>
              <a:srgbClr val="009900"/>
            </a:solidFill>
            <a:ln w="28575" algn="ctr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ts val="0"/>
                </a:spcBef>
              </a:pPr>
              <a:endParaRPr lang="en-SG" sz="2400">
                <a:solidFill>
                  <a:srgbClr val="0033CC"/>
                </a:solidFill>
                <a:latin typeface="Arial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715000" y="38862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ts val="0"/>
                </a:spcBef>
              </a:pPr>
              <a:endParaRPr lang="en-SG" sz="2400">
                <a:solidFill>
                  <a:srgbClr val="0033CC"/>
                </a:solidFill>
                <a:latin typeface="Arial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886200" y="4191000"/>
              <a:ext cx="381000" cy="381000"/>
            </a:xfrm>
            <a:prstGeom prst="ellipse">
              <a:avLst/>
            </a:prstGeom>
            <a:solidFill>
              <a:srgbClr val="009900"/>
            </a:solidFill>
            <a:ln w="28575" algn="ctr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ts val="0"/>
                </a:spcBef>
              </a:pPr>
              <a:endParaRPr lang="en-SG" sz="2400">
                <a:solidFill>
                  <a:srgbClr val="0033CC"/>
                </a:solidFill>
                <a:latin typeface="Arial" charset="0"/>
              </a:endParaRPr>
            </a:p>
          </p:txBody>
        </p:sp>
        <p:cxnSp>
          <p:nvCxnSpPr>
            <p:cNvPr id="10" name="Straight Connector 41"/>
            <p:cNvCxnSpPr>
              <a:cxnSpLocks noChangeShapeType="1"/>
              <a:stCxn id="7" idx="3"/>
              <a:endCxn id="6" idx="7"/>
            </p:cNvCxnSpPr>
            <p:nvPr/>
          </p:nvCxnSpPr>
          <p:spPr bwMode="auto">
            <a:xfrm rot="5400000">
              <a:off x="3297004" y="1544404"/>
              <a:ext cx="1254592" cy="949792"/>
            </a:xfrm>
            <a:prstGeom prst="straightConnector1">
              <a:avLst/>
            </a:prstGeom>
            <a:noFill/>
            <a:ln w="38100" algn="ctr">
              <a:solidFill>
                <a:srgbClr val="002060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1" name="Straight Connector 41"/>
            <p:cNvCxnSpPr>
              <a:cxnSpLocks noChangeShapeType="1"/>
              <a:stCxn id="7" idx="5"/>
              <a:endCxn id="14" idx="1"/>
            </p:cNvCxnSpPr>
            <p:nvPr/>
          </p:nvCxnSpPr>
          <p:spPr bwMode="auto">
            <a:xfrm rot="16200000" flipH="1">
              <a:off x="4973404" y="1087204"/>
              <a:ext cx="721192" cy="1330792"/>
            </a:xfrm>
            <a:prstGeom prst="straightConnector1">
              <a:avLst/>
            </a:prstGeom>
            <a:noFill/>
            <a:ln w="38100" algn="ctr">
              <a:solidFill>
                <a:srgbClr val="002060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2" name="Straight Connector 41"/>
            <p:cNvCxnSpPr>
              <a:cxnSpLocks noChangeShapeType="1"/>
              <a:stCxn id="9" idx="6"/>
              <a:endCxn id="8" idx="3"/>
            </p:cNvCxnSpPr>
            <p:nvPr/>
          </p:nvCxnSpPr>
          <p:spPr bwMode="auto">
            <a:xfrm flipV="1">
              <a:off x="4267200" y="4211404"/>
              <a:ext cx="1503596" cy="170096"/>
            </a:xfrm>
            <a:prstGeom prst="straightConnector1">
              <a:avLst/>
            </a:prstGeom>
            <a:noFill/>
            <a:ln w="38100" algn="ctr">
              <a:solidFill>
                <a:srgbClr val="002060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3" name="Straight Connector 41"/>
            <p:cNvCxnSpPr>
              <a:cxnSpLocks noChangeShapeType="1"/>
              <a:stCxn id="9" idx="1"/>
              <a:endCxn id="6" idx="4"/>
            </p:cNvCxnSpPr>
            <p:nvPr/>
          </p:nvCxnSpPr>
          <p:spPr bwMode="auto">
            <a:xfrm rot="16200000" flipV="1">
              <a:off x="2990850" y="3295650"/>
              <a:ext cx="1274996" cy="627296"/>
            </a:xfrm>
            <a:prstGeom prst="straightConnector1">
              <a:avLst/>
            </a:prstGeom>
            <a:noFill/>
            <a:ln w="38100" algn="ctr">
              <a:solidFill>
                <a:srgbClr val="002060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5943600" y="2057400"/>
              <a:ext cx="381000" cy="381000"/>
            </a:xfrm>
            <a:prstGeom prst="ellipse">
              <a:avLst/>
            </a:prstGeom>
            <a:solidFill>
              <a:srgbClr val="CC9900"/>
            </a:solidFill>
            <a:ln w="28575" algn="ctr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ts val="0"/>
                </a:spcBef>
              </a:pPr>
              <a:endParaRPr lang="en-SG" sz="2400">
                <a:solidFill>
                  <a:srgbClr val="0033CC"/>
                </a:solidFill>
                <a:latin typeface="Arial" charset="0"/>
              </a:endParaRPr>
            </a:p>
          </p:txBody>
        </p:sp>
        <p:cxnSp>
          <p:nvCxnSpPr>
            <p:cNvPr id="15" name="Straight Connector 41"/>
            <p:cNvCxnSpPr>
              <a:cxnSpLocks noChangeShapeType="1"/>
              <a:stCxn id="8" idx="0"/>
              <a:endCxn id="14" idx="4"/>
            </p:cNvCxnSpPr>
            <p:nvPr/>
          </p:nvCxnSpPr>
          <p:spPr bwMode="auto">
            <a:xfrm rot="5400000" flipH="1" flipV="1">
              <a:off x="5295900" y="3048000"/>
              <a:ext cx="1447800" cy="228600"/>
            </a:xfrm>
            <a:prstGeom prst="straightConnector1">
              <a:avLst/>
            </a:prstGeom>
            <a:noFill/>
            <a:ln w="38100" algn="ctr">
              <a:solidFill>
                <a:srgbClr val="002060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4648200" y="2743200"/>
              <a:ext cx="381000" cy="381000"/>
            </a:xfrm>
            <a:prstGeom prst="ellipse">
              <a:avLst/>
            </a:prstGeom>
            <a:solidFill>
              <a:srgbClr val="002060"/>
            </a:solidFill>
            <a:ln w="28575" algn="ctr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ts val="0"/>
                </a:spcBef>
              </a:pPr>
              <a:endParaRPr lang="en-SG" sz="2400">
                <a:solidFill>
                  <a:srgbClr val="0033CC"/>
                </a:solidFill>
                <a:latin typeface="Arial" charset="0"/>
              </a:endParaRPr>
            </a:p>
          </p:txBody>
        </p:sp>
        <p:cxnSp>
          <p:nvCxnSpPr>
            <p:cNvPr id="17" name="Straight Connector 41"/>
            <p:cNvCxnSpPr>
              <a:cxnSpLocks noChangeShapeType="1"/>
              <a:stCxn id="7" idx="4"/>
              <a:endCxn id="16" idx="1"/>
            </p:cNvCxnSpPr>
            <p:nvPr/>
          </p:nvCxnSpPr>
          <p:spPr bwMode="auto">
            <a:xfrm rot="16200000" flipH="1">
              <a:off x="3943350" y="2038350"/>
              <a:ext cx="1351196" cy="170096"/>
            </a:xfrm>
            <a:prstGeom prst="straightConnector1">
              <a:avLst/>
            </a:prstGeom>
            <a:noFill/>
            <a:ln w="38100" algn="ctr">
              <a:solidFill>
                <a:srgbClr val="002060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" name="Straight Connector 41"/>
            <p:cNvCxnSpPr>
              <a:cxnSpLocks noChangeShapeType="1"/>
              <a:stCxn id="14" idx="2"/>
              <a:endCxn id="16" idx="7"/>
            </p:cNvCxnSpPr>
            <p:nvPr/>
          </p:nvCxnSpPr>
          <p:spPr bwMode="auto">
            <a:xfrm rot="10800000" flipV="1">
              <a:off x="4973404" y="2247900"/>
              <a:ext cx="970196" cy="551096"/>
            </a:xfrm>
            <a:prstGeom prst="straightConnector1">
              <a:avLst/>
            </a:prstGeom>
            <a:noFill/>
            <a:ln w="38100" algn="ctr">
              <a:solidFill>
                <a:srgbClr val="002060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" name="Straight Connector 41"/>
            <p:cNvCxnSpPr>
              <a:cxnSpLocks noChangeShapeType="1"/>
              <a:stCxn id="8" idx="1"/>
              <a:endCxn id="16" idx="5"/>
            </p:cNvCxnSpPr>
            <p:nvPr/>
          </p:nvCxnSpPr>
          <p:spPr bwMode="auto">
            <a:xfrm rot="16200000" flipV="1">
              <a:off x="4935304" y="3106504"/>
              <a:ext cx="873592" cy="797392"/>
            </a:xfrm>
            <a:prstGeom prst="straightConnector1">
              <a:avLst/>
            </a:prstGeom>
            <a:noFill/>
            <a:ln w="38100" algn="ctr">
              <a:solidFill>
                <a:srgbClr val="002060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" name="Straight Connector 41"/>
            <p:cNvCxnSpPr>
              <a:cxnSpLocks noChangeShapeType="1"/>
              <a:stCxn id="9" idx="0"/>
              <a:endCxn id="16" idx="3"/>
            </p:cNvCxnSpPr>
            <p:nvPr/>
          </p:nvCxnSpPr>
          <p:spPr bwMode="auto">
            <a:xfrm rot="5400000" flipH="1" flipV="1">
              <a:off x="3829050" y="3316054"/>
              <a:ext cx="1122596" cy="627296"/>
            </a:xfrm>
            <a:prstGeom prst="straightConnector1">
              <a:avLst/>
            </a:prstGeom>
            <a:noFill/>
            <a:ln w="38100" algn="ctr">
              <a:solidFill>
                <a:srgbClr val="002060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1" name="Straight Connector 41"/>
            <p:cNvCxnSpPr>
              <a:cxnSpLocks noChangeShapeType="1"/>
              <a:stCxn id="6" idx="6"/>
              <a:endCxn id="16" idx="2"/>
            </p:cNvCxnSpPr>
            <p:nvPr/>
          </p:nvCxnSpPr>
          <p:spPr bwMode="auto">
            <a:xfrm>
              <a:off x="3505200" y="2781300"/>
              <a:ext cx="1143000" cy="152400"/>
            </a:xfrm>
            <a:prstGeom prst="straightConnector1">
              <a:avLst/>
            </a:prstGeom>
            <a:noFill/>
            <a:ln w="38100" algn="ctr">
              <a:solidFill>
                <a:srgbClr val="002060"/>
              </a:solidFill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Phép </a:t>
            </a:r>
            <a:r>
              <a:rPr lang="en-US" smtClean="0"/>
              <a:t>TÔ MÀU ĐỒ THỊ</a:t>
            </a:r>
            <a:r>
              <a:rPr lang="vi-VN" smtClean="0"/>
              <a:t> là một cách </a:t>
            </a:r>
            <a:r>
              <a:rPr lang="en-US" smtClean="0"/>
              <a:t>gắn </a:t>
            </a:r>
            <a:r>
              <a:rPr lang="vi-VN" smtClean="0"/>
              <a:t>cho mỗi đỉnh của đồ thị bằng một màu sao cho 2 đỉnh kề nhau phải </a:t>
            </a:r>
            <a:r>
              <a:rPr lang="en-US" smtClean="0"/>
              <a:t>có màu </a:t>
            </a:r>
            <a:r>
              <a:rPr lang="vi-VN" smtClean="0"/>
              <a:t>khác nhau.</a:t>
            </a:r>
            <a:endParaRPr lang="en-US" smtClean="0"/>
          </a:p>
          <a:p>
            <a:endParaRPr lang="vi-VN" smtClean="0"/>
          </a:p>
          <a:p>
            <a:r>
              <a:rPr lang="en-US" smtClean="0"/>
              <a:t>SẮC SỐ CỦA ĐỒ THỊ G</a:t>
            </a:r>
            <a:r>
              <a:rPr lang="vi-VN" smtClean="0"/>
              <a:t>, ký hiệu </a:t>
            </a:r>
            <a:r>
              <a:rPr lang="vi-VN" smtClean="0">
                <a:sym typeface="Symbol"/>
              </a:rPr>
              <a:t>(G), là số nguyên dương k nhỏ nhất sao cho tồn tại một phép tô màu G chỉ sử dụng k màu.</a:t>
            </a:r>
            <a:endParaRPr lang="en-S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ĐỊNH NGHĨA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733C93-5993-4769-9372-8DF56524E4D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Lý thuyết đồ thị  - chương 4 - Nguyễn Thanh Sơn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Lý thuyết đồ thị - chương 4 - Nguyễn Thanh Sơn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9AB94-F36F-4608-96D4-5763EAADE10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048000" y="3276600"/>
            <a:ext cx="381000" cy="3810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267200" y="1752600"/>
            <a:ext cx="381000" cy="3810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638800" y="4572000"/>
            <a:ext cx="381000" cy="3810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810000" y="4876800"/>
            <a:ext cx="381000" cy="3810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9" name="Straight Connector 41"/>
          <p:cNvCxnSpPr>
            <a:cxnSpLocks noChangeShapeType="1"/>
            <a:stCxn id="6" idx="3"/>
            <a:endCxn id="5" idx="7"/>
          </p:cNvCxnSpPr>
          <p:nvPr/>
        </p:nvCxnSpPr>
        <p:spPr bwMode="auto">
          <a:xfrm rot="5400000">
            <a:off x="3220804" y="2230204"/>
            <a:ext cx="1254592" cy="949792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" name="Straight Connector 41"/>
          <p:cNvCxnSpPr>
            <a:cxnSpLocks noChangeShapeType="1"/>
            <a:stCxn id="6" idx="5"/>
            <a:endCxn id="14" idx="1"/>
          </p:cNvCxnSpPr>
          <p:nvPr/>
        </p:nvCxnSpPr>
        <p:spPr bwMode="auto">
          <a:xfrm rot="16200000" flipH="1">
            <a:off x="4897204" y="1773004"/>
            <a:ext cx="721192" cy="1330792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Straight Connector 41"/>
          <p:cNvCxnSpPr>
            <a:cxnSpLocks noChangeShapeType="1"/>
            <a:stCxn id="8" idx="6"/>
            <a:endCxn id="7" idx="3"/>
          </p:cNvCxnSpPr>
          <p:nvPr/>
        </p:nvCxnSpPr>
        <p:spPr bwMode="auto">
          <a:xfrm flipV="1">
            <a:off x="4191000" y="4897204"/>
            <a:ext cx="1503596" cy="17009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Straight Connector 41"/>
          <p:cNvCxnSpPr>
            <a:cxnSpLocks noChangeShapeType="1"/>
            <a:stCxn id="8" idx="1"/>
            <a:endCxn id="5" idx="4"/>
          </p:cNvCxnSpPr>
          <p:nvPr/>
        </p:nvCxnSpPr>
        <p:spPr bwMode="auto">
          <a:xfrm rot="16200000" flipV="1">
            <a:off x="2914650" y="3981450"/>
            <a:ext cx="1274996" cy="62729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867400" y="2743200"/>
            <a:ext cx="381000" cy="3810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15" name="Straight Connector 41"/>
          <p:cNvCxnSpPr>
            <a:cxnSpLocks noChangeShapeType="1"/>
            <a:stCxn id="7" idx="0"/>
            <a:endCxn id="14" idx="4"/>
          </p:cNvCxnSpPr>
          <p:nvPr/>
        </p:nvCxnSpPr>
        <p:spPr bwMode="auto">
          <a:xfrm rot="5400000" flipH="1" flipV="1">
            <a:off x="5219700" y="3733800"/>
            <a:ext cx="1447800" cy="228600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4572000" y="3429000"/>
            <a:ext cx="381000" cy="3810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55" name="Straight Connector 41"/>
          <p:cNvCxnSpPr>
            <a:cxnSpLocks noChangeShapeType="1"/>
            <a:stCxn id="6" idx="4"/>
            <a:endCxn id="54" idx="1"/>
          </p:cNvCxnSpPr>
          <p:nvPr/>
        </p:nvCxnSpPr>
        <p:spPr bwMode="auto">
          <a:xfrm rot="16200000" flipH="1">
            <a:off x="3867150" y="2724150"/>
            <a:ext cx="1351196" cy="17009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8" name="Straight Connector 41"/>
          <p:cNvCxnSpPr>
            <a:cxnSpLocks noChangeShapeType="1"/>
            <a:stCxn id="14" idx="2"/>
            <a:endCxn id="54" idx="7"/>
          </p:cNvCxnSpPr>
          <p:nvPr/>
        </p:nvCxnSpPr>
        <p:spPr bwMode="auto">
          <a:xfrm rot="10800000" flipV="1">
            <a:off x="4897204" y="2933700"/>
            <a:ext cx="970196" cy="55109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61" name="Straight Connector 41"/>
          <p:cNvCxnSpPr>
            <a:cxnSpLocks noChangeShapeType="1"/>
            <a:stCxn id="7" idx="1"/>
            <a:endCxn id="54" idx="5"/>
          </p:cNvCxnSpPr>
          <p:nvPr/>
        </p:nvCxnSpPr>
        <p:spPr bwMode="auto">
          <a:xfrm rot="16200000" flipV="1">
            <a:off x="4859104" y="3792304"/>
            <a:ext cx="873592" cy="797392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64" name="Straight Connector 41"/>
          <p:cNvCxnSpPr>
            <a:cxnSpLocks noChangeShapeType="1"/>
            <a:stCxn id="8" idx="0"/>
            <a:endCxn id="54" idx="3"/>
          </p:cNvCxnSpPr>
          <p:nvPr/>
        </p:nvCxnSpPr>
        <p:spPr bwMode="auto">
          <a:xfrm rot="5400000" flipH="1" flipV="1">
            <a:off x="3752850" y="4001854"/>
            <a:ext cx="1122596" cy="62729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67" name="Straight Connector 41"/>
          <p:cNvCxnSpPr>
            <a:cxnSpLocks noChangeShapeType="1"/>
            <a:stCxn id="5" idx="6"/>
            <a:endCxn id="54" idx="2"/>
          </p:cNvCxnSpPr>
          <p:nvPr/>
        </p:nvCxnSpPr>
        <p:spPr bwMode="auto">
          <a:xfrm>
            <a:off x="3429000" y="3467100"/>
            <a:ext cx="1143000" cy="152400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sp>
        <p:nvSpPr>
          <p:cNvPr id="71" name="Content Placeholder 1"/>
          <p:cNvSpPr txBox="1">
            <a:spLocks/>
          </p:cNvSpPr>
          <p:nvPr/>
        </p:nvSpPr>
        <p:spPr>
          <a:xfrm>
            <a:off x="3048000" y="5486400"/>
            <a:ext cx="3352800" cy="609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vi-VN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(G)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= 4</a:t>
            </a:r>
            <a:endParaRPr kumimoji="0" lang="en-SG" sz="2800" b="0" i="0" u="none" strike="noStrike" kern="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99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eaLnBrk="1" hangingPunct="1"/>
            <a:r>
              <a:rPr lang="en-US" sz="4000" smtClean="0"/>
              <a:t>NỘI DUNG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7315200" cy="5029200"/>
          </a:xfrm>
        </p:spPr>
        <p:txBody>
          <a:bodyPr/>
          <a:lstStyle/>
          <a:p>
            <a:r>
              <a:rPr lang="en-US" smtClean="0"/>
              <a:t>Đồ thị phẳng</a:t>
            </a:r>
          </a:p>
          <a:p>
            <a:pPr lvl="1"/>
            <a:r>
              <a:rPr lang="en-US" smtClean="0"/>
              <a:t>Định nghĩa</a:t>
            </a:r>
          </a:p>
          <a:p>
            <a:pPr lvl="1"/>
            <a:r>
              <a:rPr lang="en-US" smtClean="0"/>
              <a:t>Các phép rút gọn cơ bản</a:t>
            </a:r>
          </a:p>
          <a:p>
            <a:pPr lvl="1"/>
            <a:r>
              <a:rPr lang="en-US" smtClean="0"/>
              <a:t>Định lý Kuratowsky</a:t>
            </a:r>
          </a:p>
          <a:p>
            <a:pPr lvl="1"/>
            <a:r>
              <a:rPr lang="en-US" smtClean="0"/>
              <a:t>Công thức Euler</a:t>
            </a:r>
          </a:p>
          <a:p>
            <a:r>
              <a:rPr lang="en-US" smtClean="0"/>
              <a:t>Tô màu đồ thị</a:t>
            </a:r>
          </a:p>
          <a:p>
            <a:pPr>
              <a:buNone/>
            </a:pPr>
            <a:endParaRPr lang="vi-VN" i="1" smtClean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Lý thuyết đồ thị , chương 4 - Nguyễn Thanh Sơn 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D554E1F-AA6C-42DD-BBFB-90C2D5F7B720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smtClean="0"/>
              <a:t>Nếu đồ thị G có chứa ít nhất một cạnh không phải là khuyên thì </a:t>
            </a:r>
            <a:r>
              <a:rPr lang="vi-VN" smtClean="0">
                <a:sym typeface="Symbol"/>
              </a:rPr>
              <a:t>(G) 2.</a:t>
            </a:r>
          </a:p>
          <a:p>
            <a:pPr marL="514350" indent="-514350">
              <a:buFont typeface="+mj-lt"/>
              <a:buAutoNum type="arabicPeriod"/>
            </a:pPr>
            <a:r>
              <a:rPr lang="vi-VN" smtClean="0"/>
              <a:t>Đồ thị đủ N đỉnh K</a:t>
            </a:r>
            <a:r>
              <a:rPr lang="vi-VN" baseline="-25000" smtClean="0"/>
              <a:t>N</a:t>
            </a:r>
            <a:r>
              <a:rPr lang="vi-VN" smtClean="0"/>
              <a:t> có sắc số là N. Nếu đồ thị G chứa một đồ thị con đẳng cấu K</a:t>
            </a:r>
            <a:r>
              <a:rPr lang="en-US" baseline="-25000" smtClean="0"/>
              <a:t>R</a:t>
            </a:r>
            <a:r>
              <a:rPr lang="vi-VN" smtClean="0"/>
              <a:t> thì </a:t>
            </a:r>
            <a:r>
              <a:rPr lang="vi-VN" smtClean="0">
                <a:sym typeface="Symbol"/>
              </a:rPr>
              <a:t>(G) </a:t>
            </a:r>
            <a:r>
              <a:rPr lang="en-US" smtClean="0">
                <a:sym typeface="Symbol"/>
              </a:rPr>
              <a:t>R</a:t>
            </a:r>
            <a:r>
              <a:rPr lang="vi-VN" smtClean="0">
                <a:sym typeface="Symbol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vi-VN" smtClean="0"/>
              <a:t>Nếu đồ thị G là một chu trình sơ cấp N đỉnh thì:</a:t>
            </a:r>
          </a:p>
          <a:p>
            <a:pPr lvl="1"/>
            <a:r>
              <a:rPr lang="en-US" smtClean="0">
                <a:sym typeface="Symbol"/>
              </a:rPr>
              <a:t>(G)= 2 nếu N chẳn, (G)= 3 nếu N lẻ;</a:t>
            </a:r>
          </a:p>
          <a:p>
            <a:pPr lvl="1"/>
            <a:r>
              <a:rPr lang="da-DK" smtClean="0">
                <a:sym typeface="Symbol"/>
              </a:rPr>
              <a:t>(G)= (N mod 2) + 2.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TÍNH CHẤT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733C93-5993-4769-9372-8DF56524E4D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Lý thuyết đồ thị  - chương 4 - Nguyễn Thanh Sơn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smtClean="0"/>
              <a:t>Nếu T là một cây N đỉnh với N</a:t>
            </a:r>
            <a:r>
              <a:rPr lang="vi-VN" smtClean="0">
                <a:sym typeface="Symbol"/>
              </a:rPr>
              <a:t>2 thì (T)= 2.</a:t>
            </a:r>
            <a:endParaRPr lang="en-US" smtClean="0">
              <a:sym typeface="Symbol"/>
            </a:endParaRPr>
          </a:p>
          <a:p>
            <a:pPr marL="514350" indent="-514350">
              <a:buFont typeface="+mj-lt"/>
              <a:buAutoNum type="arabicPeriod"/>
            </a:pPr>
            <a:r>
              <a:rPr lang="vi-VN" smtClean="0"/>
              <a:t>G là đồ thị liên thông có ít nhất 1 cạnh. Khi đó </a:t>
            </a:r>
            <a:r>
              <a:rPr lang="vi-VN" smtClean="0">
                <a:sym typeface="Symbol"/>
              </a:rPr>
              <a:t>(G)=2 khi và chỉ khi G không chứa chu trình sơ cấp có số cạnh lẻ.</a:t>
            </a:r>
            <a:endParaRPr lang="en-US" smtClean="0">
              <a:sym typeface="Symbol"/>
            </a:endParaRPr>
          </a:p>
          <a:p>
            <a:pPr marL="514350" indent="-514350">
              <a:buFont typeface="+mj-lt"/>
              <a:buAutoNum type="arabicPeriod"/>
            </a:pPr>
            <a:r>
              <a:rPr lang="vi-VN" smtClean="0"/>
              <a:t>Đồ thị G=(X, E). Gọi d</a:t>
            </a:r>
            <a:r>
              <a:rPr lang="en-US" baseline="-25000" smtClean="0"/>
              <a:t>max</a:t>
            </a:r>
            <a:r>
              <a:rPr lang="vi-VN" smtClean="0"/>
              <a:t>(G)=max{d(x)/x</a:t>
            </a:r>
            <a:r>
              <a:rPr lang="vi-VN" smtClean="0">
                <a:sym typeface="Symbol"/>
              </a:rPr>
              <a:t>X}. Ta có: (G) d</a:t>
            </a:r>
            <a:r>
              <a:rPr lang="en-US" baseline="-25000" smtClean="0"/>
              <a:t> max</a:t>
            </a:r>
            <a:r>
              <a:rPr lang="vi-VN" smtClean="0">
                <a:sym typeface="Symbol"/>
              </a:rPr>
              <a:t>(G)+1.</a:t>
            </a:r>
          </a:p>
          <a:p>
            <a:pPr marL="514350" indent="-514350">
              <a:buFont typeface="+mj-lt"/>
              <a:buAutoNum type="arabicPeriod"/>
            </a:pPr>
            <a:endParaRPr lang="vi-VN" smtClean="0">
              <a:sym typeface="Symbol"/>
            </a:endParaRPr>
          </a:p>
          <a:p>
            <a:pPr>
              <a:buNone/>
            </a:pPr>
            <a:endParaRPr lang="en-S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ĐỊNH LÝ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733C93-5993-4769-9372-8DF56524E4D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Lý thuyết đồ thị  - chương 4 - Nguyễn Thanh Sơn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i="1" smtClean="0"/>
              <a:t>//Giải thuật tham lam tô màu đồ thị</a:t>
            </a:r>
          </a:p>
          <a:p>
            <a:pPr>
              <a:buNone/>
              <a:defRPr/>
            </a:pPr>
            <a:r>
              <a:rPr lang="en-US" b="1" u="sng" smtClean="0"/>
              <a:t>Input</a:t>
            </a:r>
            <a:r>
              <a:rPr lang="en-US" smtClean="0"/>
              <a:t>: G(X, E)</a:t>
            </a:r>
          </a:p>
          <a:p>
            <a:pPr>
              <a:buNone/>
              <a:defRPr/>
            </a:pPr>
            <a:r>
              <a:rPr lang="en-US" b="1" u="sng" smtClean="0"/>
              <a:t>Output</a:t>
            </a:r>
            <a:r>
              <a:rPr lang="en-US" smtClean="0"/>
              <a:t>: </a:t>
            </a:r>
            <a:r>
              <a:rPr lang="en-US" smtClean="0"/>
              <a:t>đồ thị được tô màu </a:t>
            </a:r>
            <a:endParaRPr lang="en-US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smtClean="0"/>
              <a:t>Xác định bậc các đỉnh trong đồ thị; khởi động color = 1;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mtClean="0"/>
              <a:t>Lặp trong khi còn đỉnh chưa được tô màu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smtClean="0"/>
              <a:t>Tô màu tất cả các đỉnh có thể tô được bằng màu color theo thứ tự ưu tiên bậc từ cao đến thấp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smtClean="0"/>
              <a:t>color = color + 1</a:t>
            </a:r>
          </a:p>
          <a:p>
            <a:endParaRPr lang="en-S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GIẢI THUẬT GẦN ĐÚNG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733C93-5993-4769-9372-8DF56524E4D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Lý thuyết đồ thị  - chương 4 - Nguyễn Thanh Sơn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Giả thiết 4 màu: </a:t>
            </a:r>
            <a:r>
              <a:rPr lang="vi-VN" smtClean="0"/>
              <a:t>“Mọi bản đồ đều có thể tô bằng 4 màu sao cho hai nước nằm kề nhau phải được tô bằng hai màu khác nhau”</a:t>
            </a:r>
            <a:r>
              <a:rPr lang="en-US" smtClean="0"/>
              <a:t> (</a:t>
            </a:r>
            <a:r>
              <a:rPr lang="vi-VN" smtClean="0"/>
              <a:t>De Morgan</a:t>
            </a:r>
            <a:r>
              <a:rPr lang="en-US" smtClean="0"/>
              <a:t>,</a:t>
            </a:r>
            <a:r>
              <a:rPr lang="vi-VN" smtClean="0"/>
              <a:t> 10/1852</a:t>
            </a:r>
            <a:r>
              <a:rPr lang="en-US" smtClean="0"/>
              <a:t>)</a:t>
            </a:r>
            <a:r>
              <a:rPr lang="vi-VN" smtClean="0"/>
              <a:t>. </a:t>
            </a:r>
            <a:endParaRPr lang="en-US" smtClean="0"/>
          </a:p>
          <a:p>
            <a:r>
              <a:rPr lang="en-US" smtClean="0"/>
              <a:t>Mọi đồ thị phẳng đều có thể tô được bằng nhiều nhất 4 màu ???</a:t>
            </a:r>
            <a:endParaRPr lang="en-S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TÔ MÀU ĐỒ THỊ PHẲNG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733C93-5993-4769-9372-8DF56524E4D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Lý thuyết đồ thị  - chương 4 - Nguyễn Thanh Sơn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Cho đồ thị G:</a:t>
            </a:r>
          </a:p>
          <a:p>
            <a:pPr>
              <a:buNone/>
            </a:pP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Xét tính phẳng của G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Tô màu G</a:t>
            </a:r>
            <a:endParaRPr lang="en-S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733C93-5993-4769-9372-8DF56524E4D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Lý thuyết đồ thị  - chương 4 - Nguyễn Thanh Sơn</a:t>
            </a:r>
            <a:endParaRPr lang="en-US"/>
          </a:p>
        </p:txBody>
      </p:sp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2311400" y="2147887"/>
            <a:ext cx="4546600" cy="2500313"/>
            <a:chOff x="3159" y="646"/>
            <a:chExt cx="4051" cy="2256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3213" y="1925"/>
              <a:ext cx="462" cy="49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206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rPr>
                <a:t>2</a:t>
              </a: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4309" y="1925"/>
              <a:ext cx="462" cy="49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206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rPr>
                <a:t>4</a:t>
              </a: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5491" y="1925"/>
              <a:ext cx="462" cy="49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206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rPr>
                <a:t>6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6748" y="1925"/>
              <a:ext cx="462" cy="49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206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rPr>
                <a:t>8</a:t>
              </a:r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3159" y="646"/>
              <a:ext cx="462" cy="49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206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rPr>
                <a:t>1</a:t>
              </a:r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4255" y="646"/>
              <a:ext cx="462" cy="49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206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rPr>
                <a:t>3</a:t>
              </a:r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5437" y="646"/>
              <a:ext cx="462" cy="49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206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rPr>
                <a:t>5</a:t>
              </a: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6694" y="646"/>
              <a:ext cx="462" cy="49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206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rPr>
                <a:t>7</a:t>
              </a:r>
            </a:p>
          </p:txBody>
        </p:sp>
        <p:cxnSp>
          <p:nvCxnSpPr>
            <p:cNvPr id="18" name="AutoShape 12"/>
            <p:cNvCxnSpPr>
              <a:cxnSpLocks noChangeShapeType="1"/>
            </p:cNvCxnSpPr>
            <p:nvPr/>
          </p:nvCxnSpPr>
          <p:spPr bwMode="auto">
            <a:xfrm>
              <a:off x="3589" y="882"/>
              <a:ext cx="666" cy="0"/>
            </a:xfrm>
            <a:prstGeom prst="straightConnector1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9" name="AutoShape 13"/>
            <p:cNvCxnSpPr>
              <a:cxnSpLocks noChangeShapeType="1"/>
            </p:cNvCxnSpPr>
            <p:nvPr/>
          </p:nvCxnSpPr>
          <p:spPr bwMode="auto">
            <a:xfrm>
              <a:off x="5867" y="882"/>
              <a:ext cx="827" cy="0"/>
            </a:xfrm>
            <a:prstGeom prst="straightConnector1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20" name="AutoShape 14"/>
            <p:cNvCxnSpPr>
              <a:cxnSpLocks noChangeShapeType="1"/>
            </p:cNvCxnSpPr>
            <p:nvPr/>
          </p:nvCxnSpPr>
          <p:spPr bwMode="auto">
            <a:xfrm>
              <a:off x="4739" y="2150"/>
              <a:ext cx="752" cy="0"/>
            </a:xfrm>
            <a:prstGeom prst="straightConnector1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21" name="AutoShape 15"/>
            <p:cNvCxnSpPr>
              <a:cxnSpLocks noChangeShapeType="1"/>
            </p:cNvCxnSpPr>
            <p:nvPr/>
          </p:nvCxnSpPr>
          <p:spPr bwMode="auto">
            <a:xfrm>
              <a:off x="3643" y="2150"/>
              <a:ext cx="666" cy="0"/>
            </a:xfrm>
            <a:prstGeom prst="straightConnector1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22" name="AutoShape 16"/>
            <p:cNvCxnSpPr>
              <a:cxnSpLocks noChangeShapeType="1"/>
            </p:cNvCxnSpPr>
            <p:nvPr/>
          </p:nvCxnSpPr>
          <p:spPr bwMode="auto">
            <a:xfrm>
              <a:off x="4685" y="882"/>
              <a:ext cx="752" cy="0"/>
            </a:xfrm>
            <a:prstGeom prst="straightConnector1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23" name="AutoShape 17"/>
            <p:cNvCxnSpPr>
              <a:cxnSpLocks noChangeShapeType="1"/>
            </p:cNvCxnSpPr>
            <p:nvPr/>
          </p:nvCxnSpPr>
          <p:spPr bwMode="auto">
            <a:xfrm>
              <a:off x="5921" y="2150"/>
              <a:ext cx="827" cy="0"/>
            </a:xfrm>
            <a:prstGeom prst="straightConnector1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24" name="AutoShape 18"/>
            <p:cNvCxnSpPr>
              <a:cxnSpLocks noChangeShapeType="1"/>
            </p:cNvCxnSpPr>
            <p:nvPr/>
          </p:nvCxnSpPr>
          <p:spPr bwMode="auto">
            <a:xfrm>
              <a:off x="3385" y="1140"/>
              <a:ext cx="0" cy="785"/>
            </a:xfrm>
            <a:prstGeom prst="straightConnector1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25" name="AutoShape 19"/>
            <p:cNvCxnSpPr>
              <a:cxnSpLocks noChangeShapeType="1"/>
            </p:cNvCxnSpPr>
            <p:nvPr/>
          </p:nvCxnSpPr>
          <p:spPr bwMode="auto">
            <a:xfrm>
              <a:off x="4470" y="1140"/>
              <a:ext cx="0" cy="785"/>
            </a:xfrm>
            <a:prstGeom prst="straightConnector1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26" name="AutoShape 20"/>
            <p:cNvCxnSpPr>
              <a:cxnSpLocks noChangeShapeType="1"/>
            </p:cNvCxnSpPr>
            <p:nvPr/>
          </p:nvCxnSpPr>
          <p:spPr bwMode="auto">
            <a:xfrm>
              <a:off x="5631" y="1140"/>
              <a:ext cx="0" cy="785"/>
            </a:xfrm>
            <a:prstGeom prst="straightConnector1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27" name="AutoShape 21"/>
            <p:cNvCxnSpPr>
              <a:cxnSpLocks noChangeShapeType="1"/>
            </p:cNvCxnSpPr>
            <p:nvPr/>
          </p:nvCxnSpPr>
          <p:spPr bwMode="auto">
            <a:xfrm>
              <a:off x="6910" y="1140"/>
              <a:ext cx="0" cy="785"/>
            </a:xfrm>
            <a:prstGeom prst="straightConnector1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28" name="AutoShape 22"/>
            <p:cNvCxnSpPr>
              <a:cxnSpLocks noChangeShapeType="1"/>
            </p:cNvCxnSpPr>
            <p:nvPr/>
          </p:nvCxnSpPr>
          <p:spPr bwMode="auto">
            <a:xfrm>
              <a:off x="3589" y="882"/>
              <a:ext cx="2042" cy="1043"/>
            </a:xfrm>
            <a:prstGeom prst="straightConnector1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29" name="AutoShape 23"/>
            <p:cNvCxnSpPr>
              <a:cxnSpLocks noChangeShapeType="1"/>
            </p:cNvCxnSpPr>
            <p:nvPr/>
          </p:nvCxnSpPr>
          <p:spPr bwMode="auto">
            <a:xfrm flipV="1">
              <a:off x="3643" y="882"/>
              <a:ext cx="3051" cy="1268"/>
            </a:xfrm>
            <a:prstGeom prst="straightConnector1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30" name="AutoShape 24"/>
            <p:cNvCxnSpPr>
              <a:cxnSpLocks noChangeShapeType="1"/>
            </p:cNvCxnSpPr>
            <p:nvPr/>
          </p:nvCxnSpPr>
          <p:spPr bwMode="auto">
            <a:xfrm>
              <a:off x="4685" y="882"/>
              <a:ext cx="2225" cy="1043"/>
            </a:xfrm>
            <a:prstGeom prst="straightConnector1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</p:spPr>
        </p:cxnSp>
        <p:sp>
          <p:nvSpPr>
            <p:cNvPr id="31" name="Freeform 25"/>
            <p:cNvSpPr>
              <a:spLocks/>
            </p:cNvSpPr>
            <p:nvPr/>
          </p:nvSpPr>
          <p:spPr bwMode="auto">
            <a:xfrm>
              <a:off x="4545" y="2419"/>
              <a:ext cx="2451" cy="4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61" y="569"/>
                </a:cxn>
                <a:cxn ang="0">
                  <a:pos x="2451" y="0"/>
                </a:cxn>
              </a:cxnLst>
              <a:rect l="0" t="0" r="r" b="b"/>
              <a:pathLst>
                <a:path w="2451" h="569">
                  <a:moveTo>
                    <a:pt x="0" y="0"/>
                  </a:moveTo>
                  <a:cubicBezTo>
                    <a:pt x="376" y="284"/>
                    <a:pt x="753" y="569"/>
                    <a:pt x="1161" y="569"/>
                  </a:cubicBezTo>
                  <a:cubicBezTo>
                    <a:pt x="1569" y="569"/>
                    <a:pt x="2233" y="95"/>
                    <a:pt x="2451" y="0"/>
                  </a:cubicBezTo>
                </a:path>
              </a:pathLst>
            </a:custGeom>
            <a:noFill/>
            <a:ln w="28575" cmpd="sng">
              <a:solidFill>
                <a:srgbClr val="00206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 sz="2400">
                <a:latin typeface="+mj-lt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ĐỒ THỊ PHẲNG</a:t>
            </a:r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Lý thuyết đồ thị - chương 4 - Nguyễn Thanh Sơn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68620B-4D47-4978-9491-EE94180F505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33400" y="22098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524000" y="12192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438400" y="27432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447800" y="32766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10" name="Straight Connector 41"/>
          <p:cNvCxnSpPr>
            <a:cxnSpLocks noChangeShapeType="1"/>
            <a:stCxn id="7" idx="3"/>
            <a:endCxn id="6" idx="7"/>
          </p:cNvCxnSpPr>
          <p:nvPr/>
        </p:nvCxnSpPr>
        <p:spPr bwMode="auto">
          <a:xfrm rot="5400000">
            <a:off x="728522" y="1414322"/>
            <a:ext cx="828956" cy="8289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Straight Connector 41"/>
          <p:cNvCxnSpPr>
            <a:cxnSpLocks noChangeShapeType="1"/>
            <a:stCxn id="7" idx="5"/>
            <a:endCxn id="15" idx="1"/>
          </p:cNvCxnSpPr>
          <p:nvPr/>
        </p:nvCxnSpPr>
        <p:spPr bwMode="auto">
          <a:xfrm rot="16200000" flipH="1">
            <a:off x="1947722" y="1185722"/>
            <a:ext cx="371756" cy="8289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Straight Connector 41"/>
          <p:cNvCxnSpPr>
            <a:cxnSpLocks noChangeShapeType="1"/>
            <a:stCxn id="9" idx="7"/>
            <a:endCxn id="8" idx="3"/>
          </p:cNvCxnSpPr>
          <p:nvPr/>
        </p:nvCxnSpPr>
        <p:spPr bwMode="auto">
          <a:xfrm rot="5400000" flipH="1" flipV="1">
            <a:off x="1871522" y="2709722"/>
            <a:ext cx="371756" cy="8289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" name="Straight Connector 41"/>
          <p:cNvCxnSpPr>
            <a:cxnSpLocks noChangeShapeType="1"/>
            <a:stCxn id="9" idx="1"/>
            <a:endCxn id="6" idx="4"/>
          </p:cNvCxnSpPr>
          <p:nvPr/>
        </p:nvCxnSpPr>
        <p:spPr bwMode="auto">
          <a:xfrm rot="16200000" flipV="1">
            <a:off x="628650" y="2457450"/>
            <a:ext cx="871678" cy="833578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" name="Straight Connector 41"/>
          <p:cNvCxnSpPr>
            <a:cxnSpLocks noChangeShapeType="1"/>
            <a:stCxn id="7" idx="4"/>
            <a:endCxn id="9" idx="0"/>
          </p:cNvCxnSpPr>
          <p:nvPr/>
        </p:nvCxnSpPr>
        <p:spPr bwMode="auto">
          <a:xfrm rot="5400000">
            <a:off x="685800" y="2324100"/>
            <a:ext cx="1828800" cy="76200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2514600" y="17526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16" name="Straight Connector 41"/>
          <p:cNvCxnSpPr>
            <a:cxnSpLocks noChangeShapeType="1"/>
            <a:stCxn id="8" idx="0"/>
            <a:endCxn id="15" idx="4"/>
          </p:cNvCxnSpPr>
          <p:nvPr/>
        </p:nvCxnSpPr>
        <p:spPr bwMode="auto">
          <a:xfrm rot="5400000" flipH="1" flipV="1">
            <a:off x="2209800" y="2324100"/>
            <a:ext cx="762000" cy="76200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7" name="Straight Connector 41"/>
          <p:cNvCxnSpPr>
            <a:cxnSpLocks noChangeShapeType="1"/>
            <a:stCxn id="15" idx="3"/>
            <a:endCxn id="9" idx="7"/>
          </p:cNvCxnSpPr>
          <p:nvPr/>
        </p:nvCxnSpPr>
        <p:spPr bwMode="auto">
          <a:xfrm rot="5400000">
            <a:off x="1414322" y="2176322"/>
            <a:ext cx="1362356" cy="9051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3810000" y="11430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3733800" y="32004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28" name="Straight Connector 41"/>
          <p:cNvCxnSpPr>
            <a:cxnSpLocks noChangeShapeType="1"/>
            <a:stCxn id="26" idx="5"/>
            <a:endCxn id="30" idx="1"/>
          </p:cNvCxnSpPr>
          <p:nvPr/>
        </p:nvCxnSpPr>
        <p:spPr bwMode="auto">
          <a:xfrm rot="16200000" flipH="1">
            <a:off x="4233722" y="1109522"/>
            <a:ext cx="371756" cy="8289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9" name="Straight Connector 41"/>
          <p:cNvCxnSpPr>
            <a:cxnSpLocks noChangeShapeType="1"/>
            <a:stCxn id="26" idx="4"/>
            <a:endCxn id="27" idx="0"/>
          </p:cNvCxnSpPr>
          <p:nvPr/>
        </p:nvCxnSpPr>
        <p:spPr bwMode="auto">
          <a:xfrm rot="5400000">
            <a:off x="2971800" y="2247900"/>
            <a:ext cx="1828800" cy="76200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4800600" y="16764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31" name="Straight Connector 41"/>
          <p:cNvCxnSpPr>
            <a:cxnSpLocks noChangeShapeType="1"/>
            <a:stCxn id="30" idx="3"/>
            <a:endCxn id="27" idx="7"/>
          </p:cNvCxnSpPr>
          <p:nvPr/>
        </p:nvCxnSpPr>
        <p:spPr bwMode="auto">
          <a:xfrm rot="5400000">
            <a:off x="3700322" y="2100122"/>
            <a:ext cx="1362356" cy="9051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6248400" y="11430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6172200" y="32004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34" name="Straight Connector 41"/>
          <p:cNvCxnSpPr>
            <a:cxnSpLocks noChangeShapeType="1"/>
            <a:stCxn id="32" idx="4"/>
            <a:endCxn id="33" idx="0"/>
          </p:cNvCxnSpPr>
          <p:nvPr/>
        </p:nvCxnSpPr>
        <p:spPr bwMode="auto">
          <a:xfrm rot="5400000">
            <a:off x="5410200" y="2247900"/>
            <a:ext cx="1828800" cy="76200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8191500" y="11430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8115300" y="32004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37" name="Straight Connector 41"/>
          <p:cNvCxnSpPr>
            <a:cxnSpLocks noChangeShapeType="1"/>
            <a:stCxn id="35" idx="4"/>
            <a:endCxn id="36" idx="0"/>
          </p:cNvCxnSpPr>
          <p:nvPr/>
        </p:nvCxnSpPr>
        <p:spPr bwMode="auto">
          <a:xfrm rot="5400000">
            <a:off x="7353300" y="2247900"/>
            <a:ext cx="1828800" cy="76200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38" name="Straight Connector 41"/>
          <p:cNvCxnSpPr>
            <a:cxnSpLocks noChangeShapeType="1"/>
            <a:stCxn id="32" idx="6"/>
            <a:endCxn id="33" idx="6"/>
          </p:cNvCxnSpPr>
          <p:nvPr/>
        </p:nvCxnSpPr>
        <p:spPr bwMode="auto">
          <a:xfrm flipH="1">
            <a:off x="6400800" y="1257300"/>
            <a:ext cx="76200" cy="2057400"/>
          </a:xfrm>
          <a:prstGeom prst="curvedConnector3">
            <a:avLst>
              <a:gd name="adj1" fmla="val -461194"/>
            </a:avLst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</a:t>
            </a:r>
            <a:r>
              <a:rPr lang="vi-VN" smtClean="0"/>
              <a:t>ồ thị vô hướng G được gọi là phẳng nếu tồn tại một cách vẽ G trong mặt phẳng sao cho không có hai cạnh nào của G cắt nhau.</a:t>
            </a:r>
          </a:p>
          <a:p>
            <a:r>
              <a:rPr lang="vi-VN" smtClean="0"/>
              <a:t>Khi G là một đồ thị phẳng thì mỗi cách vẽ G trong mặt phẳng sao cho không có hai cạnh nào của G cắt nhau được gọi là một biểu diễn phẳng của G.</a:t>
            </a:r>
            <a:endParaRPr lang="en-US" smtClean="0"/>
          </a:p>
          <a:p>
            <a:r>
              <a:rPr lang="en-US" i="1" smtClean="0"/>
              <a:t>Hai cạnh chung đỉnh được qui ước là không cắt nhau</a:t>
            </a:r>
            <a:endParaRPr lang="vi-VN" i="1" smtClean="0"/>
          </a:p>
          <a:p>
            <a:endParaRPr lang="en-S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ĐỊNH NGHĨA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733C93-5993-4769-9372-8DF56524E4D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Lý thuyết đồ thị  - chương 4 - Nguyễn Thanh Sơn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219200"/>
          </a:xfrm>
        </p:spPr>
        <p:txBody>
          <a:bodyPr/>
          <a:lstStyle/>
          <a:p>
            <a:r>
              <a:rPr lang="en-US" smtClean="0"/>
              <a:t>G</a:t>
            </a:r>
            <a:r>
              <a:rPr lang="en-US" baseline="-25000" smtClean="0"/>
              <a:t>1</a:t>
            </a:r>
            <a:r>
              <a:rPr lang="en-US" smtClean="0"/>
              <a:t> là đồ thị phẳng. G</a:t>
            </a:r>
            <a:r>
              <a:rPr lang="en-US" baseline="-25000" smtClean="0"/>
              <a:t>2</a:t>
            </a:r>
            <a:r>
              <a:rPr lang="en-US" smtClean="0"/>
              <a:t>, G</a:t>
            </a:r>
            <a:r>
              <a:rPr lang="en-US" baseline="-25000" smtClean="0"/>
              <a:t>3</a:t>
            </a:r>
            <a:r>
              <a:rPr lang="en-US" smtClean="0"/>
              <a:t> là các biểu diễn phẳng của G</a:t>
            </a:r>
            <a:r>
              <a:rPr lang="en-US" baseline="-25000" smtClean="0"/>
              <a:t>1</a:t>
            </a:r>
            <a:endParaRPr lang="en-SG" baseline="-250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733C93-5993-4769-9372-8DF56524E4D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Lý thuyết đồ thị  - chương 4 - Nguyễn Thanh Sơn</a:t>
            </a:r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04800" y="4038600"/>
            <a:ext cx="609600" cy="6858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r>
              <a:rPr lang="en-US" sz="2400" smtClean="0">
                <a:solidFill>
                  <a:srgbClr val="0033CC"/>
                </a:solidFill>
                <a:latin typeface="Arial" charset="0"/>
              </a:rPr>
              <a:t>C</a:t>
            </a: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600200" y="2667000"/>
            <a:ext cx="609600" cy="6858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r>
              <a:rPr lang="en-US" sz="2400" smtClean="0">
                <a:solidFill>
                  <a:srgbClr val="0033CC"/>
                </a:solidFill>
                <a:latin typeface="Arial" charset="0"/>
              </a:rPr>
              <a:t>A</a:t>
            </a: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743200" y="4191000"/>
            <a:ext cx="609600" cy="6858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r>
              <a:rPr lang="en-US" sz="2400" smtClean="0">
                <a:solidFill>
                  <a:srgbClr val="0033CC"/>
                </a:solidFill>
                <a:latin typeface="Arial" charset="0"/>
              </a:rPr>
              <a:t>D</a:t>
            </a: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447800" y="5715000"/>
            <a:ext cx="609600" cy="6858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r>
              <a:rPr lang="en-US" sz="2400" smtClean="0">
                <a:solidFill>
                  <a:srgbClr val="0033CC"/>
                </a:solidFill>
                <a:latin typeface="Arial" charset="0"/>
              </a:rPr>
              <a:t>B</a:t>
            </a: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12" name="Straight Connector 41"/>
          <p:cNvCxnSpPr>
            <a:cxnSpLocks noChangeShapeType="1"/>
            <a:stCxn id="9" idx="3"/>
            <a:endCxn id="7" idx="7"/>
          </p:cNvCxnSpPr>
          <p:nvPr/>
        </p:nvCxnSpPr>
        <p:spPr bwMode="auto">
          <a:xfrm rot="5400000">
            <a:off x="813967" y="3263526"/>
            <a:ext cx="886666" cy="864348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" name="Straight Connector 41"/>
          <p:cNvCxnSpPr>
            <a:cxnSpLocks noChangeShapeType="1"/>
            <a:stCxn id="9" idx="5"/>
            <a:endCxn id="10" idx="1"/>
          </p:cNvCxnSpPr>
          <p:nvPr/>
        </p:nvCxnSpPr>
        <p:spPr bwMode="auto">
          <a:xfrm rot="16200000" flipH="1">
            <a:off x="1956967" y="3415926"/>
            <a:ext cx="1039066" cy="711948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" name="Straight Connector 41"/>
          <p:cNvCxnSpPr>
            <a:cxnSpLocks noChangeShapeType="1"/>
            <a:stCxn id="11" idx="6"/>
            <a:endCxn id="10" idx="3"/>
          </p:cNvCxnSpPr>
          <p:nvPr/>
        </p:nvCxnSpPr>
        <p:spPr bwMode="auto">
          <a:xfrm flipV="1">
            <a:off x="2057400" y="4776367"/>
            <a:ext cx="775074" cy="1281533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" name="Straight Connector 41"/>
          <p:cNvCxnSpPr>
            <a:cxnSpLocks noChangeShapeType="1"/>
            <a:stCxn id="11" idx="1"/>
            <a:endCxn id="7" idx="4"/>
          </p:cNvCxnSpPr>
          <p:nvPr/>
        </p:nvCxnSpPr>
        <p:spPr bwMode="auto">
          <a:xfrm rot="16200000" flipV="1">
            <a:off x="527821" y="4806180"/>
            <a:ext cx="1091033" cy="927474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7" name="Straight Connector 41"/>
          <p:cNvCxnSpPr>
            <a:cxnSpLocks noChangeShapeType="1"/>
            <a:stCxn id="7" idx="6"/>
            <a:endCxn id="10" idx="2"/>
          </p:cNvCxnSpPr>
          <p:nvPr/>
        </p:nvCxnSpPr>
        <p:spPr bwMode="auto">
          <a:xfrm>
            <a:off x="914400" y="4381500"/>
            <a:ext cx="1828800" cy="152400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4" name="Straight Connector 41"/>
          <p:cNvCxnSpPr>
            <a:cxnSpLocks noChangeShapeType="1"/>
            <a:stCxn id="9" idx="4"/>
            <a:endCxn id="11" idx="0"/>
          </p:cNvCxnSpPr>
          <p:nvPr/>
        </p:nvCxnSpPr>
        <p:spPr bwMode="auto">
          <a:xfrm rot="5400000">
            <a:off x="647700" y="4457700"/>
            <a:ext cx="2362200" cy="152400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352800" y="5334000"/>
            <a:ext cx="609600" cy="6858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r>
              <a:rPr lang="en-US" sz="2400" smtClean="0">
                <a:solidFill>
                  <a:srgbClr val="0033CC"/>
                </a:solidFill>
                <a:latin typeface="Arial" charset="0"/>
              </a:rPr>
              <a:t>C</a:t>
            </a: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4648200" y="2538833"/>
            <a:ext cx="609600" cy="6858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r>
              <a:rPr lang="en-US" sz="2400" smtClean="0">
                <a:solidFill>
                  <a:srgbClr val="0033CC"/>
                </a:solidFill>
                <a:latin typeface="Arial" charset="0"/>
              </a:rPr>
              <a:t>A</a:t>
            </a: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638800" y="5486400"/>
            <a:ext cx="609600" cy="6858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r>
              <a:rPr lang="en-US" sz="2400" smtClean="0">
                <a:solidFill>
                  <a:srgbClr val="0033CC"/>
                </a:solidFill>
                <a:latin typeface="Arial" charset="0"/>
              </a:rPr>
              <a:t>D</a:t>
            </a: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4572000" y="4495800"/>
            <a:ext cx="609600" cy="6858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r>
              <a:rPr lang="en-US" sz="2400" smtClean="0">
                <a:solidFill>
                  <a:srgbClr val="0033CC"/>
                </a:solidFill>
                <a:latin typeface="Arial" charset="0"/>
              </a:rPr>
              <a:t>B</a:t>
            </a: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59" name="Straight Connector 41"/>
          <p:cNvCxnSpPr>
            <a:cxnSpLocks noChangeShapeType="1"/>
            <a:stCxn id="56" idx="3"/>
            <a:endCxn id="55" idx="7"/>
          </p:cNvCxnSpPr>
          <p:nvPr/>
        </p:nvCxnSpPr>
        <p:spPr bwMode="auto">
          <a:xfrm rot="5400000">
            <a:off x="3150184" y="3847142"/>
            <a:ext cx="2310233" cy="864348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60" name="Straight Connector 41"/>
          <p:cNvCxnSpPr>
            <a:cxnSpLocks noChangeShapeType="1"/>
            <a:stCxn id="56" idx="5"/>
            <a:endCxn id="57" idx="0"/>
          </p:cNvCxnSpPr>
          <p:nvPr/>
        </p:nvCxnSpPr>
        <p:spPr bwMode="auto">
          <a:xfrm rot="16200000" flipH="1">
            <a:off x="4374963" y="3917763"/>
            <a:ext cx="2362200" cy="775074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61" name="Straight Connector 41"/>
          <p:cNvCxnSpPr>
            <a:cxnSpLocks noChangeShapeType="1"/>
            <a:stCxn id="58" idx="6"/>
            <a:endCxn id="57" idx="1"/>
          </p:cNvCxnSpPr>
          <p:nvPr/>
        </p:nvCxnSpPr>
        <p:spPr bwMode="auto">
          <a:xfrm>
            <a:off x="5181600" y="4838700"/>
            <a:ext cx="546474" cy="748133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62" name="Straight Connector 41"/>
          <p:cNvCxnSpPr>
            <a:cxnSpLocks noChangeShapeType="1"/>
            <a:stCxn id="58" idx="2"/>
            <a:endCxn id="55" idx="6"/>
          </p:cNvCxnSpPr>
          <p:nvPr/>
        </p:nvCxnSpPr>
        <p:spPr bwMode="auto">
          <a:xfrm rot="10800000" flipV="1">
            <a:off x="3962400" y="4838700"/>
            <a:ext cx="609600" cy="838200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63" name="Straight Connector 41"/>
          <p:cNvCxnSpPr>
            <a:cxnSpLocks noChangeShapeType="1"/>
            <a:stCxn id="55" idx="5"/>
            <a:endCxn id="57" idx="2"/>
          </p:cNvCxnSpPr>
          <p:nvPr/>
        </p:nvCxnSpPr>
        <p:spPr bwMode="auto">
          <a:xfrm rot="5400000" flipH="1" flipV="1">
            <a:off x="4710929" y="4991497"/>
            <a:ext cx="90067" cy="1765674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64" name="Straight Connector 41"/>
          <p:cNvCxnSpPr>
            <a:cxnSpLocks noChangeShapeType="1"/>
            <a:stCxn id="56" idx="4"/>
            <a:endCxn id="58" idx="0"/>
          </p:cNvCxnSpPr>
          <p:nvPr/>
        </p:nvCxnSpPr>
        <p:spPr bwMode="auto">
          <a:xfrm rot="5400000">
            <a:off x="4279317" y="3822116"/>
            <a:ext cx="1271167" cy="76200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sp>
        <p:nvSpPr>
          <p:cNvPr id="65" name="Oval 64"/>
          <p:cNvSpPr>
            <a:spLocks noChangeArrowheads="1"/>
          </p:cNvSpPr>
          <p:nvPr/>
        </p:nvSpPr>
        <p:spPr bwMode="auto">
          <a:xfrm>
            <a:off x="5867400" y="2743200"/>
            <a:ext cx="609600" cy="6858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r>
              <a:rPr lang="en-US" sz="2400" smtClean="0">
                <a:solidFill>
                  <a:srgbClr val="0033CC"/>
                </a:solidFill>
                <a:latin typeface="Arial" charset="0"/>
              </a:rPr>
              <a:t>C</a:t>
            </a: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66" name="Oval 65"/>
          <p:cNvSpPr>
            <a:spLocks noChangeArrowheads="1"/>
          </p:cNvSpPr>
          <p:nvPr/>
        </p:nvSpPr>
        <p:spPr bwMode="auto">
          <a:xfrm>
            <a:off x="7239000" y="2209800"/>
            <a:ext cx="609600" cy="6858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r>
              <a:rPr lang="en-US" sz="2400" smtClean="0">
                <a:solidFill>
                  <a:srgbClr val="0033CC"/>
                </a:solidFill>
                <a:latin typeface="Arial" charset="0"/>
              </a:rPr>
              <a:t>A</a:t>
            </a: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8382000" y="2743200"/>
            <a:ext cx="609600" cy="6858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r>
              <a:rPr lang="en-US" sz="2400" smtClean="0">
                <a:solidFill>
                  <a:srgbClr val="0033CC"/>
                </a:solidFill>
                <a:latin typeface="Arial" charset="0"/>
              </a:rPr>
              <a:t>D</a:t>
            </a: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7086600" y="5257800"/>
            <a:ext cx="609600" cy="6858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r>
              <a:rPr lang="en-US" sz="2400" smtClean="0">
                <a:solidFill>
                  <a:srgbClr val="0033CC"/>
                </a:solidFill>
                <a:latin typeface="Arial" charset="0"/>
              </a:rPr>
              <a:t>B</a:t>
            </a: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69" name="Straight Connector 41"/>
          <p:cNvCxnSpPr>
            <a:cxnSpLocks noChangeShapeType="1"/>
            <a:stCxn id="66" idx="3"/>
            <a:endCxn id="65" idx="7"/>
          </p:cNvCxnSpPr>
          <p:nvPr/>
        </p:nvCxnSpPr>
        <p:spPr bwMode="auto">
          <a:xfrm rot="5400000">
            <a:off x="6833767" y="2349126"/>
            <a:ext cx="48466" cy="940548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0" name="Straight Connector 41"/>
          <p:cNvCxnSpPr>
            <a:cxnSpLocks noChangeShapeType="1"/>
            <a:stCxn id="66" idx="5"/>
            <a:endCxn id="67" idx="1"/>
          </p:cNvCxnSpPr>
          <p:nvPr/>
        </p:nvCxnSpPr>
        <p:spPr bwMode="auto">
          <a:xfrm rot="16200000" flipH="1">
            <a:off x="8091067" y="2463426"/>
            <a:ext cx="48466" cy="711948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1" name="Straight Connector 41"/>
          <p:cNvCxnSpPr>
            <a:cxnSpLocks noChangeShapeType="1"/>
            <a:stCxn id="68" idx="6"/>
            <a:endCxn id="67" idx="3"/>
          </p:cNvCxnSpPr>
          <p:nvPr/>
        </p:nvCxnSpPr>
        <p:spPr bwMode="auto">
          <a:xfrm flipV="1">
            <a:off x="7696200" y="3328567"/>
            <a:ext cx="775074" cy="2272133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2" name="Straight Connector 41"/>
          <p:cNvCxnSpPr>
            <a:cxnSpLocks noChangeShapeType="1"/>
            <a:stCxn id="68" idx="1"/>
            <a:endCxn id="65" idx="4"/>
          </p:cNvCxnSpPr>
          <p:nvPr/>
        </p:nvCxnSpPr>
        <p:spPr bwMode="auto">
          <a:xfrm rot="16200000" flipV="1">
            <a:off x="5709421" y="3891780"/>
            <a:ext cx="1929233" cy="1003674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3" name="Straight Connector 41"/>
          <p:cNvCxnSpPr>
            <a:cxnSpLocks noChangeShapeType="1"/>
            <a:stCxn id="65" idx="0"/>
            <a:endCxn id="67" idx="0"/>
          </p:cNvCxnSpPr>
          <p:nvPr/>
        </p:nvCxnSpPr>
        <p:spPr bwMode="auto">
          <a:xfrm rot="5400000" flipH="1" flipV="1">
            <a:off x="7429500" y="1485900"/>
            <a:ext cx="1588" cy="2514600"/>
          </a:xfrm>
          <a:prstGeom prst="curvedConnector3">
            <a:avLst>
              <a:gd name="adj1" fmla="val 45334964"/>
            </a:avLst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4" name="Straight Connector 41"/>
          <p:cNvCxnSpPr>
            <a:cxnSpLocks noChangeShapeType="1"/>
            <a:stCxn id="66" idx="4"/>
            <a:endCxn id="68" idx="0"/>
          </p:cNvCxnSpPr>
          <p:nvPr/>
        </p:nvCxnSpPr>
        <p:spPr bwMode="auto">
          <a:xfrm rot="5400000">
            <a:off x="6286500" y="4000500"/>
            <a:ext cx="2362200" cy="152400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sp>
        <p:nvSpPr>
          <p:cNvPr id="107" name="Oval 106"/>
          <p:cNvSpPr>
            <a:spLocks noChangeArrowheads="1"/>
          </p:cNvSpPr>
          <p:nvPr/>
        </p:nvSpPr>
        <p:spPr bwMode="auto">
          <a:xfrm>
            <a:off x="4343400" y="5867400"/>
            <a:ext cx="914400" cy="685800"/>
          </a:xfrm>
          <a:prstGeom prst="ellipse">
            <a:avLst/>
          </a:prstGeom>
          <a:noFill/>
          <a:ln w="28575" algn="ctr">
            <a:noFill/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r>
              <a:rPr lang="en-US" sz="2400" smtClean="0">
                <a:solidFill>
                  <a:srgbClr val="0033CC"/>
                </a:solidFill>
                <a:latin typeface="Arial" charset="0"/>
              </a:rPr>
              <a:t>G</a:t>
            </a:r>
            <a:r>
              <a:rPr lang="en-US" sz="2400" baseline="-25000" smtClean="0">
                <a:solidFill>
                  <a:srgbClr val="0033CC"/>
                </a:solidFill>
                <a:latin typeface="Arial" charset="0"/>
              </a:rPr>
              <a:t>2</a:t>
            </a:r>
            <a:endParaRPr lang="en-SG" sz="2400" baseline="-250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8" name="Oval 107"/>
          <p:cNvSpPr>
            <a:spLocks noChangeArrowheads="1"/>
          </p:cNvSpPr>
          <p:nvPr/>
        </p:nvSpPr>
        <p:spPr bwMode="auto">
          <a:xfrm>
            <a:off x="381000" y="5638800"/>
            <a:ext cx="914400" cy="685800"/>
          </a:xfrm>
          <a:prstGeom prst="ellipse">
            <a:avLst/>
          </a:prstGeom>
          <a:noFill/>
          <a:ln w="28575" algn="ctr">
            <a:noFill/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r>
              <a:rPr lang="en-US" sz="2400" smtClean="0">
                <a:solidFill>
                  <a:srgbClr val="0033CC"/>
                </a:solidFill>
                <a:latin typeface="Arial" charset="0"/>
              </a:rPr>
              <a:t>G</a:t>
            </a:r>
            <a:r>
              <a:rPr lang="en-US" sz="2400" baseline="-25000" smtClean="0">
                <a:solidFill>
                  <a:srgbClr val="0033CC"/>
                </a:solidFill>
                <a:latin typeface="Arial" charset="0"/>
              </a:rPr>
              <a:t>1</a:t>
            </a:r>
            <a:endParaRPr lang="en-SG" sz="2400" baseline="-250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9" name="Oval 108"/>
          <p:cNvSpPr>
            <a:spLocks noChangeArrowheads="1"/>
          </p:cNvSpPr>
          <p:nvPr/>
        </p:nvSpPr>
        <p:spPr bwMode="auto">
          <a:xfrm>
            <a:off x="7772400" y="5486400"/>
            <a:ext cx="914400" cy="685800"/>
          </a:xfrm>
          <a:prstGeom prst="ellipse">
            <a:avLst/>
          </a:prstGeom>
          <a:noFill/>
          <a:ln w="28575" algn="ctr">
            <a:noFill/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r>
              <a:rPr lang="en-US" sz="2400" smtClean="0">
                <a:solidFill>
                  <a:srgbClr val="0033CC"/>
                </a:solidFill>
                <a:latin typeface="Arial" charset="0"/>
              </a:rPr>
              <a:t>G</a:t>
            </a:r>
            <a:r>
              <a:rPr lang="en-US" sz="2400" baseline="-25000" smtClean="0">
                <a:solidFill>
                  <a:srgbClr val="0033CC"/>
                </a:solidFill>
                <a:latin typeface="Arial" charset="0"/>
              </a:rPr>
              <a:t>3</a:t>
            </a:r>
            <a:endParaRPr lang="en-SG" sz="2400" baseline="-25000">
              <a:solidFill>
                <a:srgbClr val="0033CC"/>
              </a:solidFill>
              <a:latin typeface="Arial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Các PHÉP BIẾN ĐỔI ĐỒNG PHÔI:</a:t>
            </a:r>
          </a:p>
          <a:p>
            <a:pPr lvl="1"/>
            <a:r>
              <a:rPr lang="en-US" smtClean="0"/>
              <a:t>Thêm 1 đỉnh nằm trên một cạnh</a:t>
            </a:r>
          </a:p>
          <a:p>
            <a:pPr lvl="1"/>
            <a:r>
              <a:rPr lang="en-US" smtClean="0"/>
              <a:t>Gộp 2 cạnh chung đỉnh bậc 2 thành 1 cạnh</a:t>
            </a:r>
          </a:p>
          <a:p>
            <a:r>
              <a:rPr lang="en-US" smtClean="0"/>
              <a:t>ĐỒ THỊ ĐỒNG PHÔI:</a:t>
            </a:r>
            <a:r>
              <a:rPr lang="vi-VN" smtClean="0"/>
              <a:t> Hai đồ thị được gọi là đồng phôi nếu mỗi đồ thị có được từ đồ thị kia bằng cách thực hiện một dãy các phép biến đổi đồng phôi</a:t>
            </a:r>
            <a:endParaRPr lang="en-S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ĐỒ THỊ ĐỒNG PHÔI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733C93-5993-4769-9372-8DF56524E4D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Lý thuyết đồ thị  - chương 4 - Nguyễn Thanh Sơn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Các đồ thị đồng phôi</a:t>
            </a:r>
            <a:endParaRPr lang="en-S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733C93-5993-4769-9372-8DF56524E4D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Lý thuyết đồ thị  - chương 4 - Nguyễn Thanh Sơn</a:t>
            </a:r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33400" y="44958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524000" y="35052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14600" y="46482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447800" y="55626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10" name="Straight Connector 41"/>
          <p:cNvCxnSpPr>
            <a:cxnSpLocks noChangeShapeType="1"/>
            <a:stCxn id="7" idx="3"/>
            <a:endCxn id="6" idx="7"/>
          </p:cNvCxnSpPr>
          <p:nvPr/>
        </p:nvCxnSpPr>
        <p:spPr bwMode="auto">
          <a:xfrm rot="5400000">
            <a:off x="728522" y="3700322"/>
            <a:ext cx="828956" cy="8289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Straight Connector 41"/>
          <p:cNvCxnSpPr>
            <a:cxnSpLocks noChangeShapeType="1"/>
            <a:stCxn id="7" idx="5"/>
            <a:endCxn id="8" idx="1"/>
          </p:cNvCxnSpPr>
          <p:nvPr/>
        </p:nvCxnSpPr>
        <p:spPr bwMode="auto">
          <a:xfrm rot="16200000" flipH="1">
            <a:off x="1642922" y="3776522"/>
            <a:ext cx="981356" cy="8289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Straight Connector 41"/>
          <p:cNvCxnSpPr>
            <a:cxnSpLocks noChangeShapeType="1"/>
            <a:stCxn id="9" idx="7"/>
            <a:endCxn id="8" idx="3"/>
          </p:cNvCxnSpPr>
          <p:nvPr/>
        </p:nvCxnSpPr>
        <p:spPr bwMode="auto">
          <a:xfrm rot="5400000" flipH="1" flipV="1">
            <a:off x="1719122" y="4767122"/>
            <a:ext cx="752756" cy="9051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" name="Straight Connector 41"/>
          <p:cNvCxnSpPr>
            <a:cxnSpLocks noChangeShapeType="1"/>
            <a:stCxn id="9" idx="1"/>
            <a:endCxn id="6" idx="4"/>
          </p:cNvCxnSpPr>
          <p:nvPr/>
        </p:nvCxnSpPr>
        <p:spPr bwMode="auto">
          <a:xfrm rot="16200000" flipV="1">
            <a:off x="628650" y="4743450"/>
            <a:ext cx="871678" cy="833578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" name="Straight Connector 41"/>
          <p:cNvCxnSpPr>
            <a:cxnSpLocks noChangeShapeType="1"/>
            <a:stCxn id="7" idx="4"/>
            <a:endCxn id="9" idx="0"/>
          </p:cNvCxnSpPr>
          <p:nvPr/>
        </p:nvCxnSpPr>
        <p:spPr bwMode="auto">
          <a:xfrm rot="5400000">
            <a:off x="685800" y="4610100"/>
            <a:ext cx="1828800" cy="76200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sp>
        <p:nvSpPr>
          <p:cNvPr id="63" name="Oval 62"/>
          <p:cNvSpPr>
            <a:spLocks noChangeArrowheads="1"/>
          </p:cNvSpPr>
          <p:nvPr/>
        </p:nvSpPr>
        <p:spPr bwMode="auto">
          <a:xfrm>
            <a:off x="5105400" y="48006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6096000" y="38100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66" name="Oval 65"/>
          <p:cNvSpPr>
            <a:spLocks noChangeArrowheads="1"/>
          </p:cNvSpPr>
          <p:nvPr/>
        </p:nvSpPr>
        <p:spPr bwMode="auto">
          <a:xfrm>
            <a:off x="6019800" y="58674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67" name="Straight Connector 41"/>
          <p:cNvCxnSpPr>
            <a:cxnSpLocks noChangeShapeType="1"/>
            <a:stCxn id="64" idx="3"/>
            <a:endCxn id="63" idx="7"/>
          </p:cNvCxnSpPr>
          <p:nvPr/>
        </p:nvCxnSpPr>
        <p:spPr bwMode="auto">
          <a:xfrm rot="5400000">
            <a:off x="5300522" y="4005122"/>
            <a:ext cx="828956" cy="8289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68" name="Straight Connector 41"/>
          <p:cNvCxnSpPr>
            <a:cxnSpLocks noChangeShapeType="1"/>
            <a:stCxn id="64" idx="6"/>
            <a:endCxn id="66" idx="6"/>
          </p:cNvCxnSpPr>
          <p:nvPr/>
        </p:nvCxnSpPr>
        <p:spPr bwMode="auto">
          <a:xfrm flipH="1">
            <a:off x="6248400" y="3924300"/>
            <a:ext cx="76200" cy="2057400"/>
          </a:xfrm>
          <a:prstGeom prst="curvedConnector3">
            <a:avLst>
              <a:gd name="adj1" fmla="val -658210"/>
            </a:avLst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0" name="Straight Connector 41"/>
          <p:cNvCxnSpPr>
            <a:cxnSpLocks noChangeShapeType="1"/>
            <a:stCxn id="66" idx="1"/>
            <a:endCxn id="63" idx="4"/>
          </p:cNvCxnSpPr>
          <p:nvPr/>
        </p:nvCxnSpPr>
        <p:spPr bwMode="auto">
          <a:xfrm rot="16200000" flipV="1">
            <a:off x="5200650" y="5048250"/>
            <a:ext cx="871678" cy="833578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1" name="Straight Connector 41"/>
          <p:cNvCxnSpPr>
            <a:cxnSpLocks noChangeShapeType="1"/>
            <a:stCxn id="64" idx="4"/>
            <a:endCxn id="66" idx="0"/>
          </p:cNvCxnSpPr>
          <p:nvPr/>
        </p:nvCxnSpPr>
        <p:spPr bwMode="auto">
          <a:xfrm rot="5400000">
            <a:off x="5257800" y="4914900"/>
            <a:ext cx="1828800" cy="76200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2895600" y="32004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78" name="Oval 77"/>
          <p:cNvSpPr>
            <a:spLocks noChangeArrowheads="1"/>
          </p:cNvSpPr>
          <p:nvPr/>
        </p:nvSpPr>
        <p:spPr bwMode="auto">
          <a:xfrm>
            <a:off x="3886200" y="22098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79" name="Oval 78"/>
          <p:cNvSpPr>
            <a:spLocks noChangeArrowheads="1"/>
          </p:cNvSpPr>
          <p:nvPr/>
        </p:nvSpPr>
        <p:spPr bwMode="auto">
          <a:xfrm>
            <a:off x="4800600" y="37338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80" name="Oval 79"/>
          <p:cNvSpPr>
            <a:spLocks noChangeArrowheads="1"/>
          </p:cNvSpPr>
          <p:nvPr/>
        </p:nvSpPr>
        <p:spPr bwMode="auto">
          <a:xfrm>
            <a:off x="3810000" y="42672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81" name="Straight Connector 41"/>
          <p:cNvCxnSpPr>
            <a:cxnSpLocks noChangeShapeType="1"/>
            <a:stCxn id="78" idx="3"/>
            <a:endCxn id="77" idx="7"/>
          </p:cNvCxnSpPr>
          <p:nvPr/>
        </p:nvCxnSpPr>
        <p:spPr bwMode="auto">
          <a:xfrm rot="5400000">
            <a:off x="3090722" y="2404922"/>
            <a:ext cx="828956" cy="8289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2" name="Straight Connector 41"/>
          <p:cNvCxnSpPr>
            <a:cxnSpLocks noChangeShapeType="1"/>
            <a:stCxn id="78" idx="5"/>
            <a:endCxn id="88" idx="1"/>
          </p:cNvCxnSpPr>
          <p:nvPr/>
        </p:nvCxnSpPr>
        <p:spPr bwMode="auto">
          <a:xfrm rot="16200000" flipH="1">
            <a:off x="4309922" y="2176322"/>
            <a:ext cx="371756" cy="8289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3" name="Straight Connector 41"/>
          <p:cNvCxnSpPr>
            <a:cxnSpLocks noChangeShapeType="1"/>
            <a:stCxn id="80" idx="7"/>
            <a:endCxn id="79" idx="3"/>
          </p:cNvCxnSpPr>
          <p:nvPr/>
        </p:nvCxnSpPr>
        <p:spPr bwMode="auto">
          <a:xfrm rot="5400000" flipH="1" flipV="1">
            <a:off x="4233722" y="3700322"/>
            <a:ext cx="371756" cy="8289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4" name="Straight Connector 41"/>
          <p:cNvCxnSpPr>
            <a:cxnSpLocks noChangeShapeType="1"/>
            <a:stCxn id="80" idx="1"/>
            <a:endCxn id="77" idx="4"/>
          </p:cNvCxnSpPr>
          <p:nvPr/>
        </p:nvCxnSpPr>
        <p:spPr bwMode="auto">
          <a:xfrm rot="16200000" flipV="1">
            <a:off x="2990850" y="3448050"/>
            <a:ext cx="871678" cy="833578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5" name="Straight Connector 41"/>
          <p:cNvCxnSpPr>
            <a:cxnSpLocks noChangeShapeType="1"/>
            <a:stCxn id="78" idx="4"/>
            <a:endCxn id="80" idx="0"/>
          </p:cNvCxnSpPr>
          <p:nvPr/>
        </p:nvCxnSpPr>
        <p:spPr bwMode="auto">
          <a:xfrm rot="5400000">
            <a:off x="3048000" y="3314700"/>
            <a:ext cx="1828800" cy="76200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sp>
        <p:nvSpPr>
          <p:cNvPr id="88" name="Oval 87"/>
          <p:cNvSpPr>
            <a:spLocks noChangeArrowheads="1"/>
          </p:cNvSpPr>
          <p:nvPr/>
        </p:nvSpPr>
        <p:spPr bwMode="auto">
          <a:xfrm>
            <a:off x="4876800" y="27432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90" name="Straight Connector 41"/>
          <p:cNvCxnSpPr>
            <a:cxnSpLocks noChangeShapeType="1"/>
            <a:stCxn id="79" idx="0"/>
            <a:endCxn id="88" idx="4"/>
          </p:cNvCxnSpPr>
          <p:nvPr/>
        </p:nvCxnSpPr>
        <p:spPr bwMode="auto">
          <a:xfrm rot="5400000" flipH="1" flipV="1">
            <a:off x="4572000" y="3314700"/>
            <a:ext cx="762000" cy="76200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sp>
        <p:nvSpPr>
          <p:cNvPr id="95" name="Oval 94"/>
          <p:cNvSpPr>
            <a:spLocks noChangeArrowheads="1"/>
          </p:cNvSpPr>
          <p:nvPr/>
        </p:nvSpPr>
        <p:spPr bwMode="auto">
          <a:xfrm>
            <a:off x="7620000" y="16764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96" name="Oval 95"/>
          <p:cNvSpPr>
            <a:spLocks noChangeArrowheads="1"/>
          </p:cNvSpPr>
          <p:nvPr/>
        </p:nvSpPr>
        <p:spPr bwMode="auto">
          <a:xfrm>
            <a:off x="7543800" y="37338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98" name="Straight Connector 41"/>
          <p:cNvCxnSpPr>
            <a:cxnSpLocks noChangeShapeType="1"/>
            <a:stCxn id="95" idx="6"/>
            <a:endCxn id="96" idx="6"/>
          </p:cNvCxnSpPr>
          <p:nvPr/>
        </p:nvCxnSpPr>
        <p:spPr bwMode="auto">
          <a:xfrm flipH="1">
            <a:off x="7772400" y="1790700"/>
            <a:ext cx="76200" cy="2057400"/>
          </a:xfrm>
          <a:prstGeom prst="curvedConnector3">
            <a:avLst>
              <a:gd name="adj1" fmla="val -658210"/>
            </a:avLst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0" name="Straight Connector 41"/>
          <p:cNvCxnSpPr>
            <a:cxnSpLocks noChangeShapeType="1"/>
            <a:stCxn id="95" idx="4"/>
            <a:endCxn id="96" idx="0"/>
          </p:cNvCxnSpPr>
          <p:nvPr/>
        </p:nvCxnSpPr>
        <p:spPr bwMode="auto">
          <a:xfrm rot="5400000">
            <a:off x="6781800" y="2781300"/>
            <a:ext cx="1828800" cy="76200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1" name="Straight Connector 41"/>
          <p:cNvCxnSpPr>
            <a:cxnSpLocks noChangeShapeType="1"/>
            <a:stCxn id="95" idx="2"/>
            <a:endCxn id="96" idx="2"/>
          </p:cNvCxnSpPr>
          <p:nvPr/>
        </p:nvCxnSpPr>
        <p:spPr bwMode="auto">
          <a:xfrm rot="10800000" flipV="1">
            <a:off x="7543800" y="1790700"/>
            <a:ext cx="76200" cy="2057400"/>
          </a:xfrm>
          <a:prstGeom prst="curvedConnector3">
            <a:avLst>
              <a:gd name="adj1" fmla="val 579105"/>
            </a:avLst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Nếu G là đồ thị phẳng thì ta có thể tìm </a:t>
            </a:r>
            <a:r>
              <a:rPr lang="en-US" smtClean="0"/>
              <a:t>được </a:t>
            </a:r>
            <a:r>
              <a:rPr lang="vi-VN" smtClean="0"/>
              <a:t>đồ thị G</a:t>
            </a:r>
            <a:r>
              <a:rPr lang="vi-VN" baseline="-25000" smtClean="0"/>
              <a:t>1</a:t>
            </a:r>
            <a:r>
              <a:rPr lang="vi-VN" smtClean="0"/>
              <a:t> đồng phôi với G </a:t>
            </a:r>
            <a:r>
              <a:rPr lang="en-US" smtClean="0"/>
              <a:t>và </a:t>
            </a:r>
            <a:r>
              <a:rPr lang="vi-VN" smtClean="0"/>
              <a:t>G</a:t>
            </a:r>
            <a:r>
              <a:rPr lang="vi-VN" baseline="-25000" smtClean="0"/>
              <a:t>1</a:t>
            </a:r>
            <a:r>
              <a:rPr lang="vi-VN" smtClean="0"/>
              <a:t> </a:t>
            </a:r>
            <a:r>
              <a:rPr lang="en-US" smtClean="0"/>
              <a:t>có biểu diễn phẳng với các cạnh là các </a:t>
            </a:r>
            <a:r>
              <a:rPr lang="vi-VN" smtClean="0"/>
              <a:t>đoạn thẳng.</a:t>
            </a:r>
            <a:endParaRPr lang="en-S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ĐỊNH LÝ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733C93-5993-4769-9372-8DF56524E4D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Lý thuyết đồ thị  - chương 4 - Nguyễn Thanh Sơn</a:t>
            </a:r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490522" y="4233722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557322" y="3243122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700322" y="4309922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481122" y="5300522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10" name="Straight Connector 41"/>
          <p:cNvCxnSpPr>
            <a:cxnSpLocks noChangeShapeType="1"/>
            <a:stCxn id="7" idx="3"/>
            <a:endCxn id="6" idx="7"/>
          </p:cNvCxnSpPr>
          <p:nvPr/>
        </p:nvCxnSpPr>
        <p:spPr bwMode="auto">
          <a:xfrm rot="5400000">
            <a:off x="1723744" y="3400144"/>
            <a:ext cx="828956" cy="9051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Straight Connector 41"/>
          <p:cNvCxnSpPr>
            <a:cxnSpLocks noChangeShapeType="1"/>
            <a:stCxn id="7" idx="5"/>
            <a:endCxn id="8" idx="1"/>
          </p:cNvCxnSpPr>
          <p:nvPr/>
        </p:nvCxnSpPr>
        <p:spPr bwMode="auto">
          <a:xfrm rot="16200000" flipH="1">
            <a:off x="2790544" y="3400144"/>
            <a:ext cx="905156" cy="9813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Straight Connector 41"/>
          <p:cNvCxnSpPr>
            <a:cxnSpLocks noChangeShapeType="1"/>
            <a:stCxn id="9" idx="7"/>
            <a:endCxn id="8" idx="3"/>
          </p:cNvCxnSpPr>
          <p:nvPr/>
        </p:nvCxnSpPr>
        <p:spPr bwMode="auto">
          <a:xfrm rot="5400000" flipH="1" flipV="1">
            <a:off x="2790544" y="4390744"/>
            <a:ext cx="828956" cy="10575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" name="Straight Connector 41"/>
          <p:cNvCxnSpPr>
            <a:cxnSpLocks noChangeShapeType="1"/>
            <a:stCxn id="9" idx="1"/>
            <a:endCxn id="6" idx="4"/>
          </p:cNvCxnSpPr>
          <p:nvPr/>
        </p:nvCxnSpPr>
        <p:spPr bwMode="auto">
          <a:xfrm rot="16200000" flipV="1">
            <a:off x="1623872" y="4443272"/>
            <a:ext cx="871678" cy="909778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" name="Straight Connector 41"/>
          <p:cNvCxnSpPr>
            <a:cxnSpLocks noChangeShapeType="1"/>
            <a:stCxn id="7" idx="4"/>
            <a:endCxn id="9" idx="0"/>
          </p:cNvCxnSpPr>
          <p:nvPr/>
        </p:nvCxnSpPr>
        <p:spPr bwMode="auto">
          <a:xfrm rot="5400000">
            <a:off x="1719122" y="4348022"/>
            <a:ext cx="1828800" cy="76200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" name="Straight Connector 41"/>
          <p:cNvCxnSpPr>
            <a:cxnSpLocks noChangeShapeType="1"/>
            <a:stCxn id="8" idx="4"/>
            <a:endCxn id="6" idx="4"/>
          </p:cNvCxnSpPr>
          <p:nvPr/>
        </p:nvCxnSpPr>
        <p:spPr bwMode="auto">
          <a:xfrm rot="5400000" flipH="1">
            <a:off x="2671622" y="3395522"/>
            <a:ext cx="76200" cy="2209800"/>
          </a:xfrm>
          <a:prstGeom prst="curvedConnector3">
            <a:avLst>
              <a:gd name="adj1" fmla="val -1589553"/>
            </a:avLst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9" name="Straight Connector 41"/>
          <p:cNvCxnSpPr>
            <a:cxnSpLocks noChangeShapeType="1"/>
            <a:stCxn id="8" idx="0"/>
            <a:endCxn id="6" idx="0"/>
          </p:cNvCxnSpPr>
          <p:nvPr/>
        </p:nvCxnSpPr>
        <p:spPr bwMode="auto">
          <a:xfrm rot="16200000" flipV="1">
            <a:off x="2671622" y="3166922"/>
            <a:ext cx="76200" cy="2209800"/>
          </a:xfrm>
          <a:prstGeom prst="curvedConnector3">
            <a:avLst>
              <a:gd name="adj1" fmla="val 1653731"/>
            </a:avLst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5257800" y="43434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6324600" y="33528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7467600" y="44196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6248400" y="54102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50" name="Straight Connector 41"/>
          <p:cNvCxnSpPr>
            <a:cxnSpLocks noChangeShapeType="1"/>
            <a:stCxn id="47" idx="3"/>
            <a:endCxn id="46" idx="7"/>
          </p:cNvCxnSpPr>
          <p:nvPr/>
        </p:nvCxnSpPr>
        <p:spPr bwMode="auto">
          <a:xfrm rot="5400000">
            <a:off x="5491022" y="3509822"/>
            <a:ext cx="828956" cy="9051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Straight Connector 41"/>
          <p:cNvCxnSpPr>
            <a:cxnSpLocks noChangeShapeType="1"/>
            <a:stCxn id="47" idx="5"/>
            <a:endCxn id="48" idx="1"/>
          </p:cNvCxnSpPr>
          <p:nvPr/>
        </p:nvCxnSpPr>
        <p:spPr bwMode="auto">
          <a:xfrm rot="16200000" flipH="1">
            <a:off x="6557822" y="3509822"/>
            <a:ext cx="905156" cy="9813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2" name="Straight Connector 41"/>
          <p:cNvCxnSpPr>
            <a:cxnSpLocks noChangeShapeType="1"/>
            <a:stCxn id="49" idx="7"/>
            <a:endCxn id="48" idx="3"/>
          </p:cNvCxnSpPr>
          <p:nvPr/>
        </p:nvCxnSpPr>
        <p:spPr bwMode="auto">
          <a:xfrm rot="5400000" flipH="1" flipV="1">
            <a:off x="6557822" y="4500422"/>
            <a:ext cx="828956" cy="10575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3" name="Straight Connector 41"/>
          <p:cNvCxnSpPr>
            <a:cxnSpLocks noChangeShapeType="1"/>
            <a:stCxn id="49" idx="1"/>
            <a:endCxn id="46" idx="4"/>
          </p:cNvCxnSpPr>
          <p:nvPr/>
        </p:nvCxnSpPr>
        <p:spPr bwMode="auto">
          <a:xfrm rot="16200000" flipV="1">
            <a:off x="5391150" y="4552950"/>
            <a:ext cx="871678" cy="909778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4" name="Straight Connector 41"/>
          <p:cNvCxnSpPr>
            <a:cxnSpLocks noChangeShapeType="1"/>
            <a:stCxn id="47" idx="4"/>
            <a:endCxn id="49" idx="0"/>
          </p:cNvCxnSpPr>
          <p:nvPr/>
        </p:nvCxnSpPr>
        <p:spPr bwMode="auto">
          <a:xfrm rot="5400000">
            <a:off x="5486400" y="4457700"/>
            <a:ext cx="1828800" cy="76200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sp>
        <p:nvSpPr>
          <p:cNvPr id="60" name="Oval 59"/>
          <p:cNvSpPr>
            <a:spLocks noChangeArrowheads="1"/>
          </p:cNvSpPr>
          <p:nvPr/>
        </p:nvSpPr>
        <p:spPr bwMode="auto">
          <a:xfrm>
            <a:off x="6291122" y="28194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61" name="Straight Connector 41"/>
          <p:cNvCxnSpPr>
            <a:cxnSpLocks noChangeShapeType="1"/>
            <a:stCxn id="60" idx="3"/>
            <a:endCxn id="46" idx="7"/>
          </p:cNvCxnSpPr>
          <p:nvPr/>
        </p:nvCxnSpPr>
        <p:spPr bwMode="auto">
          <a:xfrm rot="5400000">
            <a:off x="5207583" y="3259861"/>
            <a:ext cx="1362356" cy="871678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64" name="Straight Connector 41"/>
          <p:cNvCxnSpPr>
            <a:cxnSpLocks noChangeShapeType="1"/>
            <a:stCxn id="60" idx="5"/>
            <a:endCxn id="48" idx="0"/>
          </p:cNvCxnSpPr>
          <p:nvPr/>
        </p:nvCxnSpPr>
        <p:spPr bwMode="auto">
          <a:xfrm rot="16200000" flipH="1">
            <a:off x="6331533" y="3169233"/>
            <a:ext cx="1405078" cy="10956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6291122" y="5943600"/>
            <a:ext cx="228600" cy="228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0"/>
              </a:spcBef>
            </a:pPr>
            <a:endParaRPr lang="en-SG" sz="240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70" name="Straight Connector 41"/>
          <p:cNvCxnSpPr>
            <a:cxnSpLocks noChangeShapeType="1"/>
            <a:stCxn id="46" idx="4"/>
            <a:endCxn id="69" idx="1"/>
          </p:cNvCxnSpPr>
          <p:nvPr/>
        </p:nvCxnSpPr>
        <p:spPr bwMode="auto">
          <a:xfrm rot="16200000" flipH="1">
            <a:off x="5145811" y="4798289"/>
            <a:ext cx="1405078" cy="952500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3" name="Straight Connector 41"/>
          <p:cNvCxnSpPr>
            <a:cxnSpLocks noChangeShapeType="1"/>
            <a:stCxn id="48" idx="4"/>
            <a:endCxn id="69" idx="7"/>
          </p:cNvCxnSpPr>
          <p:nvPr/>
        </p:nvCxnSpPr>
        <p:spPr bwMode="auto">
          <a:xfrm rot="5400000">
            <a:off x="6369633" y="4764811"/>
            <a:ext cx="1328878" cy="1095656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smtClean="0"/>
              <a:t>Tính phẳng của một đồ thị không thay đổi nếu thực hiện một hay nhiều lần các phép rút gọn sau đây:</a:t>
            </a:r>
          </a:p>
          <a:p>
            <a:r>
              <a:rPr lang="vi-VN" smtClean="0"/>
              <a:t>Bỏ đi các khuyên</a:t>
            </a:r>
          </a:p>
          <a:p>
            <a:r>
              <a:rPr lang="vi-VN" smtClean="0"/>
              <a:t>Bỏ bớt các cạnh song song</a:t>
            </a:r>
            <a:r>
              <a:rPr lang="en-US" smtClean="0"/>
              <a:t>, </a:t>
            </a:r>
            <a:r>
              <a:rPr lang="vi-VN" smtClean="0"/>
              <a:t>chỉ giữ lại một cạnh nối hai đỉnh.</a:t>
            </a:r>
          </a:p>
          <a:p>
            <a:r>
              <a:rPr lang="vi-VN" smtClean="0"/>
              <a:t>Gộp hai cạnh có chung đỉnh bậc 2 thành một cạnh.</a:t>
            </a:r>
          </a:p>
          <a:p>
            <a:endParaRPr lang="en-S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PHÉP RÚT GỌN CƠ BẢN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733C93-5993-4769-9372-8DF56524E4D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Lý thuyết đồ thị  - chương 4 - Nguyễn Thanh Sơn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ai 1 - Pattern Matching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33CC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33CC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9575</TotalTime>
  <Words>1280</Words>
  <Application>Microsoft Office PowerPoint</Application>
  <PresentationFormat>On-screen Show (4:3)</PresentationFormat>
  <Paragraphs>204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Bai 1 - Pattern Matching</vt:lpstr>
      <vt:lpstr>ĐỒ THỊ PHẲNG</vt:lpstr>
      <vt:lpstr>NỘI DUNG</vt:lpstr>
      <vt:lpstr>ĐỒ THỊ PHẲNG</vt:lpstr>
      <vt:lpstr>ĐỊNH NGHĨA</vt:lpstr>
      <vt:lpstr>VÍ DỤ</vt:lpstr>
      <vt:lpstr>ĐỒ THỊ ĐỒNG PHÔI</vt:lpstr>
      <vt:lpstr>VÍ DỤ</vt:lpstr>
      <vt:lpstr>ĐỊNH LÝ</vt:lpstr>
      <vt:lpstr>CÁC PHÉP RÚT GỌN CƠ BẢN</vt:lpstr>
      <vt:lpstr>VÍ DỤ</vt:lpstr>
      <vt:lpstr>ĐỊNH LÝ KURATOWSKY</vt:lpstr>
      <vt:lpstr>ĐỊNH LÝ KURATOWSKY</vt:lpstr>
      <vt:lpstr>ĐỊNH LÝ KURATOWSKY</vt:lpstr>
      <vt:lpstr>VÍ DỤ</vt:lpstr>
      <vt:lpstr>CÔNG THỨC EULER</vt:lpstr>
      <vt:lpstr>VÍ DỤ</vt:lpstr>
      <vt:lpstr>TÔ MÀU ĐỒ THỊ</vt:lpstr>
      <vt:lpstr>ĐỊNH NGHĨA</vt:lpstr>
      <vt:lpstr>VÍ DỤ</vt:lpstr>
      <vt:lpstr>TÍNH CHẤT</vt:lpstr>
      <vt:lpstr>ĐỊNH LÝ</vt:lpstr>
      <vt:lpstr>GIẢI THUẬT GẦN ĐÚNG</vt:lpstr>
      <vt:lpstr>TÔ MÀU ĐỒ THỊ PHẲNG</vt:lpstr>
      <vt:lpstr>BÀI TẬP</vt:lpstr>
    </vt:vector>
  </TitlesOfParts>
  <Company>Department of Software Engineering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DINH NGHIA DO THI</dc:title>
  <dc:subject>LY THUYET DO THI</dc:subject>
  <dc:creator>Tran Minh Triet</dc:creator>
  <cp:lastModifiedBy>Nguyễn Thanh Sơn</cp:lastModifiedBy>
  <cp:revision>587</cp:revision>
  <cp:lastPrinted>1601-01-01T00:00:00Z</cp:lastPrinted>
  <dcterms:created xsi:type="dcterms:W3CDTF">2002-10-11T09:06:32Z</dcterms:created>
  <dcterms:modified xsi:type="dcterms:W3CDTF">2009-11-19T14:44:52Z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