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3" r:id="rId3"/>
    <p:sldId id="261" r:id="rId4"/>
    <p:sldId id="264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278" r:id="rId13"/>
  </p:sldIdLst>
  <p:sldSz cx="9144000" cy="5143500" type="screen16x9"/>
  <p:notesSz cx="6858000" cy="9144000"/>
  <p:embeddedFontLst>
    <p:embeddedFont>
      <p:font typeface="Dosis ExtraLight" panose="020B0604020202020204" charset="0"/>
      <p:regular r:id="rId15"/>
      <p:bold r:id="rId16"/>
    </p:embeddedFont>
    <p:embeddedFont>
      <p:font typeface="Titillium Web Light" panose="020B060402020202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8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6" name="Google Shape;4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7" name="Google Shape;4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5" name="Google Shape;389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334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39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301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1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7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21644C-4541-461F-B822-0B14CA5544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0678160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3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12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hyperlink" Target="https://www.cognitir.com/" TargetMode="External"/><Relationship Id="rId5" Type="http://schemas.openxmlformats.org/officeDocument/2006/relationships/oleObject" Target="../embeddings/oleObject3.bin"/><Relationship Id="rId10" Type="http://schemas.openxmlformats.org/officeDocument/2006/relationships/hyperlink" Target="https://womeninanalytics.com/" TargetMode="External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github.com/kristywedel/Jeopardy" TargetMode="Externa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stywedel/Jeopardy" TargetMode="External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7" Type="http://schemas.openxmlformats.org/officeDocument/2006/relationships/hyperlink" Target="https://github.com/kristywedel/Jeopardy" TargetMode="Externa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5.xml"/><Relationship Id="rId9" Type="http://schemas.openxmlformats.org/officeDocument/2006/relationships/hyperlink" Target="https://powerbi.microsoft.com/en-u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F2E3E20-5ED0-4E62-A527-9139260296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42900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GETTING STARTED WITH POWER BI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453357" y="1208635"/>
            <a:ext cx="6454587" cy="2564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Import JSON File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Create a Calendar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Joining Tables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dirty="0"/>
              <a:t>Create Data Dictionary</a:t>
            </a:r>
            <a:endParaRPr lang="en-US" sz="2000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8928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15DA5D6-6C6C-4C87-95AC-6855C6563F2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72022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F7654C-10B9-4252-80AA-BFE88D23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56" y="29699"/>
            <a:ext cx="6761100" cy="857400"/>
          </a:xfrm>
        </p:spPr>
        <p:txBody>
          <a:bodyPr vert="horz"/>
          <a:lstStyle/>
          <a:p>
            <a:r>
              <a:rPr lang="en-US" dirty="0"/>
              <a:t>IMPLICIT VS EXPLICIT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ED44A-3846-4E8B-9BED-0A7FE91E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69" y="1316484"/>
            <a:ext cx="3242400" cy="30870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Automatically available based on field type</a:t>
            </a:r>
          </a:p>
          <a:p>
            <a:pPr marL="11430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Cannot be referenced by other measures</a:t>
            </a:r>
          </a:p>
          <a:p>
            <a:r>
              <a:rPr lang="en-US" dirty="0"/>
              <a:t>Not visible in data model</a:t>
            </a:r>
          </a:p>
          <a:p>
            <a:r>
              <a:rPr lang="en-US" dirty="0"/>
              <a:t>May not aggregate as desired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FD43-3B6B-429D-B6FD-A0C843CE07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02952" y="1332345"/>
            <a:ext cx="3242400" cy="30870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Pros</a:t>
            </a:r>
          </a:p>
          <a:p>
            <a:r>
              <a:rPr lang="en-US" dirty="0"/>
              <a:t>More flexible</a:t>
            </a:r>
          </a:p>
          <a:p>
            <a:r>
              <a:rPr lang="en-US" dirty="0"/>
              <a:t>Can be referenced by other measures</a:t>
            </a:r>
          </a:p>
          <a:p>
            <a:r>
              <a:rPr lang="en-US" dirty="0"/>
              <a:t>Visible in data model</a:t>
            </a:r>
          </a:p>
          <a:p>
            <a:pPr marL="114300" indent="0">
              <a:buNone/>
            </a:pPr>
            <a:r>
              <a:rPr lang="en-US" b="1" dirty="0"/>
              <a:t>Cons</a:t>
            </a:r>
          </a:p>
          <a:p>
            <a:r>
              <a:rPr lang="en-US" dirty="0"/>
              <a:t>Requires writing DAX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43726-469A-4C92-A705-A9D4C18737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27667-C2AF-45A8-BB67-9AC53A3192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8169" y="4115556"/>
            <a:ext cx="981866" cy="9982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8DB2E1-491B-427D-9066-90D2086D47E5}"/>
              </a:ext>
            </a:extLst>
          </p:cNvPr>
          <p:cNvCxnSpPr/>
          <p:nvPr/>
        </p:nvCxnSpPr>
        <p:spPr>
          <a:xfrm>
            <a:off x="3826649" y="941976"/>
            <a:ext cx="0" cy="3867738"/>
          </a:xfrm>
          <a:prstGeom prst="line">
            <a:avLst/>
          </a:prstGeom>
          <a:ln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EAAC78-F64A-4D33-A196-5844869465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7964" y="4115556"/>
            <a:ext cx="4436114" cy="8367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D5BCEA-E695-44B6-8E9B-3C828239A435}"/>
              </a:ext>
            </a:extLst>
          </p:cNvPr>
          <p:cNvSpPr txBox="1"/>
          <p:nvPr/>
        </p:nvSpPr>
        <p:spPr>
          <a:xfrm>
            <a:off x="156969" y="1043189"/>
            <a:ext cx="19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  <a:latin typeface="Titillium Web Light"/>
                <a:sym typeface="Titillium Web Light"/>
              </a:rPr>
              <a:t>IMPLICIT</a:t>
            </a:r>
            <a:endParaRPr lang="en-US" sz="1800" b="1" u="sng" dirty="0">
              <a:solidFill>
                <a:schemeClr val="dk1"/>
              </a:solidFill>
              <a:latin typeface="Titillium Web Light"/>
              <a:sym typeface="Titillium Web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D09F6-D8C3-46E7-94A1-912B638DDE68}"/>
              </a:ext>
            </a:extLst>
          </p:cNvPr>
          <p:cNvSpPr txBox="1"/>
          <p:nvPr/>
        </p:nvSpPr>
        <p:spPr>
          <a:xfrm>
            <a:off x="4402952" y="1042346"/>
            <a:ext cx="1948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>
              <a:spcBef>
                <a:spcPts val="600"/>
              </a:spcBef>
              <a:buClr>
                <a:schemeClr val="accent1"/>
              </a:buClr>
              <a:buSzPts val="1800"/>
            </a:pPr>
            <a:r>
              <a:rPr lang="en-US" sz="2400" b="1" u="sng" dirty="0">
                <a:solidFill>
                  <a:schemeClr val="dk1"/>
                </a:solidFill>
                <a:latin typeface="Titillium Web Light"/>
                <a:sym typeface="Titillium Web Light"/>
              </a:rPr>
              <a:t>EXPLICIT</a:t>
            </a:r>
            <a:endParaRPr lang="en-US" sz="1800" b="1" u="sng" dirty="0">
              <a:solidFill>
                <a:schemeClr val="dk1"/>
              </a:solidFill>
              <a:latin typeface="Titillium Web Light"/>
              <a:sym typeface="Titillium Web Light"/>
            </a:endParaRPr>
          </a:p>
        </p:txBody>
      </p:sp>
    </p:spTree>
    <p:extLst>
      <p:ext uri="{BB962C8B-B14F-4D97-AF65-F5344CB8AC3E}">
        <p14:creationId xmlns:p14="http://schemas.microsoft.com/office/powerpoint/2010/main" val="217006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1F6289E-BB51-486C-BA01-EB2D737171B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83286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59" name="Google Shape;4059;p35"/>
          <p:cNvSpPr txBox="1">
            <a:spLocks noGrp="1"/>
          </p:cNvSpPr>
          <p:nvPr>
            <p:ph type="ctrTitle" idx="4294967295"/>
          </p:nvPr>
        </p:nvSpPr>
        <p:spPr>
          <a:xfrm>
            <a:off x="263178" y="112399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80BFB7"/>
                </a:solidFill>
              </a:rPr>
              <a:t>THANKS!</a:t>
            </a:r>
            <a:endParaRPr sz="6000" dirty="0">
              <a:solidFill>
                <a:srgbClr val="80BFB7"/>
              </a:solidFill>
            </a:endParaRPr>
          </a:p>
        </p:txBody>
      </p:sp>
      <p:sp>
        <p:nvSpPr>
          <p:cNvPr id="4060" name="Google Shape;4060;p35"/>
          <p:cNvSpPr txBox="1">
            <a:spLocks noGrp="1"/>
          </p:cNvSpPr>
          <p:nvPr>
            <p:ph type="subTitle" idx="4294967295"/>
          </p:nvPr>
        </p:nvSpPr>
        <p:spPr>
          <a:xfrm>
            <a:off x="2695128" y="1425879"/>
            <a:ext cx="3246458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D3EBD5"/>
                </a:solidFill>
                <a:highlight>
                  <a:srgbClr val="01597F"/>
                </a:highlight>
              </a:rPr>
              <a:t>Any questions?</a:t>
            </a:r>
            <a:endParaRPr sz="3600" dirty="0">
              <a:solidFill>
                <a:srgbClr val="D3EBD5"/>
              </a:solidFill>
              <a:highlight>
                <a:srgbClr val="01597F"/>
              </a:highlight>
            </a:endParaRPr>
          </a:p>
        </p:txBody>
      </p:sp>
      <p:sp>
        <p:nvSpPr>
          <p:cNvPr id="4061" name="Google Shape;4061;p35"/>
          <p:cNvSpPr txBox="1">
            <a:spLocks noGrp="1"/>
          </p:cNvSpPr>
          <p:nvPr>
            <p:ph type="body" idx="4294967295"/>
          </p:nvPr>
        </p:nvSpPr>
        <p:spPr>
          <a:xfrm>
            <a:off x="2901165" y="2450823"/>
            <a:ext cx="2780992" cy="6612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D3EBD5"/>
                </a:solidFill>
              </a:rPr>
              <a:t>You can find me at:</a:t>
            </a:r>
            <a:endParaRPr dirty="0">
              <a:solidFill>
                <a:srgbClr val="D3EBD5"/>
              </a:solidFill>
            </a:endParaRPr>
          </a:p>
        </p:txBody>
      </p:sp>
      <p:sp>
        <p:nvSpPr>
          <p:cNvPr id="4062" name="Google Shape;4062;p3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0C34D-1E0B-452C-9F9C-16BA42DF66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4731" y="2956217"/>
            <a:ext cx="1665130" cy="18927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E8872D0-68C4-4C58-B451-24C2EF3AF9A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52235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0" name="Google Shape;3900;p2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E6C94B6-41FC-4E60-A2F3-67F538500018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ABOUT ME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6DF6D1-78DA-410E-BFB8-8BA4107491B7}"/>
              </a:ext>
            </a:extLst>
          </p:cNvPr>
          <p:cNvSpPr/>
          <p:nvPr/>
        </p:nvSpPr>
        <p:spPr>
          <a:xfrm>
            <a:off x="112112" y="1050698"/>
            <a:ext cx="1455431" cy="1462853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02410F-E6C8-4856-A82D-DF740B4641B7}"/>
              </a:ext>
            </a:extLst>
          </p:cNvPr>
          <p:cNvSpPr txBox="1"/>
          <p:nvPr/>
        </p:nvSpPr>
        <p:spPr>
          <a:xfrm>
            <a:off x="1721921" y="1205077"/>
            <a:ext cx="56882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Kristy Wedel</a:t>
            </a:r>
          </a:p>
          <a:p>
            <a:r>
              <a:rPr lang="en-US" sz="2600" dirty="0">
                <a:solidFill>
                  <a:schemeClr val="dk1"/>
                </a:solidFill>
                <a:latin typeface="Titillium Web Light"/>
                <a:sym typeface="Titillium Web Light"/>
              </a:rPr>
              <a:t>Sr Manager, Data Scientist – Abbott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A96663-B9AB-48DE-8111-AFD198B7EF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53" y="3006552"/>
            <a:ext cx="869372" cy="8572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B9C4D24-151A-42AE-9EA3-402F9A57EF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338" y="1096744"/>
            <a:ext cx="1385844" cy="11092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A09B02-B3D0-4561-B1A9-31FE98D20377}"/>
              </a:ext>
            </a:extLst>
          </p:cNvPr>
          <p:cNvSpPr txBox="1"/>
          <p:nvPr/>
        </p:nvSpPr>
        <p:spPr>
          <a:xfrm>
            <a:off x="1454601" y="3204366"/>
            <a:ext cx="6237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tillium Web Ligh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Women in Analytics </a:t>
            </a:r>
            <a:r>
              <a:rPr lang="en-US" sz="2000" dirty="0">
                <a:solidFill>
                  <a:schemeClr val="dk1"/>
                </a:solidFill>
                <a:latin typeface="Titillium Web Light"/>
              </a:rPr>
              <a:t>– Analyst &amp; Visualization Developer</a:t>
            </a:r>
          </a:p>
        </p:txBody>
      </p:sp>
      <p:pic>
        <p:nvPicPr>
          <p:cNvPr id="20" name="Picture 19">
            <a:hlinkClick r:id="rId11"/>
            <a:extLst>
              <a:ext uri="{FF2B5EF4-FFF2-40B4-BE49-F238E27FC236}">
                <a16:creationId xmlns:a16="http://schemas.microsoft.com/office/drawing/2014/main" id="{EDC6388F-71D4-4165-8AFD-38DB10C68A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2682" y="4002904"/>
            <a:ext cx="2099738" cy="70788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112317-C4E9-4E3C-AD53-3366DD481EDD}"/>
              </a:ext>
            </a:extLst>
          </p:cNvPr>
          <p:cNvSpPr txBox="1"/>
          <p:nvPr/>
        </p:nvSpPr>
        <p:spPr>
          <a:xfrm>
            <a:off x="2656686" y="4219991"/>
            <a:ext cx="4099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Titillium Web Light"/>
              </a:rPr>
              <a:t>Instructor – Power BI, 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6525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695248" y="1602921"/>
            <a:ext cx="6761100" cy="171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Loading Data &amp; Connectivity Modes</a:t>
            </a:r>
          </a:p>
          <a:p>
            <a:pPr lvl="0"/>
            <a:r>
              <a:rPr lang="en-US" dirty="0"/>
              <a:t>Creating Measures</a:t>
            </a:r>
          </a:p>
          <a:p>
            <a:pPr lvl="0"/>
            <a:r>
              <a:rPr lang="en-US" dirty="0"/>
              <a:t>Visualization Tips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3871;p18">
            <a:extLst>
              <a:ext uri="{FF2B5EF4-FFF2-40B4-BE49-F238E27FC236}">
                <a16:creationId xmlns:a16="http://schemas.microsoft.com/office/drawing/2014/main" id="{19284000-FD36-42D3-AAD5-A7E90099D4DF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7"/>
              </a:rPr>
              <a:t>https://github.com/kristywedel/Jeopardy</a:t>
            </a:r>
            <a:r>
              <a:rPr lang="en-US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497359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D68CF-5CDF-4529-BCF4-AA98D17CF2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898" y="831162"/>
            <a:ext cx="6218596" cy="3481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FILES</a:t>
            </a:r>
          </a:p>
        </p:txBody>
      </p:sp>
      <p:sp>
        <p:nvSpPr>
          <p:cNvPr id="19" name="Google Shape;3871;p18">
            <a:extLst>
              <a:ext uri="{FF2B5EF4-FFF2-40B4-BE49-F238E27FC236}">
                <a16:creationId xmlns:a16="http://schemas.microsoft.com/office/drawing/2014/main" id="{D6D88384-2216-4B5A-9659-F4D925CBAA60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8"/>
              </a:rPr>
              <a:t>https://github.com/kristywedel/Jeopardy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POWER BI</a:t>
            </a:r>
          </a:p>
        </p:txBody>
      </p:sp>
      <p:sp>
        <p:nvSpPr>
          <p:cNvPr id="19" name="Google Shape;3871;p18">
            <a:extLst>
              <a:ext uri="{FF2B5EF4-FFF2-40B4-BE49-F238E27FC236}">
                <a16:creationId xmlns:a16="http://schemas.microsoft.com/office/drawing/2014/main" id="{D6D88384-2216-4B5A-9659-F4D925CBAA60}"/>
              </a:ext>
            </a:extLst>
          </p:cNvPr>
          <p:cNvSpPr txBox="1">
            <a:spLocks/>
          </p:cNvSpPr>
          <p:nvPr/>
        </p:nvSpPr>
        <p:spPr>
          <a:xfrm>
            <a:off x="876405" y="4303155"/>
            <a:ext cx="6761100" cy="61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r">
              <a:buNone/>
            </a:pPr>
            <a:r>
              <a:rPr lang="en-US" dirty="0"/>
              <a:t>Files: </a:t>
            </a:r>
            <a:r>
              <a:rPr lang="en-US" dirty="0">
                <a:hlinkClick r:id="rId7"/>
              </a:rPr>
              <a:t>https://github.com/kristywedel/Jeopardy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C933F-DC6A-45FA-A440-2219D214E4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797" y="962444"/>
            <a:ext cx="6066638" cy="334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299D94F-C6F0-44B8-892E-88B230E9E983}"/>
              </a:ext>
            </a:extLst>
          </p:cNvPr>
          <p:cNvSpPr/>
          <p:nvPr/>
        </p:nvSpPr>
        <p:spPr>
          <a:xfrm>
            <a:off x="1169354" y="638969"/>
            <a:ext cx="3955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9"/>
              </a:rPr>
              <a:t>https://powerbi.microsoft.com/en-us/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6961CBE-7ED6-4BD0-ABE0-95EB834C4E3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6961CBE-7ED6-4BD0-ABE0-95EB834C4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5FBC80D-6D25-48A8-B4E3-2821E7387BD5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JEOPARDY!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F196B3-3AAD-4342-90B2-D7FE709A4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881" y="901126"/>
            <a:ext cx="7123777" cy="3723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41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1" y="855169"/>
            <a:ext cx="3150454" cy="32711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Files – csv, xlsx, txt</a:t>
            </a:r>
          </a:p>
          <a:p>
            <a:pPr lvl="0"/>
            <a:r>
              <a:rPr lang="en-US" dirty="0"/>
              <a:t>Databases</a:t>
            </a:r>
          </a:p>
          <a:p>
            <a:pPr lvl="0"/>
            <a:r>
              <a:rPr lang="en-US" dirty="0"/>
              <a:t>SSAS</a:t>
            </a:r>
          </a:p>
          <a:p>
            <a:pPr lvl="0"/>
            <a:r>
              <a:rPr lang="en-US" dirty="0"/>
              <a:t>Websites</a:t>
            </a:r>
          </a:p>
          <a:p>
            <a:pPr lvl="0"/>
            <a:r>
              <a:rPr lang="en-US" dirty="0" err="1"/>
              <a:t>Odata</a:t>
            </a:r>
            <a:r>
              <a:rPr lang="en-US" dirty="0"/>
              <a:t> feeds</a:t>
            </a:r>
          </a:p>
          <a:p>
            <a:pPr lvl="0"/>
            <a:r>
              <a:rPr lang="en-US" dirty="0"/>
              <a:t>Streaming Data</a:t>
            </a:r>
          </a:p>
          <a:p>
            <a:pPr lvl="0"/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SOURCES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B8A98-DDE5-4B4B-8F20-013D741471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566" y="855169"/>
            <a:ext cx="4300132" cy="309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762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0" y="855169"/>
            <a:ext cx="3967701" cy="604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en-US" sz="1600" dirty="0"/>
              <a:t>SASS – Import vs Connect Live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CONNECTIVITY MODES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6D960-36F8-4E6F-8F42-583446339A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39" y="1357443"/>
            <a:ext cx="4316627" cy="3168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42913E-C252-4FD9-AFD4-0D36B9F540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1357443"/>
            <a:ext cx="4074690" cy="3212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3871;p18">
            <a:extLst>
              <a:ext uri="{FF2B5EF4-FFF2-40B4-BE49-F238E27FC236}">
                <a16:creationId xmlns:a16="http://schemas.microsoft.com/office/drawing/2014/main" id="{7C82F6C9-ABCE-461D-B8A0-E4A44066813F}"/>
              </a:ext>
            </a:extLst>
          </p:cNvPr>
          <p:cNvSpPr txBox="1">
            <a:spLocks/>
          </p:cNvSpPr>
          <p:nvPr/>
        </p:nvSpPr>
        <p:spPr>
          <a:xfrm>
            <a:off x="4532245" y="797133"/>
            <a:ext cx="4572000" cy="60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en-US" sz="1600" dirty="0"/>
              <a:t>SQL Server DB – Import vs </a:t>
            </a:r>
            <a:r>
              <a:rPr lang="en-US" sz="1600" dirty="0" err="1"/>
              <a:t>DirectQuery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667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5EA1149-E4B4-40D7-BC9D-EFDC018850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5EA1149-E4B4-40D7-BC9D-EFDC01885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3340-B636-4AD0-B325-4E0BDC9D863E}"/>
              </a:ext>
            </a:extLst>
          </p:cNvPr>
          <p:cNvSpPr txBox="1">
            <a:spLocks/>
          </p:cNvSpPr>
          <p:nvPr/>
        </p:nvSpPr>
        <p:spPr>
          <a:xfrm>
            <a:off x="112112" y="128220"/>
            <a:ext cx="5481165" cy="1021498"/>
          </a:xfrm>
          <a:prstGeom prst="rect">
            <a:avLst/>
          </a:prstGeom>
        </p:spPr>
        <p:txBody>
          <a:bodyPr vert="horz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dk2"/>
                </a:solidFill>
                <a:latin typeface="Dosis ExtraLight"/>
                <a:sym typeface="Dosis ExtraLight"/>
              </a:rPr>
              <a:t>DATA CONNECTIVITY MODES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396A55-E050-4BF6-839C-27BFA67C492E}"/>
              </a:ext>
            </a:extLst>
          </p:cNvPr>
          <p:cNvSpPr/>
          <p:nvPr/>
        </p:nvSpPr>
        <p:spPr>
          <a:xfrm>
            <a:off x="122952" y="2971621"/>
            <a:ext cx="1626920" cy="914400"/>
          </a:xfrm>
          <a:prstGeom prst="ellipse">
            <a:avLst/>
          </a:prstGeom>
          <a:solidFill>
            <a:srgbClr val="EAB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6A8625AE-E8DE-4422-8653-5EEBA0822893}"/>
              </a:ext>
            </a:extLst>
          </p:cNvPr>
          <p:cNvSpPr/>
          <p:nvPr/>
        </p:nvSpPr>
        <p:spPr>
          <a:xfrm>
            <a:off x="2166703" y="2600168"/>
            <a:ext cx="1809503" cy="1680355"/>
          </a:xfrm>
          <a:prstGeom prst="diamond">
            <a:avLst/>
          </a:prstGeom>
          <a:solidFill>
            <a:srgbClr val="DE53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Real-Time / Large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A15B81-BA3A-4725-A456-3ADCB75131D8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792343" y="3428821"/>
            <a:ext cx="374360" cy="1152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D3D5D-3DB2-42B6-AD2F-E0DDC1BD252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976206" y="3440346"/>
            <a:ext cx="50441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A3115C-192E-45AE-8FB1-534E4ADD3F09}"/>
              </a:ext>
            </a:extLst>
          </p:cNvPr>
          <p:cNvSpPr/>
          <p:nvPr/>
        </p:nvSpPr>
        <p:spPr>
          <a:xfrm>
            <a:off x="6914625" y="2941652"/>
            <a:ext cx="1726376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033400F-18CA-4013-B8C0-033DF9CADA21}"/>
              </a:ext>
            </a:extLst>
          </p:cNvPr>
          <p:cNvSpPr/>
          <p:nvPr/>
        </p:nvSpPr>
        <p:spPr>
          <a:xfrm>
            <a:off x="4498723" y="2612219"/>
            <a:ext cx="1809503" cy="1680355"/>
          </a:xfrm>
          <a:prstGeom prst="diamond">
            <a:avLst/>
          </a:prstGeom>
          <a:solidFill>
            <a:srgbClr val="DE53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Power BI Dataset or AS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8FFD57-7AA1-4640-A5E0-CAADC7E563BA}"/>
              </a:ext>
            </a:extLst>
          </p:cNvPr>
          <p:cNvSpPr txBox="1"/>
          <p:nvPr/>
        </p:nvSpPr>
        <p:spPr>
          <a:xfrm>
            <a:off x="3904170" y="3086780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1AFB3A2-51A9-4181-BF5C-709814CEB5A8}"/>
              </a:ext>
            </a:extLst>
          </p:cNvPr>
          <p:cNvSpPr/>
          <p:nvPr/>
        </p:nvSpPr>
        <p:spPr>
          <a:xfrm>
            <a:off x="4498723" y="829361"/>
            <a:ext cx="1809503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Live Connection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B21628-38AE-4A73-8590-A8DF5C6962C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5403474" y="1850849"/>
            <a:ext cx="1" cy="7613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F68C7F-59B4-4C13-9517-A7848ACA6B67}"/>
              </a:ext>
            </a:extLst>
          </p:cNvPr>
          <p:cNvSpPr txBox="1"/>
          <p:nvPr/>
        </p:nvSpPr>
        <p:spPr>
          <a:xfrm>
            <a:off x="5352295" y="2321694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F21ACD-BDE7-4909-BCAF-AF9C807B123F}"/>
              </a:ext>
            </a:extLst>
          </p:cNvPr>
          <p:cNvSpPr txBox="1"/>
          <p:nvPr/>
        </p:nvSpPr>
        <p:spPr>
          <a:xfrm>
            <a:off x="6261751" y="3118866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BF00A4-F358-4556-9116-EE36CF53B1FF}"/>
              </a:ext>
            </a:extLst>
          </p:cNvPr>
          <p:cNvCxnSpPr>
            <a:cxnSpLocks/>
          </p:cNvCxnSpPr>
          <p:nvPr/>
        </p:nvCxnSpPr>
        <p:spPr>
          <a:xfrm>
            <a:off x="6303602" y="3440345"/>
            <a:ext cx="504416" cy="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39CA2-DE66-483D-97A4-E2DDA64E8AE5}"/>
              </a:ext>
            </a:extLst>
          </p:cNvPr>
          <p:cNvSpPr/>
          <p:nvPr/>
        </p:nvSpPr>
        <p:spPr>
          <a:xfrm>
            <a:off x="6867122" y="2844261"/>
            <a:ext cx="1821383" cy="1169120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503532E-2EED-48CB-A6D7-CDA05EE1F8FA}"/>
              </a:ext>
            </a:extLst>
          </p:cNvPr>
          <p:cNvSpPr/>
          <p:nvPr/>
        </p:nvSpPr>
        <p:spPr>
          <a:xfrm>
            <a:off x="2166703" y="811767"/>
            <a:ext cx="1809503" cy="1021488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DirectQuery</a:t>
            </a:r>
            <a:endParaRPr lang="en-US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7FE5C6-1804-46F0-A7A7-7EB248819E32}"/>
              </a:ext>
            </a:extLst>
          </p:cNvPr>
          <p:cNvCxnSpPr>
            <a:cxnSpLocks/>
          </p:cNvCxnSpPr>
          <p:nvPr/>
        </p:nvCxnSpPr>
        <p:spPr>
          <a:xfrm flipH="1" flipV="1">
            <a:off x="3071454" y="1833255"/>
            <a:ext cx="1" cy="76137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3776D6-FE4A-4F85-9FEC-68DDB3C2DC74}"/>
              </a:ext>
            </a:extLst>
          </p:cNvPr>
          <p:cNvSpPr txBox="1"/>
          <p:nvPr/>
        </p:nvSpPr>
        <p:spPr>
          <a:xfrm>
            <a:off x="3020275" y="2304100"/>
            <a:ext cx="546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ACB58E9-DAD8-47BE-8AD6-F6E911179F17}"/>
              </a:ext>
            </a:extLst>
          </p:cNvPr>
          <p:cNvSpPr/>
          <p:nvPr/>
        </p:nvSpPr>
        <p:spPr>
          <a:xfrm>
            <a:off x="1792343" y="4839451"/>
            <a:ext cx="616623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*There is a preview mode to allow multiple data sources when connecting Live in Power BI</a:t>
            </a:r>
          </a:p>
        </p:txBody>
      </p:sp>
    </p:spTree>
    <p:extLst>
      <p:ext uri="{BB962C8B-B14F-4D97-AF65-F5344CB8AC3E}">
        <p14:creationId xmlns:p14="http://schemas.microsoft.com/office/powerpoint/2010/main" val="2033121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241</Words>
  <Application>Microsoft Office PowerPoint</Application>
  <PresentationFormat>On-screen Show (16:9)</PresentationFormat>
  <Paragraphs>74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Dosis ExtraLight</vt:lpstr>
      <vt:lpstr>Arial</vt:lpstr>
      <vt:lpstr>Titillium Web Light</vt:lpstr>
      <vt:lpstr>Mowbray template</vt:lpstr>
      <vt:lpstr>think-cell Slide</vt:lpstr>
      <vt:lpstr>GETTING STARTED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IMPLICIT VS EXPLICIT MEASURES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Wedel, Kristy</dc:creator>
  <cp:lastModifiedBy>Wedel, Kristy</cp:lastModifiedBy>
  <cp:revision>7</cp:revision>
  <dcterms:modified xsi:type="dcterms:W3CDTF">2021-08-10T01:06:09Z</dcterms:modified>
</cp:coreProperties>
</file>