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1"/>
  </p:notesMasterIdLst>
  <p:sldIdLst>
    <p:sldId id="256" r:id="rId5"/>
    <p:sldId id="278" r:id="rId6"/>
    <p:sldId id="261" r:id="rId7"/>
    <p:sldId id="264" r:id="rId8"/>
    <p:sldId id="279" r:id="rId9"/>
    <p:sldId id="28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81389" autoAdjust="0"/>
  </p:normalViewPr>
  <p:slideViewPr>
    <p:cSldViewPr snapToGrid="0">
      <p:cViewPr varScale="1">
        <p:scale>
          <a:sx n="67" d="100"/>
          <a:sy n="67" d="100"/>
        </p:scale>
        <p:origin x="120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7/9/2022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am a senior manager data scientist at Abbott Nutrition in </a:t>
            </a:r>
            <a:r>
              <a:rPr lang="en-US" dirty="0" err="1"/>
              <a:t>columbus</a:t>
            </a:r>
            <a:r>
              <a:rPr lang="en-US" dirty="0"/>
              <a:t>. In my current role, my team sits between the sales and marketing teams. I’m also an analyst for the WIA team, and an instructor for </a:t>
            </a:r>
            <a:r>
              <a:rPr lang="en-US" dirty="0" err="1"/>
              <a:t>cognitir</a:t>
            </a:r>
            <a:r>
              <a:rPr lang="en-US" dirty="0"/>
              <a:t> and </a:t>
            </a:r>
            <a:r>
              <a:rPr lang="en-US" dirty="0" err="1"/>
              <a:t>alignAI</a:t>
            </a:r>
            <a:r>
              <a:rPr lang="en-US" dirty="0"/>
              <a:t>. I’m currently helping to build out a data storytelling course.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422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Today we’re going to be working with Lego data from Lego sets 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data we’ll be working with in </a:t>
            </a:r>
            <a:r>
              <a:rPr lang="en-US"/>
              <a:t>this demo is </a:t>
            </a:r>
            <a:r>
              <a:rPr lang="en-US" dirty="0"/>
              <a:t>about Lego sets. includes things like the blocks in the set, the color of these blocks, whether the block is translucent, and the year the set was created.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755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is the </a:t>
            </a:r>
            <a:r>
              <a:rPr lang="en-US"/>
              <a:t>completed report.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7445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957733" y="2311400"/>
            <a:ext cx="9014800" cy="39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▪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11801983" y="38276"/>
            <a:ext cx="352016" cy="6781736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10438095" y="38276"/>
            <a:ext cx="1521044" cy="6781736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10243269" y="38276"/>
            <a:ext cx="1326185" cy="6586909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10243269" y="38276"/>
            <a:ext cx="1521044" cy="6781736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78447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957733" y="2340633"/>
            <a:ext cx="2905600" cy="41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4012351" y="2340633"/>
            <a:ext cx="2905600" cy="41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7066968" y="2340633"/>
            <a:ext cx="2905600" cy="41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2125" name="Google Shape;2125;p7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2126" name="Google Shape;2126;p7"/>
          <p:cNvGrpSpPr/>
          <p:nvPr/>
        </p:nvGrpSpPr>
        <p:grpSpPr>
          <a:xfrm rot="10800000">
            <a:off x="11801983" y="38276"/>
            <a:ext cx="352016" cy="6781736"/>
            <a:chOff x="5307800" y="238125"/>
            <a:chExt cx="271925" cy="5238750"/>
          </a:xfrm>
        </p:grpSpPr>
        <p:sp>
          <p:nvSpPr>
            <p:cNvPr id="2127" name="Google Shape;2127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84" name="Google Shape;2184;p7"/>
          <p:cNvGrpSpPr/>
          <p:nvPr/>
        </p:nvGrpSpPr>
        <p:grpSpPr>
          <a:xfrm rot="10800000">
            <a:off x="10438095" y="38276"/>
            <a:ext cx="1521044" cy="6781736"/>
            <a:chOff x="5458325" y="238125"/>
            <a:chExt cx="1174975" cy="5238750"/>
          </a:xfrm>
        </p:grpSpPr>
        <p:sp>
          <p:nvSpPr>
            <p:cNvPr id="2185" name="Google Shape;2185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47" name="Google Shape;2247;p7"/>
          <p:cNvGrpSpPr/>
          <p:nvPr/>
        </p:nvGrpSpPr>
        <p:grpSpPr>
          <a:xfrm rot="10800000">
            <a:off x="10243269" y="38276"/>
            <a:ext cx="1326185" cy="6586909"/>
            <a:chOff x="5759350" y="388625"/>
            <a:chExt cx="1024450" cy="5088250"/>
          </a:xfrm>
        </p:grpSpPr>
        <p:sp>
          <p:nvSpPr>
            <p:cNvPr id="2248" name="Google Shape;2248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49" name="Google Shape;2349;p7"/>
          <p:cNvGrpSpPr/>
          <p:nvPr/>
        </p:nvGrpSpPr>
        <p:grpSpPr>
          <a:xfrm rot="10800000">
            <a:off x="10243269" y="38276"/>
            <a:ext cx="1521044" cy="6781736"/>
            <a:chOff x="5608825" y="238125"/>
            <a:chExt cx="1174975" cy="5238750"/>
          </a:xfrm>
        </p:grpSpPr>
        <p:sp>
          <p:nvSpPr>
            <p:cNvPr id="2350" name="Google Shape;2350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59881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7/9/2022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7/9/2022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7/9/2022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7/9/2022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7/9/2022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7/9/2022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  <p:sldLayoutId id="2147483661" r:id="rId12"/>
    <p:sldLayoutId id="2147483662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gnitir.com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6" Type="http://schemas.openxmlformats.org/officeDocument/2006/relationships/hyperlink" Target="https://github.com/kristywedel/LegoData" TargetMode="Externa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hyperlink" Target="https://github.com/kristywedel/LegoData" TargetMode="Externa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Relationship Id="rId6" Type="http://schemas.openxmlformats.org/officeDocument/2006/relationships/image" Target="../media/image10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Relationship Id="rId6" Type="http://schemas.openxmlformats.org/officeDocument/2006/relationships/image" Target="../media/image11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Power BI Workshop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8578F-C7D3-0FB9-9B68-36F46B4EC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36DF6D1-78DA-410E-BFB8-8BA4107491B7}"/>
              </a:ext>
            </a:extLst>
          </p:cNvPr>
          <p:cNvSpPr/>
          <p:nvPr/>
        </p:nvSpPr>
        <p:spPr>
          <a:xfrm>
            <a:off x="2075123" y="2382069"/>
            <a:ext cx="1455431" cy="1462853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extBox 15">
            <a:extLst>
              <a:ext uri="{FF2B5EF4-FFF2-40B4-BE49-F238E27FC236}">
                <a16:creationId xmlns:a16="http://schemas.microsoft.com/office/drawing/2014/main" id="{3C02410F-E6C8-4856-A82D-DF740B4641B7}"/>
              </a:ext>
            </a:extLst>
          </p:cNvPr>
          <p:cNvSpPr txBox="1"/>
          <p:nvPr/>
        </p:nvSpPr>
        <p:spPr>
          <a:xfrm>
            <a:off x="3684932" y="2536448"/>
            <a:ext cx="568828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600" dirty="0">
                <a:solidFill>
                  <a:schemeClr val="dk1"/>
                </a:solidFill>
                <a:latin typeface="Titillium Web Light"/>
                <a:sym typeface="Titillium Web Light"/>
              </a:rPr>
              <a:t>Kristy Wedel</a:t>
            </a:r>
          </a:p>
          <a:p>
            <a:r>
              <a:rPr lang="en-US" sz="2600" dirty="0">
                <a:solidFill>
                  <a:schemeClr val="dk1"/>
                </a:solidFill>
                <a:latin typeface="Titillium Web Light"/>
                <a:sym typeface="Titillium Web Light"/>
              </a:rPr>
              <a:t>Sr Manager, Data Scientist – Abbott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9C4D24-151A-42AE-9EA3-402F9A57E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6349" y="2428115"/>
            <a:ext cx="1385844" cy="11092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A96663-B9AB-48DE-8111-AFD198B7EF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6190" y="4481239"/>
            <a:ext cx="869372" cy="857294"/>
          </a:xfrm>
          <a:prstGeom prst="rect">
            <a:avLst/>
          </a:prstGeom>
        </p:spPr>
      </p:pic>
      <p:pic>
        <p:nvPicPr>
          <p:cNvPr id="9" name="Picture 8">
            <a:hlinkClick r:id="rId6"/>
            <a:extLst>
              <a:ext uri="{FF2B5EF4-FFF2-40B4-BE49-F238E27FC236}">
                <a16:creationId xmlns:a16="http://schemas.microsoft.com/office/drawing/2014/main" id="{EDC6388F-71D4-4165-8AFD-38DB10C68A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0431" y="5564898"/>
            <a:ext cx="2099738" cy="7078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4711CDB-FD85-8252-89BC-4B0769E29B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46869" y="4540284"/>
            <a:ext cx="2225233" cy="73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748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15EA1149-E4B4-40D7-BC9D-EFDC0188501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15EA1149-E4B4-40D7-BC9D-EFDC018850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853641" y="1624503"/>
            <a:ext cx="9014800" cy="228877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lvl="0"/>
            <a:r>
              <a:rPr lang="en-US" dirty="0"/>
              <a:t>Loading and transforming data with Power Query</a:t>
            </a:r>
          </a:p>
          <a:p>
            <a:pPr lvl="0"/>
            <a:r>
              <a:rPr lang="en-US" dirty="0"/>
              <a:t>Joining data</a:t>
            </a:r>
          </a:p>
          <a:p>
            <a:pPr lvl="0"/>
            <a:r>
              <a:rPr lang="en-US" dirty="0"/>
              <a:t>Measures vs Calculated Columns</a:t>
            </a:r>
          </a:p>
          <a:p>
            <a:pPr lvl="0"/>
            <a:r>
              <a:rPr lang="en-US" dirty="0"/>
              <a:t>Creating measures in DAX</a:t>
            </a:r>
          </a:p>
          <a:p>
            <a:pPr lvl="0"/>
            <a:r>
              <a:rPr lang="en-US" dirty="0"/>
              <a:t>Designing a report</a:t>
            </a:r>
          </a:p>
          <a:p>
            <a:pPr lvl="0"/>
            <a:r>
              <a:rPr lang="en-US" dirty="0"/>
              <a:t>Customizing visuals</a:t>
            </a:r>
          </a:p>
          <a:p>
            <a:pPr lvl="0"/>
            <a:r>
              <a:rPr lang="en-US" dirty="0"/>
              <a:t>Publishing to a workspace</a:t>
            </a:r>
          </a:p>
          <a:p>
            <a:pPr lvl="0"/>
            <a:r>
              <a:rPr lang="en-US" dirty="0"/>
              <a:t>Bookmarks and exporting to PowerPoint</a:t>
            </a:r>
          </a:p>
          <a:p>
            <a:pPr lvl="0"/>
            <a:r>
              <a:rPr lang="en-US" dirty="0"/>
              <a:t>Dashboards and Alerts</a:t>
            </a:r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/>
          </a:p>
        </p:txBody>
      </p:sp>
      <p:sp>
        <p:nvSpPr>
          <p:cNvPr id="7" name="Google Shape;3871;p18">
            <a:extLst>
              <a:ext uri="{FF2B5EF4-FFF2-40B4-BE49-F238E27FC236}">
                <a16:creationId xmlns:a16="http://schemas.microsoft.com/office/drawing/2014/main" id="{19284000-FD36-42D3-AAD5-A7E90099D4DF}"/>
              </a:ext>
            </a:extLst>
          </p:cNvPr>
          <p:cNvSpPr txBox="1">
            <a:spLocks/>
          </p:cNvSpPr>
          <p:nvPr/>
        </p:nvSpPr>
        <p:spPr>
          <a:xfrm>
            <a:off x="1168540" y="5737540"/>
            <a:ext cx="9014800" cy="818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101597" indent="0" algn="r">
              <a:buNone/>
            </a:pPr>
            <a:r>
              <a:rPr lang="en-US" sz="3200" dirty="0"/>
              <a:t>Files: </a:t>
            </a:r>
            <a:r>
              <a:rPr lang="en-US" sz="3200" dirty="0">
                <a:hlinkClick r:id="rId6"/>
              </a:rPr>
              <a:t>https://github.com/kristywedel/LegoData</a:t>
            </a:r>
            <a:r>
              <a:rPr lang="en-US" sz="3200" dirty="0"/>
              <a:t>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DB91BDC-E2D7-5333-5EEA-AC2342EBE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57" y="555170"/>
            <a:ext cx="9720072" cy="121941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B6961CBE-7ED6-4BD0-ABE0-95EB834C4E3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B6961CBE-7ED6-4BD0-ABE0-95EB834C4E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09" name="Google Shape;3909;p21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4FD68CF-5CDF-4529-BCF4-AA98D17CF2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5921" y="1713052"/>
            <a:ext cx="7189143" cy="40244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A15DF53-EC57-9111-0E72-467DA4849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57" y="555170"/>
            <a:ext cx="9720072" cy="1219414"/>
          </a:xfrm>
        </p:spPr>
        <p:txBody>
          <a:bodyPr/>
          <a:lstStyle/>
          <a:p>
            <a:r>
              <a:rPr lang="en-US" dirty="0"/>
              <a:t>files</a:t>
            </a:r>
          </a:p>
        </p:txBody>
      </p:sp>
      <p:sp>
        <p:nvSpPr>
          <p:cNvPr id="10" name="Google Shape;3871;p18">
            <a:extLst>
              <a:ext uri="{FF2B5EF4-FFF2-40B4-BE49-F238E27FC236}">
                <a16:creationId xmlns:a16="http://schemas.microsoft.com/office/drawing/2014/main" id="{06A411BE-7D83-64A0-ACFB-18312681BA8C}"/>
              </a:ext>
            </a:extLst>
          </p:cNvPr>
          <p:cNvSpPr txBox="1">
            <a:spLocks/>
          </p:cNvSpPr>
          <p:nvPr/>
        </p:nvSpPr>
        <p:spPr>
          <a:xfrm>
            <a:off x="1168540" y="5737540"/>
            <a:ext cx="9014800" cy="818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101597" indent="0" algn="r">
              <a:buNone/>
            </a:pPr>
            <a:r>
              <a:rPr lang="en-US" sz="3200" dirty="0"/>
              <a:t>Files: </a:t>
            </a:r>
            <a:r>
              <a:rPr lang="en-US" sz="3200" dirty="0">
                <a:hlinkClick r:id="rId7"/>
              </a:rPr>
              <a:t>https://github.com/kristywedel/LegoData</a:t>
            </a:r>
            <a:r>
              <a:rPr lang="en-US" sz="3200" dirty="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B6961CBE-7ED6-4BD0-ABE0-95EB834C4E3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B6961CBE-7ED6-4BD0-ABE0-95EB834C4E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09" name="Google Shape;3909;p21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A15DF53-EC57-9111-0E72-467DA4849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57" y="555170"/>
            <a:ext cx="9720072" cy="1219414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6" name="Picture 5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4111D414-4C91-9CA7-6B4F-39EA1E965B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8584" y="1774584"/>
            <a:ext cx="5177310" cy="443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38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B6961CBE-7ED6-4BD0-ABE0-95EB834C4E3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B6961CBE-7ED6-4BD0-ABE0-95EB834C4E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09" name="Google Shape;3909;p21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A15DF53-EC57-9111-0E72-467DA4849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57" y="555170"/>
            <a:ext cx="9720072" cy="1219414"/>
          </a:xfrm>
        </p:spPr>
        <p:txBody>
          <a:bodyPr/>
          <a:lstStyle/>
          <a:p>
            <a:r>
              <a:rPr lang="en-US" dirty="0"/>
              <a:t>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C82766-E4CD-216F-3ADD-3D484356C4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0235" y="2247757"/>
            <a:ext cx="8885690" cy="3299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9069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1541</TotalTime>
  <Words>196</Words>
  <Application>Microsoft Office PowerPoint</Application>
  <PresentationFormat>Widescreen</PresentationFormat>
  <Paragraphs>28</Paragraphs>
  <Slides>6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Titillium Web Light</vt:lpstr>
      <vt:lpstr>Tw Cen MT</vt:lpstr>
      <vt:lpstr>Tw Cen MT Condensed</vt:lpstr>
      <vt:lpstr>Wingdings 3</vt:lpstr>
      <vt:lpstr>Integral</vt:lpstr>
      <vt:lpstr>think-cell Slide</vt:lpstr>
      <vt:lpstr>Power BI Workshop</vt:lpstr>
      <vt:lpstr>About Me</vt:lpstr>
      <vt:lpstr>agenda</vt:lpstr>
      <vt:lpstr>files</vt:lpstr>
      <vt:lpstr>Data</vt:lpstr>
      <vt:lpstr>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Kristy Wedel</dc:creator>
  <cp:lastModifiedBy>Kristy Wedel</cp:lastModifiedBy>
  <cp:revision>9</cp:revision>
  <dcterms:created xsi:type="dcterms:W3CDTF">2022-07-06T14:12:40Z</dcterms:created>
  <dcterms:modified xsi:type="dcterms:W3CDTF">2022-07-09T20:46:00Z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