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9" r:id="rId3"/>
  </p:sldMasterIdLst>
  <p:notesMasterIdLst>
    <p:notesMasterId r:id="rId5"/>
  </p:notesMasterIdLst>
  <p:handoutMasterIdLst>
    <p:handoutMasterId r:id="rId24"/>
  </p:handoutMasterIdLst>
  <p:sldIdLst>
    <p:sldId id="256" r:id="rId4"/>
    <p:sldId id="257" r:id="rId6"/>
    <p:sldId id="258" r:id="rId7"/>
    <p:sldId id="284" r:id="rId8"/>
    <p:sldId id="262" r:id="rId9"/>
    <p:sldId id="300" r:id="rId10"/>
    <p:sldId id="301" r:id="rId11"/>
    <p:sldId id="299" r:id="rId12"/>
    <p:sldId id="324" r:id="rId13"/>
    <p:sldId id="266" r:id="rId14"/>
    <p:sldId id="297" r:id="rId15"/>
    <p:sldId id="259" r:id="rId16"/>
    <p:sldId id="270" r:id="rId17"/>
    <p:sldId id="285" r:id="rId18"/>
    <p:sldId id="287" r:id="rId19"/>
    <p:sldId id="325" r:id="rId20"/>
    <p:sldId id="318" r:id="rId21"/>
    <p:sldId id="298" r:id="rId22"/>
    <p:sldId id="278" r:id="rId2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7E5"/>
    <a:srgbClr val="4676E2"/>
    <a:srgbClr val="173D95"/>
    <a:srgbClr val="558DFF"/>
    <a:srgbClr val="9BB9FE"/>
    <a:srgbClr val="99CCFF"/>
    <a:srgbClr val="E1305F"/>
    <a:srgbClr val="0008B0"/>
    <a:srgbClr val="3F48FF"/>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3"/>
    <p:restoredTop sz="93673"/>
  </p:normalViewPr>
  <p:slideViewPr>
    <p:cSldViewPr snapToGrid="0" snapToObjects="1">
      <p:cViewPr>
        <p:scale>
          <a:sx n="48" d="100"/>
          <a:sy n="48" d="100"/>
        </p:scale>
        <p:origin x="33"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3393A-299D-4790-B84E-68FE801F6A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840F7-CEAE-40F3-BA5E-B466B9EDD1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microsoft.com/office/2007/relationships/hdphoto" Target="../media/hdphoto1.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microsoft.com/office/2007/relationships/hdphoto" Target="../media/hdphoto1.wdp"/><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userDrawn="1"/>
        </p:nvSpPr>
        <p:spPr>
          <a:xfrm>
            <a:off x="872455" y="254890"/>
            <a:ext cx="1213794" cy="4508927"/>
          </a:xfrm>
          <a:prstGeom prst="rect">
            <a:avLst/>
          </a:prstGeom>
          <a:noFill/>
        </p:spPr>
        <p:txBody>
          <a:bodyPr wrap="non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4" name="文本占位符 3"/>
          <p:cNvSpPr>
            <a:spLocks noGrp="1"/>
          </p:cNvSpPr>
          <p:nvPr>
            <p:ph type="body" sz="quarter" idx="10"/>
          </p:nvPr>
        </p:nvSpPr>
        <p:spPr>
          <a:xfrm>
            <a:off x="1119021" y="2060030"/>
            <a:ext cx="7711080" cy="2310857"/>
          </a:xfrm>
          <a:prstGeom prst="rect">
            <a:avLst/>
          </a:prstGeom>
        </p:spPr>
        <p:txBody>
          <a:bodyPr/>
          <a:lstStyle>
            <a:lvl1pPr marL="0" indent="0">
              <a:lnSpc>
                <a:spcPct val="100000"/>
              </a:lnSpc>
              <a:buNone/>
              <a:defRPr sz="7200" b="1">
                <a:solidFill>
                  <a:schemeClr val="bg1"/>
                </a:solidFill>
              </a:defRPr>
            </a:lvl1pPr>
          </a:lstStyle>
          <a:p>
            <a:pPr lvl="0"/>
            <a:endParaRPr kumimoji="1" lang="zh-CN" altLang="en-US" dirty="0"/>
          </a:p>
        </p:txBody>
      </p:sp>
      <p:sp>
        <p:nvSpPr>
          <p:cNvPr id="5" name="剪去对角的矩形 4"/>
          <p:cNvSpPr/>
          <p:nvPr userDrawn="1"/>
        </p:nvSpPr>
        <p:spPr>
          <a:xfrm>
            <a:off x="1119021" y="4750169"/>
            <a:ext cx="7711080" cy="392220"/>
          </a:xfrm>
          <a:prstGeom prst="snip2DiagRect">
            <a:avLst>
              <a:gd name="adj1" fmla="val 0"/>
              <a:gd name="adj2" fmla="val 27106"/>
            </a:avLst>
          </a:prstGeom>
          <a:solidFill>
            <a:srgbClr val="E13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3"/>
          <p:cNvSpPr>
            <a:spLocks noGrp="1"/>
          </p:cNvSpPr>
          <p:nvPr>
            <p:ph type="body" sz="quarter" idx="11"/>
          </p:nvPr>
        </p:nvSpPr>
        <p:spPr>
          <a:xfrm>
            <a:off x="1602635" y="4749460"/>
            <a:ext cx="4607096" cy="392929"/>
          </a:xfrm>
          <a:prstGeom prst="rect">
            <a:avLst/>
          </a:prstGeom>
        </p:spPr>
        <p:txBody>
          <a:bodyPr anchor="ctr"/>
          <a:lstStyle>
            <a:lvl1pPr marL="0" indent="0">
              <a:lnSpc>
                <a:spcPct val="100000"/>
              </a:lnSpc>
              <a:buNone/>
              <a:defRPr sz="1800" b="1">
                <a:solidFill>
                  <a:schemeClr val="bg1"/>
                </a:solidFill>
              </a:defRPr>
            </a:lvl1pPr>
          </a:lstStyle>
          <a:p>
            <a:pPr lvl="0"/>
            <a:endParaRPr kumimoji="1" lang="zh-CN" altLang="en-US" dirty="0"/>
          </a:p>
        </p:txBody>
      </p:sp>
      <p:sp>
        <p:nvSpPr>
          <p:cNvPr id="7" name="文本占位符 3"/>
          <p:cNvSpPr>
            <a:spLocks noGrp="1"/>
          </p:cNvSpPr>
          <p:nvPr>
            <p:ph type="body" sz="quarter" idx="12"/>
          </p:nvPr>
        </p:nvSpPr>
        <p:spPr>
          <a:xfrm>
            <a:off x="1119021" y="5297645"/>
            <a:ext cx="7711080" cy="392929"/>
          </a:xfrm>
          <a:prstGeom prst="rect">
            <a:avLst/>
          </a:prstGeom>
        </p:spPr>
        <p:txBody>
          <a:bodyPr anchor="ctr"/>
          <a:lstStyle>
            <a:lvl1pPr marL="0" indent="0">
              <a:lnSpc>
                <a:spcPct val="100000"/>
              </a:lnSpc>
              <a:buNone/>
              <a:defRPr sz="1800" b="0">
                <a:solidFill>
                  <a:schemeClr val="bg1"/>
                </a:solidFill>
              </a:defRPr>
            </a:lvl1pPr>
          </a:lstStyle>
          <a:p>
            <a:pPr lvl="0"/>
            <a:endParaRPr kumimoji="1" lang="zh-CN" altLang="en-US" dirty="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a:xfrm>
            <a:off x="5401732" y="6235700"/>
            <a:ext cx="1388536" cy="206381"/>
          </a:xfrm>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a:xfrm>
            <a:off x="669924" y="6235700"/>
            <a:ext cx="4140201" cy="206381"/>
          </a:xfr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599" y="6235700"/>
            <a:ext cx="2909888" cy="206381"/>
          </a:xfrm>
        </p:spPr>
        <p:txBody>
          <a:bodyPr/>
          <a:lstStyle/>
          <a:p>
            <a:fld id="{5DD3DB80-B894-403A-B48E-6FDC1A72010E}" type="slidenum">
              <a:rPr lang="zh-CN" altLang="en-US" smtClean="0"/>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1"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4395743"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8474465"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3269658"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6222294"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9174929"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265086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498470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731854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20" name="文本占位符 19"/>
          <p:cNvSpPr>
            <a:spLocks noGrp="1"/>
          </p:cNvSpPr>
          <p:nvPr>
            <p:ph type="body" sz="quarter" idx="15"/>
          </p:nvPr>
        </p:nvSpPr>
        <p:spPr>
          <a:xfrm>
            <a:off x="965238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3"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1" name="文本占位符 10"/>
          <p:cNvSpPr>
            <a:spLocks noGrp="1"/>
          </p:cNvSpPr>
          <p:nvPr>
            <p:ph type="body" sz="quarter" idx="12"/>
          </p:nvPr>
        </p:nvSpPr>
        <p:spPr>
          <a:xfrm>
            <a:off x="2260522"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2" name="文本占位符 11"/>
          <p:cNvSpPr>
            <a:spLocks noGrp="1"/>
          </p:cNvSpPr>
          <p:nvPr>
            <p:ph type="body" sz="quarter" idx="13"/>
          </p:nvPr>
        </p:nvSpPr>
        <p:spPr>
          <a:xfrm>
            <a:off x="4204021"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4" name="文本占位符 13"/>
          <p:cNvSpPr>
            <a:spLocks noGrp="1"/>
          </p:cNvSpPr>
          <p:nvPr>
            <p:ph type="body" sz="quarter" idx="14"/>
          </p:nvPr>
        </p:nvSpPr>
        <p:spPr>
          <a:xfrm>
            <a:off x="6147520"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5" name="文本占位符 14"/>
          <p:cNvSpPr>
            <a:spLocks noGrp="1"/>
          </p:cNvSpPr>
          <p:nvPr>
            <p:ph type="body" sz="quarter" idx="15"/>
          </p:nvPr>
        </p:nvSpPr>
        <p:spPr>
          <a:xfrm>
            <a:off x="80910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21" name="文本占位符 20"/>
          <p:cNvSpPr>
            <a:spLocks noGrp="1"/>
          </p:cNvSpPr>
          <p:nvPr>
            <p:ph type="body" sz="quarter" idx="16"/>
          </p:nvPr>
        </p:nvSpPr>
        <p:spPr>
          <a:xfrm>
            <a:off x="100345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3366448" y="2975212"/>
            <a:ext cx="5459105" cy="15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 name="文本占位符 3"/>
          <p:cNvSpPr>
            <a:spLocks noGrp="1"/>
          </p:cNvSpPr>
          <p:nvPr>
            <p:ph type="body" sz="quarter" idx="10"/>
          </p:nvPr>
        </p:nvSpPr>
        <p:spPr>
          <a:xfrm>
            <a:off x="3366448" y="2169995"/>
            <a:ext cx="5459104" cy="805217"/>
          </a:xfrm>
          <a:prstGeom prst="rect">
            <a:avLst/>
          </a:prstGeom>
        </p:spPr>
        <p:txBody>
          <a:bodyPr/>
          <a:lstStyle>
            <a:lvl1pPr marL="0" indent="0" algn="ctr">
              <a:lnSpc>
                <a:spcPct val="100000"/>
              </a:lnSpc>
              <a:buNone/>
              <a:defRPr sz="4000" b="0">
                <a:solidFill>
                  <a:schemeClr val="bg1"/>
                </a:solidFill>
              </a:defRPr>
            </a:lvl1pPr>
          </a:lstStyle>
          <a:p>
            <a:pPr lvl="0"/>
            <a:endParaRPr kumimoji="1" lang="zh-CN" altLang="en-US" dirty="0"/>
          </a:p>
        </p:txBody>
      </p:sp>
      <p:sp>
        <p:nvSpPr>
          <p:cNvPr id="4" name="文本占位符 3"/>
          <p:cNvSpPr>
            <a:spLocks noGrp="1"/>
          </p:cNvSpPr>
          <p:nvPr>
            <p:ph type="body" sz="quarter" idx="11"/>
          </p:nvPr>
        </p:nvSpPr>
        <p:spPr>
          <a:xfrm>
            <a:off x="3366448" y="3220872"/>
            <a:ext cx="5459104" cy="914400"/>
          </a:xfrm>
          <a:prstGeom prst="rect">
            <a:avLst/>
          </a:prstGeom>
        </p:spPr>
        <p:txBody>
          <a:bodyPr anchor="t"/>
          <a:lstStyle>
            <a:lvl1pPr marL="0" indent="0" algn="ctr">
              <a:lnSpc>
                <a:spcPct val="100000"/>
              </a:lnSpc>
              <a:buNone/>
              <a:defRPr sz="4800" b="1">
                <a:solidFill>
                  <a:schemeClr val="bg1"/>
                </a:solidFill>
              </a:defRPr>
            </a:lvl1pPr>
          </a:lstStyle>
          <a:p>
            <a:pPr lvl="0"/>
            <a:endParaRPr kumimoji="1" lang="zh-CN"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框架 3"/>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矩形 4"/>
          <p:cNvSpPr/>
          <p:nvPr userDrawn="1"/>
        </p:nvSpPr>
        <p:spPr>
          <a:xfrm>
            <a:off x="0" y="0"/>
            <a:ext cx="12192000" cy="6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userDrawn="1"/>
        </p:nvSpPr>
        <p:spPr>
          <a:xfrm rot="5400000">
            <a:off x="303777" y="137255"/>
            <a:ext cx="452199" cy="3898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3"/>
          <p:cNvSpPr>
            <a:spLocks noGrp="1"/>
          </p:cNvSpPr>
          <p:nvPr>
            <p:ph type="body" sz="quarter" idx="10"/>
          </p:nvPr>
        </p:nvSpPr>
        <p:spPr>
          <a:xfrm>
            <a:off x="833972" y="1"/>
            <a:ext cx="10957694" cy="673768"/>
          </a:xfrm>
          <a:prstGeom prst="rect">
            <a:avLst/>
          </a:prstGeom>
        </p:spPr>
        <p:txBody>
          <a:bodyPr anchor="ctr"/>
          <a:lstStyle>
            <a:lvl1pPr marL="0" indent="0" algn="l">
              <a:lnSpc>
                <a:spcPct val="100000"/>
              </a:lnSpc>
              <a:buNone/>
              <a:defRPr sz="2800" b="0">
                <a:solidFill>
                  <a:schemeClr val="bg1"/>
                </a:solidFill>
              </a:defRPr>
            </a:lvl1pPr>
          </a:lstStyle>
          <a:p>
            <a:pPr lvl="0"/>
            <a:endParaRPr kumimoji="1" lang="zh-CN" alt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18870" y="2059940"/>
            <a:ext cx="10926445" cy="2310765"/>
          </a:xfrm>
        </p:spPr>
        <p:txBody>
          <a:bodyPr/>
          <a:lstStyle/>
          <a:p>
            <a:r>
              <a:rPr lang="zh-CN" altLang="en-US" sz="5400" dirty="0">
                <a:latin typeface="微软雅黑" panose="020B0503020204020204" pitchFamily="34" charset="-122"/>
                <a:ea typeface="微软雅黑" panose="020B0503020204020204" pitchFamily="34" charset="-122"/>
              </a:rPr>
              <a:t>New</a:t>
            </a:r>
            <a:r>
              <a:rPr lang="en-US" altLang="zh-CN" sz="5400" dirty="0">
                <a:latin typeface="微软雅黑" panose="020B0503020204020204" pitchFamily="34" charset="-122"/>
                <a:ea typeface="微软雅黑" panose="020B0503020204020204" pitchFamily="34" charset="-122"/>
              </a:rPr>
              <a:t>s Text Classification</a:t>
            </a:r>
            <a:r>
              <a:rPr lang="zh-CN" altLang="en-US" sz="5400" dirty="0">
                <a:latin typeface="微软雅黑" panose="020B0503020204020204" pitchFamily="34" charset="-122"/>
                <a:ea typeface="微软雅黑" panose="020B0503020204020204" pitchFamily="34" charset="-122"/>
              </a:rPr>
              <a:t> </a:t>
            </a:r>
            <a:endParaRPr lang="zh-CN" altLang="en-US" sz="5400" dirty="0">
              <a:latin typeface="微软雅黑" panose="020B0503020204020204" pitchFamily="34" charset="-122"/>
              <a:ea typeface="微软雅黑" panose="020B0503020204020204" pitchFamily="34" charset="-122"/>
            </a:endParaRPr>
          </a:p>
          <a:p>
            <a:r>
              <a:rPr lang="zh-CN" altLang="en-US" sz="5400" dirty="0">
                <a:latin typeface="微软雅黑" panose="020B0503020204020204" pitchFamily="34" charset="-122"/>
                <a:ea typeface="微软雅黑" panose="020B0503020204020204" pitchFamily="34" charset="-122"/>
              </a:rPr>
              <a:t>with CNN </a:t>
            </a:r>
            <a:r>
              <a:rPr lang="en-US" altLang="zh-CN" sz="5400" dirty="0">
                <a:latin typeface="微软雅黑" panose="020B0503020204020204" pitchFamily="34" charset="-122"/>
                <a:ea typeface="微软雅黑" panose="020B0503020204020204" pitchFamily="34" charset="-122"/>
              </a:rPr>
              <a:t>and LSTM</a:t>
            </a:r>
            <a:endParaRPr lang="en-US" altLang="zh-CN" sz="5400"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MDS</a:t>
            </a:r>
            <a:endParaRPr lang="en-US" altLang="zh-CN"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1119021" y="5551010"/>
            <a:ext cx="7711080" cy="392929"/>
          </a:xfrm>
        </p:spPr>
        <p:txBody>
          <a:bodyPr/>
          <a:lstStyle/>
          <a:p>
            <a:r>
              <a:rPr lang="zh-CN" altLang="en-US" b="1" dirty="0">
                <a:latin typeface="微软雅黑" panose="020B0503020204020204" pitchFamily="34" charset="-122"/>
                <a:ea typeface="微软雅黑" panose="020B0503020204020204" pitchFamily="34" charset="-122"/>
              </a:rPr>
              <a:t>217012018 LI ZHAO </a:t>
            </a:r>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218012007 DONG SI</a:t>
            </a:r>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mn-ea"/>
              </a:rPr>
              <a:t>218012045 XU YINGNAN</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MODELS</a:t>
            </a:r>
            <a:endParaRPr kumimoji="1" lang="zh-CN" alt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t>part three</a:t>
            </a:r>
            <a:r>
              <a:rPr kumimoji="1" lang="zh-CN" altLang="en-US" dirty="0"/>
              <a:t> </a:t>
            </a:r>
            <a:r>
              <a:rPr kumimoji="1" lang="en-US" altLang="zh-CN" b="1" dirty="0"/>
              <a:t>models</a:t>
            </a:r>
            <a:endParaRPr kumimoji="1" lang="en-US" altLang="zh-CN" b="1" dirty="0"/>
          </a:p>
        </p:txBody>
      </p:sp>
      <p:pic>
        <p:nvPicPr>
          <p:cNvPr id="7" name="图片 6" descr="Conv1D"/>
          <p:cNvPicPr>
            <a:picLocks noChangeAspect="1"/>
          </p:cNvPicPr>
          <p:nvPr/>
        </p:nvPicPr>
        <p:blipFill>
          <a:blip r:embed="rId1"/>
          <a:stretch>
            <a:fillRect/>
          </a:stretch>
        </p:blipFill>
        <p:spPr>
          <a:xfrm>
            <a:off x="5285740" y="1315085"/>
            <a:ext cx="2891155" cy="5091430"/>
          </a:xfrm>
          <a:prstGeom prst="rect">
            <a:avLst/>
          </a:prstGeom>
        </p:spPr>
      </p:pic>
      <p:pic>
        <p:nvPicPr>
          <p:cNvPr id="9" name="图片 8" descr="LSTM"/>
          <p:cNvPicPr>
            <a:picLocks noChangeAspect="1"/>
          </p:cNvPicPr>
          <p:nvPr/>
        </p:nvPicPr>
        <p:blipFill>
          <a:blip r:embed="rId2"/>
          <a:stretch>
            <a:fillRect/>
          </a:stretch>
        </p:blipFill>
        <p:spPr>
          <a:xfrm>
            <a:off x="8321675" y="1315085"/>
            <a:ext cx="2190750" cy="3510280"/>
          </a:xfrm>
          <a:prstGeom prst="rect">
            <a:avLst/>
          </a:prstGeom>
        </p:spPr>
      </p:pic>
      <p:sp>
        <p:nvSpPr>
          <p:cNvPr id="12" name="文本框 11"/>
          <p:cNvSpPr txBox="1"/>
          <p:nvPr/>
        </p:nvSpPr>
        <p:spPr>
          <a:xfrm>
            <a:off x="9148445" y="1008380"/>
            <a:ext cx="687070" cy="306705"/>
          </a:xfrm>
          <a:prstGeom prst="rect">
            <a:avLst/>
          </a:prstGeom>
          <a:noFill/>
        </p:spPr>
        <p:txBody>
          <a:bodyPr wrap="none" rtlCol="0">
            <a:spAutoFit/>
          </a:bodyPr>
          <a:lstStyle/>
          <a:p>
            <a:pPr algn="l" defTabSz="914400">
              <a:lnSpc>
                <a:spcPct val="100000"/>
              </a:lnSpc>
              <a:spcBef>
                <a:spcPts val="0"/>
              </a:spcBef>
              <a:spcAft>
                <a:spcPts val="0"/>
              </a:spcAft>
              <a:buClrTx/>
              <a:buSzTx/>
              <a:buFontTx/>
              <a:defRPr/>
            </a:pPr>
            <a:r>
              <a:rPr lang="en-US" altLang="zh-CN" sz="1400" b="1" noProof="0" dirty="0">
                <a:ln>
                  <a:noFill/>
                </a:ln>
                <a:effectLst/>
                <a:uLnTx/>
                <a:uFillTx/>
                <a:latin typeface="Times New Roman" panose="02020603050405020304" charset="0"/>
                <a:ea typeface="宋体" panose="02010600030101010101" pitchFamily="2" charset="-122"/>
                <a:cs typeface="Times New Roman" panose="02020603050405020304" charset="0"/>
                <a:sym typeface="+mn-lt"/>
              </a:rPr>
              <a:t>LSTM</a:t>
            </a:r>
            <a:endParaRPr lang="en-US" altLang="zh-CN" sz="1400" b="1" noProof="0" dirty="0">
              <a:ln>
                <a:noFill/>
              </a:ln>
              <a:effectLst/>
              <a:uLnTx/>
              <a:uFillTx/>
              <a:latin typeface="Times New Roman" panose="02020603050405020304" charset="0"/>
              <a:ea typeface="宋体" panose="02010600030101010101" pitchFamily="2" charset="-122"/>
              <a:cs typeface="Times New Roman" panose="02020603050405020304" charset="0"/>
              <a:sym typeface="+mn-lt"/>
            </a:endParaRPr>
          </a:p>
        </p:txBody>
      </p:sp>
      <p:sp>
        <p:nvSpPr>
          <p:cNvPr id="18" name="文本框 17"/>
          <p:cNvSpPr txBox="1"/>
          <p:nvPr/>
        </p:nvSpPr>
        <p:spPr>
          <a:xfrm>
            <a:off x="6328410" y="1008380"/>
            <a:ext cx="805180" cy="306705"/>
          </a:xfrm>
          <a:prstGeom prst="rect">
            <a:avLst/>
          </a:prstGeom>
          <a:noFill/>
        </p:spPr>
        <p:txBody>
          <a:bodyPr wrap="none" rtlCol="0">
            <a:spAutoFit/>
          </a:bodyPr>
          <a:lstStyle/>
          <a:p>
            <a:pPr algn="l" defTabSz="914400">
              <a:lnSpc>
                <a:spcPct val="100000"/>
              </a:lnSpc>
              <a:spcBef>
                <a:spcPts val="0"/>
              </a:spcBef>
              <a:spcAft>
                <a:spcPts val="0"/>
              </a:spcAft>
              <a:buClrTx/>
              <a:buSzTx/>
              <a:buFontTx/>
              <a:defRPr/>
            </a:pPr>
            <a:r>
              <a:rPr lang="en-US" altLang="zh-CN" sz="1400" b="1" noProof="0" dirty="0">
                <a:ln>
                  <a:noFill/>
                </a:ln>
                <a:effectLst/>
                <a:uLnTx/>
                <a:uFillTx/>
                <a:latin typeface="Times New Roman" panose="02020603050405020304" charset="0"/>
                <a:ea typeface="宋体" panose="02010600030101010101" pitchFamily="2" charset="-122"/>
                <a:cs typeface="Times New Roman" panose="02020603050405020304" charset="0"/>
                <a:sym typeface="+mn-lt"/>
              </a:rPr>
              <a:t>Conv1D</a:t>
            </a:r>
            <a:endParaRPr lang="en-US" altLang="zh-CN" sz="1400" b="1" noProof="0" dirty="0">
              <a:ln>
                <a:noFill/>
              </a:ln>
              <a:effectLst/>
              <a:uLnTx/>
              <a:uFillTx/>
              <a:latin typeface="Times New Roman" panose="02020603050405020304" charset="0"/>
              <a:ea typeface="宋体" panose="02010600030101010101" pitchFamily="2" charset="-122"/>
              <a:cs typeface="Times New Roman" panose="02020603050405020304" charset="0"/>
              <a:sym typeface="+mn-lt"/>
            </a:endParaRPr>
          </a:p>
        </p:txBody>
      </p:sp>
      <p:sp>
        <p:nvSpPr>
          <p:cNvPr id="17" name="文本框 16"/>
          <p:cNvSpPr txBox="1"/>
          <p:nvPr/>
        </p:nvSpPr>
        <p:spPr>
          <a:xfrm>
            <a:off x="729615" y="1127125"/>
            <a:ext cx="1069340" cy="410845"/>
          </a:xfrm>
          <a:prstGeom prst="rect">
            <a:avLst/>
          </a:prstGeom>
          <a:noFill/>
        </p:spPr>
        <p:txBody>
          <a:bodyPr wrap="none" rtlCol="0">
            <a:spAutoFit/>
          </a:bodyPr>
          <a:lstStyle/>
          <a:p>
            <a:pPr>
              <a:lnSpc>
                <a:spcPct val="130000"/>
              </a:lnSpc>
              <a:spcBef>
                <a:spcPts val="600"/>
              </a:spcBef>
            </a:pPr>
            <a:r>
              <a:rPr lang="en-US" altLang="zh-CN" sz="1600" b="1" kern="0" dirty="0">
                <a:latin typeface="Times New Roman" panose="02020603050405020304" charset="0"/>
                <a:ea typeface="微软雅黑" panose="020B0503020204020204" pitchFamily="34" charset="-122"/>
                <a:cs typeface="Times New Roman" panose="02020603050405020304" charset="0"/>
                <a:sym typeface="+mn-lt"/>
              </a:rPr>
              <a:t>flow chart</a:t>
            </a:r>
            <a:endParaRPr lang="en-US" altLang="zh-CN" sz="1600" b="1" kern="0" dirty="0">
              <a:latin typeface="Times New Roman" panose="02020603050405020304" charset="0"/>
              <a:ea typeface="微软雅黑" panose="020B0503020204020204" pitchFamily="34" charset="-122"/>
              <a:cs typeface="Times New Roman" panose="02020603050405020304" charset="0"/>
              <a:sym typeface="+mn-lt"/>
            </a:endParaRPr>
          </a:p>
        </p:txBody>
      </p:sp>
      <p:grpSp>
        <p:nvGrpSpPr>
          <p:cNvPr id="74" name="组合 73"/>
          <p:cNvGrpSpPr/>
          <p:nvPr/>
        </p:nvGrpSpPr>
        <p:grpSpPr>
          <a:xfrm>
            <a:off x="1219200" y="1028065"/>
            <a:ext cx="2909570" cy="5311140"/>
            <a:chOff x="4513" y="1872"/>
            <a:chExt cx="4582" cy="8364"/>
          </a:xfrm>
        </p:grpSpPr>
        <p:cxnSp>
          <p:nvCxnSpPr>
            <p:cNvPr id="75" name="直接箭头连接符 74"/>
            <p:cNvCxnSpPr>
              <a:stCxn id="77" idx="3"/>
            </p:cNvCxnSpPr>
            <p:nvPr/>
          </p:nvCxnSpPr>
          <p:spPr>
            <a:xfrm>
              <a:off x="5429" y="9986"/>
              <a:ext cx="4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4513" y="1872"/>
              <a:ext cx="4583" cy="8364"/>
              <a:chOff x="4513" y="1872"/>
              <a:chExt cx="4583" cy="8364"/>
            </a:xfrm>
          </p:grpSpPr>
          <p:sp>
            <p:nvSpPr>
              <p:cNvPr id="77" name="圆角矩形 76"/>
              <p:cNvSpPr/>
              <p:nvPr/>
            </p:nvSpPr>
            <p:spPr>
              <a:xfrm>
                <a:off x="4513" y="9735"/>
                <a:ext cx="916"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news texts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grpSp>
            <p:nvGrpSpPr>
              <p:cNvPr id="78" name="组合 77"/>
              <p:cNvGrpSpPr/>
              <p:nvPr/>
            </p:nvGrpSpPr>
            <p:grpSpPr>
              <a:xfrm>
                <a:off x="4838" y="1872"/>
                <a:ext cx="4258" cy="8364"/>
                <a:chOff x="5225" y="1872"/>
                <a:chExt cx="4258" cy="8364"/>
              </a:xfrm>
            </p:grpSpPr>
            <p:grpSp>
              <p:nvGrpSpPr>
                <p:cNvPr id="79" name="组合 78"/>
                <p:cNvGrpSpPr/>
                <p:nvPr/>
              </p:nvGrpSpPr>
              <p:grpSpPr>
                <a:xfrm>
                  <a:off x="6014" y="1872"/>
                  <a:ext cx="3284" cy="8364"/>
                  <a:chOff x="6014" y="1872"/>
                  <a:chExt cx="3284" cy="8364"/>
                </a:xfrm>
              </p:grpSpPr>
              <p:cxnSp>
                <p:nvCxnSpPr>
                  <p:cNvPr id="80" name="直接箭头连接符 79"/>
                  <p:cNvCxnSpPr/>
                  <p:nvPr/>
                </p:nvCxnSpPr>
                <p:spPr>
                  <a:xfrm>
                    <a:off x="7370" y="8536"/>
                    <a:ext cx="8" cy="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6014" y="1872"/>
                    <a:ext cx="3285" cy="8364"/>
                    <a:chOff x="6023" y="1872"/>
                    <a:chExt cx="3285" cy="8364"/>
                  </a:xfrm>
                </p:grpSpPr>
                <p:sp>
                  <p:nvSpPr>
                    <p:cNvPr id="82" name="圆角矩形 81"/>
                    <p:cNvSpPr/>
                    <p:nvPr/>
                  </p:nvSpPr>
                  <p:spPr>
                    <a:xfrm>
                      <a:off x="6146" y="1872"/>
                      <a:ext cx="2410" cy="940"/>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bulid a new dictionary based on news text dataset</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3" name="圆角矩形 82"/>
                    <p:cNvSpPr/>
                    <p:nvPr/>
                  </p:nvSpPr>
                  <p:spPr>
                    <a:xfrm>
                      <a:off x="6088" y="3163"/>
                      <a:ext cx="2531" cy="462"/>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tokenize news corpus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4" name="圆角矩形 83"/>
                    <p:cNvSpPr/>
                    <p:nvPr/>
                  </p:nvSpPr>
                  <p:spPr>
                    <a:xfrm>
                      <a:off x="6023" y="4047"/>
                      <a:ext cx="2694" cy="713"/>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initialize embg layer with embedding matrix</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5" name="流程图: 合并 84"/>
                    <p:cNvSpPr/>
                    <p:nvPr/>
                  </p:nvSpPr>
                  <p:spPr>
                    <a:xfrm>
                      <a:off x="6357" y="5218"/>
                      <a:ext cx="2041" cy="907"/>
                    </a:xfrm>
                    <a:prstGeom prst="flowChartMerge">
                      <a:avLst/>
                    </a:prstGeom>
                    <a:solidFill>
                      <a:srgbClr val="B4C7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6" name="圆角矩形 85"/>
                    <p:cNvSpPr/>
                    <p:nvPr/>
                  </p:nvSpPr>
                  <p:spPr>
                    <a:xfrm>
                      <a:off x="6259" y="6548"/>
                      <a:ext cx="2189"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get training results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7" name="圆角矩形 86"/>
                    <p:cNvSpPr/>
                    <p:nvPr/>
                  </p:nvSpPr>
                  <p:spPr>
                    <a:xfrm>
                      <a:off x="6284" y="8855"/>
                      <a:ext cx="2189" cy="463"/>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complete training</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88" name="直接箭头连接符 87"/>
                    <p:cNvCxnSpPr>
                      <a:endCxn id="83" idx="0"/>
                    </p:cNvCxnSpPr>
                    <p:nvPr/>
                  </p:nvCxnSpPr>
                  <p:spPr>
                    <a:xfrm>
                      <a:off x="7354" y="2812"/>
                      <a:ext cx="0" cy="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354" y="3625"/>
                      <a:ext cx="0" cy="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7378" y="4760"/>
                      <a:ext cx="0" cy="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7378" y="7032"/>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7378" y="6130"/>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6436" y="7395"/>
                      <a:ext cx="1882" cy="1150"/>
                      <a:chOff x="6436" y="7386"/>
                      <a:chExt cx="1882" cy="1150"/>
                    </a:xfrm>
                  </p:grpSpPr>
                  <p:sp>
                    <p:nvSpPr>
                      <p:cNvPr id="94" name="菱形 93"/>
                      <p:cNvSpPr/>
                      <p:nvPr/>
                    </p:nvSpPr>
                    <p:spPr>
                      <a:xfrm>
                        <a:off x="6436" y="7386"/>
                        <a:ext cx="1882" cy="1150"/>
                      </a:xfrm>
                      <a:prstGeom prst="diamond">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95" name="文本框 94"/>
                      <p:cNvSpPr txBox="1"/>
                      <p:nvPr/>
                    </p:nvSpPr>
                    <p:spPr>
                      <a:xfrm>
                        <a:off x="6659" y="7553"/>
                        <a:ext cx="1436" cy="725"/>
                      </a:xfrm>
                      <a:prstGeom prst="rect">
                        <a:avLst/>
                      </a:prstGeom>
                      <a:noFill/>
                    </p:spPr>
                    <p:txBody>
                      <a:bodyPr wrap="none" rtlCol="0">
                        <a:spAutoFit/>
                      </a:bodyPr>
                      <a:lstStyle/>
                      <a:p>
                        <a:pPr algn="ctr" fontAlgn="auto">
                          <a:lnSpc>
                            <a:spcPct val="100000"/>
                          </a:lnSpc>
                        </a:pPr>
                        <a:r>
                          <a:rPr lang="en-US" altLang="zh-CN" sz="1200" dirty="0">
                            <a:latin typeface="Times New Roman" panose="02020603050405020304" charset="0"/>
                            <a:ea typeface="微软雅黑" panose="020B0503020204020204" pitchFamily="34" charset="-122"/>
                            <a:cs typeface="Times New Roman" panose="02020603050405020304" charset="0"/>
                            <a:sym typeface="+mn-ea"/>
                          </a:rPr>
                          <a:t>satisfy</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a:p>
                        <a:pPr algn="ctr" fontAlgn="auto">
                          <a:lnSpc>
                            <a:spcPct val="100000"/>
                          </a:lnSpc>
                        </a:pPr>
                        <a:r>
                          <a:rPr lang="en-US" altLang="zh-CN" sz="1200" dirty="0">
                            <a:latin typeface="Times New Roman" panose="02020603050405020304" charset="0"/>
                            <a:ea typeface="微软雅黑" panose="020B0503020204020204" pitchFamily="34" charset="-122"/>
                            <a:cs typeface="Times New Roman" panose="02020603050405020304" charset="0"/>
                            <a:sym typeface="+mn-ea"/>
                          </a:rPr>
                          <a:t>requirments</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sp>
                  <p:nvSpPr>
                    <p:cNvPr id="96" name="文本框 95"/>
                    <p:cNvSpPr txBox="1"/>
                    <p:nvPr/>
                  </p:nvSpPr>
                  <p:spPr>
                    <a:xfrm>
                      <a:off x="7378" y="8352"/>
                      <a:ext cx="629" cy="521"/>
                    </a:xfrm>
                    <a:prstGeom prst="rect">
                      <a:avLst/>
                    </a:prstGeom>
                    <a:noFill/>
                  </p:spPr>
                  <p:txBody>
                    <a:bodyPr wrap="squar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yes</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cxnSp>
                  <p:nvCxnSpPr>
                    <p:cNvPr id="97" name="肘形连接符 96"/>
                    <p:cNvCxnSpPr>
                      <a:stCxn id="87" idx="3"/>
                      <a:endCxn id="84" idx="3"/>
                    </p:cNvCxnSpPr>
                    <p:nvPr/>
                  </p:nvCxnSpPr>
                  <p:spPr>
                    <a:xfrm flipV="1">
                      <a:off x="8473" y="4404"/>
                      <a:ext cx="244" cy="4683"/>
                    </a:xfrm>
                    <a:prstGeom prst="bentConnector3">
                      <a:avLst>
                        <a:gd name="adj1" fmla="val 253689"/>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8473" y="8670"/>
                      <a:ext cx="629" cy="521"/>
                    </a:xfrm>
                    <a:prstGeom prst="rect">
                      <a:avLst/>
                    </a:prstGeom>
                    <a:noFill/>
                  </p:spPr>
                  <p:txBody>
                    <a:bodyPr wrap="squar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no</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cxnSp>
                  <p:nvCxnSpPr>
                    <p:cNvPr id="99" name="直接箭头连接符 98"/>
                    <p:cNvCxnSpPr/>
                    <p:nvPr/>
                  </p:nvCxnSpPr>
                  <p:spPr>
                    <a:xfrm>
                      <a:off x="7351" y="9317"/>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圆角矩形 99"/>
                    <p:cNvSpPr/>
                    <p:nvPr/>
                  </p:nvSpPr>
                  <p:spPr>
                    <a:xfrm>
                      <a:off x="6256" y="9735"/>
                      <a:ext cx="2189"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feedforward output</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01" name="文本框 100"/>
                    <p:cNvSpPr txBox="1"/>
                    <p:nvPr/>
                  </p:nvSpPr>
                  <p:spPr>
                    <a:xfrm>
                      <a:off x="7378" y="5858"/>
                      <a:ext cx="1930" cy="459"/>
                    </a:xfrm>
                    <a:prstGeom prst="rect">
                      <a:avLst/>
                    </a:prstGeom>
                    <a:noFill/>
                  </p:spPr>
                  <p:txBody>
                    <a:bodyPr wrap="square" rtlCol="0">
                      <a:spAutoFit/>
                    </a:bodyPr>
                    <a:lstStyle/>
                    <a:p>
                      <a:pPr>
                        <a:lnSpc>
                          <a:spcPct val="130000"/>
                        </a:lnSpc>
                        <a:spcBef>
                          <a:spcPts val="600"/>
                        </a:spcBef>
                      </a:pPr>
                      <a:r>
                        <a:rPr lang="en-US" altLang="zh-CN" sz="1000" kern="0" dirty="0">
                          <a:latin typeface="Times New Roman" panose="02020603050405020304" charset="0"/>
                          <a:ea typeface="微软雅黑" panose="020B0503020204020204" pitchFamily="34" charset="-122"/>
                          <a:cs typeface="Times New Roman" panose="02020603050405020304" charset="0"/>
                          <a:sym typeface="+mn-lt"/>
                        </a:rPr>
                        <a:t>neural networks</a:t>
                      </a:r>
                      <a:endParaRPr lang="en-US" altLang="zh-CN" sz="1000" kern="0" dirty="0">
                        <a:latin typeface="Times New Roman" panose="02020603050405020304" charset="0"/>
                        <a:ea typeface="微软雅黑" panose="020B0503020204020204" pitchFamily="34" charset="-122"/>
                        <a:cs typeface="Times New Roman" panose="02020603050405020304" charset="0"/>
                        <a:sym typeface="+mn-lt"/>
                      </a:endParaRPr>
                    </a:p>
                  </p:txBody>
                </p:sp>
              </p:grpSp>
            </p:grpSp>
            <p:sp>
              <p:nvSpPr>
                <p:cNvPr id="102" name="圆角矩形 101"/>
                <p:cNvSpPr/>
                <p:nvPr/>
              </p:nvSpPr>
              <p:spPr>
                <a:xfrm>
                  <a:off x="5225" y="3786"/>
                  <a:ext cx="4259" cy="5742"/>
                </a:xfrm>
                <a:prstGeom prst="roundRect">
                  <a:avLst/>
                </a:prstGeom>
                <a:noFill/>
                <a:ln>
                  <a:solidFill>
                    <a:srgbClr val="173D9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t>part three</a:t>
            </a:r>
            <a:r>
              <a:rPr kumimoji="1" lang="zh-CN" altLang="en-US" dirty="0"/>
              <a:t> </a:t>
            </a:r>
            <a:r>
              <a:rPr kumimoji="1" lang="en-US" altLang="zh-CN" b="1" dirty="0"/>
              <a:t>models</a:t>
            </a:r>
            <a:endParaRPr kumimoji="1" lang="en-US" altLang="zh-CN" b="1" dirty="0"/>
          </a:p>
        </p:txBody>
      </p:sp>
      <p:pic>
        <p:nvPicPr>
          <p:cNvPr id="4" name="图片 3" descr="栈式LSTM"/>
          <p:cNvPicPr>
            <a:picLocks noChangeAspect="1"/>
          </p:cNvPicPr>
          <p:nvPr/>
        </p:nvPicPr>
        <p:blipFill>
          <a:blip r:embed="rId1"/>
          <a:stretch>
            <a:fillRect/>
          </a:stretch>
        </p:blipFill>
        <p:spPr>
          <a:xfrm>
            <a:off x="5000625" y="1573530"/>
            <a:ext cx="2190750" cy="2986405"/>
          </a:xfrm>
          <a:prstGeom prst="rect">
            <a:avLst/>
          </a:prstGeom>
        </p:spPr>
      </p:pic>
      <p:sp>
        <p:nvSpPr>
          <p:cNvPr id="5" name="文本框 4"/>
          <p:cNvSpPr txBox="1"/>
          <p:nvPr/>
        </p:nvSpPr>
        <p:spPr>
          <a:xfrm>
            <a:off x="5586095" y="1127125"/>
            <a:ext cx="966470" cy="330835"/>
          </a:xfrm>
          <a:prstGeom prst="rect">
            <a:avLst/>
          </a:prstGeom>
          <a:noFill/>
        </p:spPr>
        <p:txBody>
          <a:bodyPr wrap="none" rtlCol="0">
            <a:spAutoFit/>
          </a:bodyPr>
          <a:lstStyle/>
          <a:p>
            <a:pPr algn="l">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Stack </a:t>
            </a:r>
            <a:r>
              <a:rPr lang="zh-CN" altLang="en-US" sz="1200" kern="0" dirty="0">
                <a:latin typeface="Times New Roman" panose="02020603050405020304" charset="0"/>
                <a:ea typeface="微软雅黑" panose="020B0503020204020204" pitchFamily="34" charset="-122"/>
                <a:cs typeface="Times New Roman" panose="02020603050405020304" charset="0"/>
                <a:sym typeface="+mn-lt"/>
              </a:rPr>
              <a:t>LSTM</a:t>
            </a:r>
            <a:endParaRPr lang="zh-CN" altLang="en-US" sz="1200"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6" name="文本框 5"/>
          <p:cNvSpPr txBox="1"/>
          <p:nvPr/>
        </p:nvSpPr>
        <p:spPr>
          <a:xfrm>
            <a:off x="8514715" y="1040130"/>
            <a:ext cx="1191260" cy="330835"/>
          </a:xfrm>
          <a:prstGeom prst="rect">
            <a:avLst/>
          </a:prstGeom>
          <a:noFill/>
        </p:spPr>
        <p:txBody>
          <a:bodyPr wrap="non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Conv1D+LSTM</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pic>
        <p:nvPicPr>
          <p:cNvPr id="7" name="图片 6" descr="Conv1D+LSTM"/>
          <p:cNvPicPr>
            <a:picLocks noChangeAspect="1"/>
          </p:cNvPicPr>
          <p:nvPr/>
        </p:nvPicPr>
        <p:blipFill>
          <a:blip r:embed="rId2"/>
          <a:stretch>
            <a:fillRect/>
          </a:stretch>
        </p:blipFill>
        <p:spPr>
          <a:xfrm>
            <a:off x="7934325" y="1457960"/>
            <a:ext cx="2438400" cy="5091430"/>
          </a:xfrm>
          <a:prstGeom prst="rect">
            <a:avLst/>
          </a:prstGeom>
        </p:spPr>
      </p:pic>
      <p:sp>
        <p:nvSpPr>
          <p:cNvPr id="17" name="文本框 16"/>
          <p:cNvSpPr txBox="1"/>
          <p:nvPr/>
        </p:nvSpPr>
        <p:spPr>
          <a:xfrm>
            <a:off x="729615" y="1127125"/>
            <a:ext cx="1069340" cy="410845"/>
          </a:xfrm>
          <a:prstGeom prst="rect">
            <a:avLst/>
          </a:prstGeom>
          <a:noFill/>
        </p:spPr>
        <p:txBody>
          <a:bodyPr wrap="none" rtlCol="0">
            <a:spAutoFit/>
          </a:bodyPr>
          <a:lstStyle/>
          <a:p>
            <a:pPr>
              <a:lnSpc>
                <a:spcPct val="130000"/>
              </a:lnSpc>
              <a:spcBef>
                <a:spcPts val="600"/>
              </a:spcBef>
            </a:pPr>
            <a:r>
              <a:rPr lang="en-US" altLang="zh-CN" sz="1600" b="1" kern="0" dirty="0">
                <a:latin typeface="Times New Roman" panose="02020603050405020304" charset="0"/>
                <a:ea typeface="微软雅黑" panose="020B0503020204020204" pitchFamily="34" charset="-122"/>
                <a:cs typeface="Times New Roman" panose="02020603050405020304" charset="0"/>
                <a:sym typeface="+mn-lt"/>
              </a:rPr>
              <a:t>flow chart</a:t>
            </a:r>
            <a:endParaRPr lang="en-US" altLang="zh-CN" sz="1600" b="1" kern="0" dirty="0">
              <a:latin typeface="Times New Roman" panose="02020603050405020304" charset="0"/>
              <a:ea typeface="微软雅黑" panose="020B0503020204020204" pitchFamily="34" charset="-122"/>
              <a:cs typeface="Times New Roman" panose="02020603050405020304" charset="0"/>
              <a:sym typeface="+mn-lt"/>
            </a:endParaRPr>
          </a:p>
        </p:txBody>
      </p:sp>
      <p:grpSp>
        <p:nvGrpSpPr>
          <p:cNvPr id="74" name="组合 73"/>
          <p:cNvGrpSpPr/>
          <p:nvPr/>
        </p:nvGrpSpPr>
        <p:grpSpPr>
          <a:xfrm>
            <a:off x="1219200" y="1028065"/>
            <a:ext cx="2910840" cy="5311140"/>
            <a:chOff x="4513" y="1872"/>
            <a:chExt cx="4584" cy="8364"/>
          </a:xfrm>
        </p:grpSpPr>
        <p:cxnSp>
          <p:nvCxnSpPr>
            <p:cNvPr id="75" name="直接箭头连接符 74"/>
            <p:cNvCxnSpPr>
              <a:stCxn id="77" idx="3"/>
            </p:cNvCxnSpPr>
            <p:nvPr/>
          </p:nvCxnSpPr>
          <p:spPr>
            <a:xfrm>
              <a:off x="5429" y="9986"/>
              <a:ext cx="4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4513" y="1872"/>
              <a:ext cx="4584" cy="8364"/>
              <a:chOff x="4513" y="1872"/>
              <a:chExt cx="4584" cy="8364"/>
            </a:xfrm>
          </p:grpSpPr>
          <p:sp>
            <p:nvSpPr>
              <p:cNvPr id="77" name="圆角矩形 76"/>
              <p:cNvSpPr/>
              <p:nvPr/>
            </p:nvSpPr>
            <p:spPr>
              <a:xfrm>
                <a:off x="4513" y="9735"/>
                <a:ext cx="916"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news texts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grpSp>
            <p:nvGrpSpPr>
              <p:cNvPr id="78" name="组合 77"/>
              <p:cNvGrpSpPr/>
              <p:nvPr/>
            </p:nvGrpSpPr>
            <p:grpSpPr>
              <a:xfrm>
                <a:off x="4838" y="1872"/>
                <a:ext cx="4259" cy="8364"/>
                <a:chOff x="5225" y="1872"/>
                <a:chExt cx="4259" cy="8364"/>
              </a:xfrm>
            </p:grpSpPr>
            <p:grpSp>
              <p:nvGrpSpPr>
                <p:cNvPr id="79" name="组合 78"/>
                <p:cNvGrpSpPr/>
                <p:nvPr/>
              </p:nvGrpSpPr>
              <p:grpSpPr>
                <a:xfrm>
                  <a:off x="6014" y="1872"/>
                  <a:ext cx="3079" cy="8364"/>
                  <a:chOff x="6014" y="1872"/>
                  <a:chExt cx="3079" cy="8364"/>
                </a:xfrm>
              </p:grpSpPr>
              <p:cxnSp>
                <p:nvCxnSpPr>
                  <p:cNvPr id="80" name="直接箭头连接符 79"/>
                  <p:cNvCxnSpPr/>
                  <p:nvPr/>
                </p:nvCxnSpPr>
                <p:spPr>
                  <a:xfrm>
                    <a:off x="7370" y="8536"/>
                    <a:ext cx="8" cy="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6014" y="1872"/>
                    <a:ext cx="3079" cy="8364"/>
                    <a:chOff x="6023" y="1872"/>
                    <a:chExt cx="3079" cy="8364"/>
                  </a:xfrm>
                </p:grpSpPr>
                <p:sp>
                  <p:nvSpPr>
                    <p:cNvPr id="82" name="圆角矩形 81"/>
                    <p:cNvSpPr/>
                    <p:nvPr/>
                  </p:nvSpPr>
                  <p:spPr>
                    <a:xfrm>
                      <a:off x="6146" y="1872"/>
                      <a:ext cx="2410" cy="940"/>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bulid a new dictionary based on news text dataset</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3" name="圆角矩形 82"/>
                    <p:cNvSpPr/>
                    <p:nvPr/>
                  </p:nvSpPr>
                  <p:spPr>
                    <a:xfrm>
                      <a:off x="6088" y="3163"/>
                      <a:ext cx="2531" cy="462"/>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tokenize news corpus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4" name="圆角矩形 83"/>
                    <p:cNvSpPr/>
                    <p:nvPr/>
                  </p:nvSpPr>
                  <p:spPr>
                    <a:xfrm>
                      <a:off x="6023" y="4047"/>
                      <a:ext cx="2694" cy="713"/>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100" dirty="0">
                          <a:solidFill>
                            <a:schemeClr val="tx1"/>
                          </a:solidFill>
                          <a:latin typeface="Times New Roman" panose="02020603050405020304" charset="0"/>
                          <a:ea typeface="微软雅黑" panose="020B0503020204020204" pitchFamily="34" charset="-122"/>
                          <a:cs typeface="Times New Roman" panose="02020603050405020304" charset="0"/>
                        </a:rPr>
                        <a:t>initialize embedding layer with embedding matrix</a:t>
                      </a:r>
                      <a:endParaRPr lang="en-US" altLang="zh-CN" sz="11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5" name="流程图: 合并 84"/>
                    <p:cNvSpPr/>
                    <p:nvPr/>
                  </p:nvSpPr>
                  <p:spPr>
                    <a:xfrm>
                      <a:off x="6357" y="5218"/>
                      <a:ext cx="2041" cy="907"/>
                    </a:xfrm>
                    <a:prstGeom prst="flowChartMerge">
                      <a:avLst/>
                    </a:prstGeom>
                    <a:solidFill>
                      <a:srgbClr val="B4C7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6" name="圆角矩形 85"/>
                    <p:cNvSpPr/>
                    <p:nvPr/>
                  </p:nvSpPr>
                  <p:spPr>
                    <a:xfrm>
                      <a:off x="6259" y="6548"/>
                      <a:ext cx="2189"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get training results</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87" name="圆角矩形 86"/>
                    <p:cNvSpPr/>
                    <p:nvPr/>
                  </p:nvSpPr>
                  <p:spPr>
                    <a:xfrm>
                      <a:off x="6284" y="8855"/>
                      <a:ext cx="2189" cy="463"/>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complete training</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88" name="直接箭头连接符 87"/>
                    <p:cNvCxnSpPr>
                      <a:endCxn id="83" idx="0"/>
                    </p:cNvCxnSpPr>
                    <p:nvPr/>
                  </p:nvCxnSpPr>
                  <p:spPr>
                    <a:xfrm>
                      <a:off x="7354" y="2812"/>
                      <a:ext cx="0" cy="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354" y="3625"/>
                      <a:ext cx="0" cy="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7378" y="4760"/>
                      <a:ext cx="0" cy="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7378" y="7032"/>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7378" y="6130"/>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6436" y="7395"/>
                      <a:ext cx="1882" cy="1150"/>
                      <a:chOff x="6436" y="7386"/>
                      <a:chExt cx="1882" cy="1150"/>
                    </a:xfrm>
                  </p:grpSpPr>
                  <p:sp>
                    <p:nvSpPr>
                      <p:cNvPr id="94" name="菱形 93"/>
                      <p:cNvSpPr/>
                      <p:nvPr/>
                    </p:nvSpPr>
                    <p:spPr>
                      <a:xfrm>
                        <a:off x="6436" y="7386"/>
                        <a:ext cx="1882" cy="1150"/>
                      </a:xfrm>
                      <a:prstGeom prst="diamond">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95" name="文本框 94"/>
                      <p:cNvSpPr txBox="1"/>
                      <p:nvPr/>
                    </p:nvSpPr>
                    <p:spPr>
                      <a:xfrm>
                        <a:off x="6659" y="7553"/>
                        <a:ext cx="1436" cy="725"/>
                      </a:xfrm>
                      <a:prstGeom prst="rect">
                        <a:avLst/>
                      </a:prstGeom>
                      <a:noFill/>
                    </p:spPr>
                    <p:txBody>
                      <a:bodyPr wrap="none" rtlCol="0">
                        <a:spAutoFit/>
                      </a:bodyPr>
                      <a:lstStyle/>
                      <a:p>
                        <a:pPr algn="ctr" fontAlgn="auto">
                          <a:lnSpc>
                            <a:spcPct val="100000"/>
                          </a:lnSpc>
                        </a:pPr>
                        <a:r>
                          <a:rPr lang="en-US" altLang="zh-CN" sz="1200" dirty="0">
                            <a:latin typeface="Times New Roman" panose="02020603050405020304" charset="0"/>
                            <a:ea typeface="微软雅黑" panose="020B0503020204020204" pitchFamily="34" charset="-122"/>
                            <a:cs typeface="Times New Roman" panose="02020603050405020304" charset="0"/>
                            <a:sym typeface="+mn-ea"/>
                          </a:rPr>
                          <a:t>satisfy</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a:p>
                        <a:pPr algn="ctr" fontAlgn="auto">
                          <a:lnSpc>
                            <a:spcPct val="100000"/>
                          </a:lnSpc>
                        </a:pPr>
                        <a:r>
                          <a:rPr lang="en-US" altLang="zh-CN" sz="1200" dirty="0">
                            <a:latin typeface="Times New Roman" panose="02020603050405020304" charset="0"/>
                            <a:ea typeface="微软雅黑" panose="020B0503020204020204" pitchFamily="34" charset="-122"/>
                            <a:cs typeface="Times New Roman" panose="02020603050405020304" charset="0"/>
                            <a:sym typeface="+mn-ea"/>
                          </a:rPr>
                          <a:t>requirments</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sp>
                  <p:nvSpPr>
                    <p:cNvPr id="96" name="文本框 95"/>
                    <p:cNvSpPr txBox="1"/>
                    <p:nvPr/>
                  </p:nvSpPr>
                  <p:spPr>
                    <a:xfrm>
                      <a:off x="7378" y="8352"/>
                      <a:ext cx="629" cy="521"/>
                    </a:xfrm>
                    <a:prstGeom prst="rect">
                      <a:avLst/>
                    </a:prstGeom>
                    <a:noFill/>
                  </p:spPr>
                  <p:txBody>
                    <a:bodyPr wrap="squar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yes</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cxnSp>
                  <p:nvCxnSpPr>
                    <p:cNvPr id="97" name="肘形连接符 96"/>
                    <p:cNvCxnSpPr>
                      <a:stCxn id="87" idx="3"/>
                      <a:endCxn id="84" idx="3"/>
                    </p:cNvCxnSpPr>
                    <p:nvPr/>
                  </p:nvCxnSpPr>
                  <p:spPr>
                    <a:xfrm flipV="1">
                      <a:off x="8473" y="4404"/>
                      <a:ext cx="244" cy="4683"/>
                    </a:xfrm>
                    <a:prstGeom prst="bentConnector3">
                      <a:avLst>
                        <a:gd name="adj1" fmla="val 253689"/>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8473" y="8670"/>
                      <a:ext cx="629" cy="521"/>
                    </a:xfrm>
                    <a:prstGeom prst="rect">
                      <a:avLst/>
                    </a:prstGeom>
                    <a:noFill/>
                  </p:spPr>
                  <p:txBody>
                    <a:bodyPr wrap="squar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no</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cxnSp>
                  <p:nvCxnSpPr>
                    <p:cNvPr id="99" name="直接箭头连接符 98"/>
                    <p:cNvCxnSpPr/>
                    <p:nvPr/>
                  </p:nvCxnSpPr>
                  <p:spPr>
                    <a:xfrm>
                      <a:off x="7351" y="9317"/>
                      <a:ext cx="0"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圆角矩形 99"/>
                    <p:cNvSpPr/>
                    <p:nvPr/>
                  </p:nvSpPr>
                  <p:spPr>
                    <a:xfrm>
                      <a:off x="6256" y="9735"/>
                      <a:ext cx="2189" cy="501"/>
                    </a:xfrm>
                    <a:prstGeom prst="roundRect">
                      <a:avLst/>
                    </a:prstGeom>
                    <a:solidFill>
                      <a:srgbClr val="B4C7E5"/>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pPr>
                      <a:r>
                        <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rPr>
                        <a:t>feedforward output</a:t>
                      </a:r>
                      <a:endParaRPr lang="en-US" altLang="zh-CN" sz="12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01" name="文本框 100"/>
                    <p:cNvSpPr txBox="1"/>
                    <p:nvPr/>
                  </p:nvSpPr>
                  <p:spPr>
                    <a:xfrm>
                      <a:off x="6623" y="5217"/>
                      <a:ext cx="1930" cy="459"/>
                    </a:xfrm>
                    <a:prstGeom prst="rect">
                      <a:avLst/>
                    </a:prstGeom>
                    <a:noFill/>
                  </p:spPr>
                  <p:txBody>
                    <a:bodyPr wrap="square" rtlCol="0">
                      <a:spAutoFit/>
                    </a:bodyPr>
                    <a:lstStyle/>
                    <a:p>
                      <a:pPr>
                        <a:lnSpc>
                          <a:spcPct val="130000"/>
                        </a:lnSpc>
                        <a:spcBef>
                          <a:spcPts val="600"/>
                        </a:spcBef>
                      </a:pPr>
                      <a:r>
                        <a:rPr lang="en-US" altLang="zh-CN" sz="1000" kern="0" dirty="0">
                          <a:latin typeface="Times New Roman" panose="02020603050405020304" charset="0"/>
                          <a:ea typeface="微软雅黑" panose="020B0503020204020204" pitchFamily="34" charset="-122"/>
                          <a:cs typeface="Times New Roman" panose="02020603050405020304" charset="0"/>
                          <a:sym typeface="+mn-lt"/>
                        </a:rPr>
                        <a:t>neural networks</a:t>
                      </a:r>
                      <a:endParaRPr lang="en-US" altLang="zh-CN" sz="1000" kern="0" dirty="0">
                        <a:latin typeface="Times New Roman" panose="02020603050405020304" charset="0"/>
                        <a:ea typeface="微软雅黑" panose="020B0503020204020204" pitchFamily="34" charset="-122"/>
                        <a:cs typeface="Times New Roman" panose="02020603050405020304" charset="0"/>
                        <a:sym typeface="+mn-lt"/>
                      </a:endParaRPr>
                    </a:p>
                  </p:txBody>
                </p:sp>
              </p:grpSp>
            </p:grpSp>
            <p:sp>
              <p:nvSpPr>
                <p:cNvPr id="102" name="圆角矩形 101"/>
                <p:cNvSpPr/>
                <p:nvPr/>
              </p:nvSpPr>
              <p:spPr>
                <a:xfrm>
                  <a:off x="5225" y="3786"/>
                  <a:ext cx="4259" cy="5742"/>
                </a:xfrm>
                <a:prstGeom prst="roundRect">
                  <a:avLst/>
                </a:prstGeom>
                <a:noFill/>
                <a:ln>
                  <a:solidFill>
                    <a:srgbClr val="173D9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a:t>
            </a:r>
            <a:endParaRPr kumimoji="1" lang="en-US" altLang="zh-CN" dirty="0"/>
          </a:p>
        </p:txBody>
      </p:sp>
      <p:sp>
        <p:nvSpPr>
          <p:cNvPr id="3" name="文本占位符 2"/>
          <p:cNvSpPr>
            <a:spLocks noGrp="1"/>
          </p:cNvSpPr>
          <p:nvPr>
            <p:ph type="body" sz="quarter" idx="11"/>
          </p:nvPr>
        </p:nvSpPr>
        <p:spPr>
          <a:xfrm>
            <a:off x="3048198" y="3220872"/>
            <a:ext cx="6095604" cy="914400"/>
          </a:xfrm>
        </p:spPr>
        <p:txBody>
          <a:bodyPr/>
          <a:lstStyle/>
          <a:p>
            <a:r>
              <a:rPr kumimoji="1" lang="en-US" altLang="zh-CN" dirty="0">
                <a:sym typeface="+mn-ea"/>
              </a:rPr>
              <a:t>HYPERPARAMETER</a:t>
            </a:r>
            <a:endParaRPr kumimoji="1" lang="en-US" altLang="zh-CN" b="1" dirty="0"/>
          </a:p>
          <a:p>
            <a:r>
              <a:rPr kumimoji="1" lang="en-US" altLang="zh-CN" dirty="0">
                <a:sym typeface="+mn-ea"/>
              </a:rPr>
              <a:t>TUNING</a:t>
            </a:r>
            <a:endParaRPr kumimoji="1" lang="zh-CN" alt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t>part four</a:t>
            </a:r>
            <a:r>
              <a:rPr kumimoji="1" lang="zh-CN" altLang="en-US" dirty="0"/>
              <a:t> </a:t>
            </a:r>
            <a:r>
              <a:rPr kumimoji="1" lang="en-US" altLang="zh-CN" b="1" dirty="0"/>
              <a:t>hyperparameter tuning</a:t>
            </a:r>
            <a:endParaRPr kumimoji="1" lang="en-US" altLang="zh-CN" b="1" dirty="0"/>
          </a:p>
        </p:txBody>
      </p:sp>
      <p:sp>
        <p:nvSpPr>
          <p:cNvPr id="14" name="文本占位符 11"/>
          <p:cNvSpPr txBox="1"/>
          <p:nvPr>
            <p:custDataLst>
              <p:tags r:id="rId1"/>
            </p:custDataLst>
          </p:nvPr>
        </p:nvSpPr>
        <p:spPr>
          <a:xfrm>
            <a:off x="977900" y="1174115"/>
            <a:ext cx="9469120" cy="4314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fontAlgn="auto">
              <a:lnSpc>
                <a:spcPct val="100000"/>
              </a:lnSpc>
              <a:spcBef>
                <a:spcPts val="600"/>
              </a:spcBef>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Because of computational limitations, tuning the models is performed in a sequential manner : </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marL="0" indent="0" fontAlgn="auto">
              <a:lnSpc>
                <a:spcPct val="100000"/>
              </a:lnSpc>
              <a:spcBef>
                <a:spcPts val="600"/>
              </a:spcBef>
              <a:buNone/>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	(1) learning rate</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marL="0" indent="0" fontAlgn="auto">
              <a:lnSpc>
                <a:spcPct val="100000"/>
              </a:lnSpc>
              <a:spcBef>
                <a:spcPts val="600"/>
              </a:spcBef>
              <a:buNone/>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	(2) sequence length</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marL="0" indent="0" fontAlgn="auto">
              <a:lnSpc>
                <a:spcPct val="100000"/>
              </a:lnSpc>
              <a:spcBef>
                <a:spcPts val="600"/>
              </a:spcBef>
              <a:buNone/>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	(4) filters </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marL="0" indent="0" fontAlgn="auto">
              <a:lnSpc>
                <a:spcPct val="100000"/>
              </a:lnSpc>
              <a:spcBef>
                <a:spcPts val="600"/>
              </a:spcBef>
              <a:buNone/>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	(5) regulatization / dropout</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indent="0" fontAlgn="auto">
              <a:lnSpc>
                <a:spcPct val="100000"/>
              </a:lnSpc>
              <a:spcBef>
                <a:spcPts val="600"/>
              </a:spcBef>
            </a:pPr>
            <a:r>
              <a:rPr lang="en-US" altLang="zh-CN" sz="1800" kern="0" dirty="0">
                <a:latin typeface="Times New Roman" panose="02020603050405020304" charset="0"/>
                <a:ea typeface="微软雅黑" panose="020B0503020204020204" pitchFamily="34" charset="-122"/>
                <a:cs typeface="Times New Roman" panose="02020603050405020304" charset="0"/>
                <a:sym typeface="+mn-lt"/>
              </a:rPr>
              <a:t>The most sensitive parameters are learning rate and sequence length.</a:t>
            </a: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a:p>
            <a:pPr indent="0" fontAlgn="auto">
              <a:lnSpc>
                <a:spcPct val="100000"/>
              </a:lnSpc>
              <a:spcBef>
                <a:spcPts val="600"/>
              </a:spcBef>
            </a:pPr>
            <a:endParaRPr lang="en-US" altLang="zh-CN" sz="1800" kern="0" dirty="0">
              <a:latin typeface="Times New Roman" panose="02020603050405020304" charset="0"/>
              <a:ea typeface="微软雅黑"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a:t>
            </a:r>
            <a:endParaRPr kumimoji="1" lang="en-US" altLang="zh-CN" dirty="0"/>
          </a:p>
        </p:txBody>
      </p:sp>
      <p:sp>
        <p:nvSpPr>
          <p:cNvPr id="3" name="文本占位符 2"/>
          <p:cNvSpPr>
            <a:spLocks noGrp="1"/>
          </p:cNvSpPr>
          <p:nvPr>
            <p:ph type="body" sz="quarter" idx="11"/>
          </p:nvPr>
        </p:nvSpPr>
        <p:spPr/>
        <p:txBody>
          <a:bodyPr/>
          <a:lstStyle/>
          <a:p>
            <a:r>
              <a:rPr kumimoji="1" lang="en-US" altLang="zh-CN" dirty="0"/>
              <a:t>RESULTS</a:t>
            </a:r>
            <a:endParaRPr kumimoji="1" lang="en-US" altLang="zh-CN"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t>part five</a:t>
            </a:r>
            <a:r>
              <a:rPr kumimoji="1" lang="zh-CN" altLang="en-US" dirty="0"/>
              <a:t> </a:t>
            </a:r>
            <a:r>
              <a:rPr kumimoji="1" lang="en-US" altLang="zh-CN" b="1" dirty="0"/>
              <a:t>results</a:t>
            </a:r>
            <a:endParaRPr kumimoji="1" lang="en-US" altLang="zh-CN" b="1" dirty="0"/>
          </a:p>
        </p:txBody>
      </p:sp>
      <p:graphicFrame>
        <p:nvGraphicFramePr>
          <p:cNvPr id="4" name="表格 3"/>
          <p:cNvGraphicFramePr/>
          <p:nvPr/>
        </p:nvGraphicFramePr>
        <p:xfrm>
          <a:off x="1692910" y="2286000"/>
          <a:ext cx="8677275" cy="2667000"/>
        </p:xfrm>
        <a:graphic>
          <a:graphicData uri="http://schemas.openxmlformats.org/drawingml/2006/table">
            <a:tbl>
              <a:tblPr firstRow="1" bandRow="1">
                <a:tableStyleId>{5C22544A-7EE6-4342-B048-85BDC9FD1C3A}</a:tableStyleId>
              </a:tblPr>
              <a:tblGrid>
                <a:gridCol w="1956435"/>
                <a:gridCol w="926465"/>
                <a:gridCol w="1304925"/>
                <a:gridCol w="960755"/>
                <a:gridCol w="1247775"/>
                <a:gridCol w="964565"/>
                <a:gridCol w="1316355"/>
              </a:tblGrid>
              <a:tr h="381000">
                <a:tc rowSpan="2">
                  <a:txBody>
                    <a:bodyPr/>
                    <a:lstStyle/>
                    <a:p>
                      <a:pPr algn="ctr">
                        <a:lnSpc>
                          <a:spcPct val="180000"/>
                        </a:lnSpc>
                        <a:buNone/>
                      </a:pPr>
                      <a:r>
                        <a:rPr lang="en-US" altLang="zh-CN" dirty="0"/>
                        <a:t>Model</a:t>
                      </a:r>
                      <a:endParaRPr lang="en-US" altLang="zh-CN" dirty="0"/>
                    </a:p>
                  </a:txBody>
                  <a:tcPr>
                    <a:lnR w="12700" cap="flat" cmpd="sng" algn="ctr">
                      <a:solidFill>
                        <a:schemeClr val="bg1"/>
                      </a:solidFill>
                      <a:prstDash val="solid"/>
                      <a:round/>
                      <a:headEnd type="none" w="med" len="med"/>
                      <a:tailEnd type="none" w="med" len="med"/>
                    </a:lnR>
                  </a:tcPr>
                </a:tc>
                <a:tc gridSpan="2">
                  <a:txBody>
                    <a:bodyPr/>
                    <a:lstStyle/>
                    <a:p>
                      <a:pPr algn="ctr">
                        <a:buNone/>
                      </a:pPr>
                      <a:r>
                        <a:rPr lang="en-US" altLang="zh-CN" dirty="0"/>
                        <a:t>Training set</a:t>
                      </a:r>
                      <a:endParaRPr lang="en-US" altLang="zh-CN"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cPr/>
                </a:tc>
                <a:tc gridSpan="2">
                  <a:txBody>
                    <a:bodyPr/>
                    <a:lstStyle/>
                    <a:p>
                      <a:pPr algn="ctr">
                        <a:buNone/>
                      </a:pPr>
                      <a:r>
                        <a:rPr lang="en-US" altLang="zh-CN" dirty="0"/>
                        <a:t>Validation set</a:t>
                      </a:r>
                      <a:endParaRPr lang="en-US" altLang="zh-CN"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cPr/>
                </a:tc>
                <a:tc rowSpan="2">
                  <a:txBody>
                    <a:bodyPr/>
                    <a:lstStyle/>
                    <a:p>
                      <a:pPr algn="ctr">
                        <a:lnSpc>
                          <a:spcPct val="180000"/>
                        </a:lnSpc>
                        <a:buNone/>
                      </a:pPr>
                      <a:r>
                        <a:rPr lang="en-US" altLang="zh-CN" dirty="0"/>
                        <a:t>Epoch </a:t>
                      </a:r>
                      <a:endParaRPr lang="en-US" altLang="zh-CN" b="1" dirty="0">
                        <a:solidFill>
                          <a:schemeClr val="lt1"/>
                        </a:solidFill>
                      </a:endParaRPr>
                    </a:p>
                  </a:txBody>
                  <a:tcPr>
                    <a:lnL w="12700" cap="flat" cmpd="sng" algn="ctr">
                      <a:solidFill>
                        <a:schemeClr val="bg1"/>
                      </a:solidFill>
                      <a:prstDash val="solid"/>
                      <a:round/>
                      <a:headEnd type="none" w="med" len="med"/>
                      <a:tailEnd type="none" w="med" len="med"/>
                    </a:lnL>
                  </a:tcPr>
                </a:tc>
                <a:tc rowSpan="2">
                  <a:txBody>
                    <a:bodyPr/>
                    <a:lstStyle/>
                    <a:p>
                      <a:pPr algn="ctr">
                        <a:lnSpc>
                          <a:spcPct val="180000"/>
                        </a:lnSpc>
                        <a:buNone/>
                      </a:pPr>
                      <a:r>
                        <a:rPr lang="en-US" altLang="zh-CN" sz="1800" dirty="0">
                          <a:sym typeface="+mn-ea"/>
                        </a:rPr>
                        <a:t>Time</a:t>
                      </a:r>
                      <a:endParaRPr lang="en-US" altLang="zh-CN" b="1" dirty="0">
                        <a:solidFill>
                          <a:schemeClr val="lt1"/>
                        </a:solidFill>
                      </a:endParaRPr>
                    </a:p>
                  </a:txBody>
                  <a:tcPr/>
                </a:tc>
              </a:tr>
              <a:tr h="381000">
                <a:tc vMerge="1">
                  <a:tcPr/>
                </a:tc>
                <a:tc>
                  <a:txBody>
                    <a:bodyPr/>
                    <a:lstStyle/>
                    <a:p>
                      <a:pPr algn="ctr">
                        <a:buNone/>
                      </a:pPr>
                      <a:r>
                        <a:rPr lang="en-US" altLang="zh-CN" b="1" dirty="0">
                          <a:solidFill>
                            <a:schemeClr val="lt1"/>
                          </a:solidFill>
                        </a:rPr>
                        <a:t>Loss</a:t>
                      </a:r>
                      <a:endParaRPr lang="en-US" altLang="zh-CN" b="1" dirty="0">
                        <a:solidFill>
                          <a:schemeClr val="lt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173D95"/>
                    </a:solidFill>
                  </a:tcPr>
                </a:tc>
                <a:tc>
                  <a:txBody>
                    <a:bodyPr/>
                    <a:lstStyle/>
                    <a:p>
                      <a:pPr algn="ctr">
                        <a:buNone/>
                      </a:pPr>
                      <a:r>
                        <a:rPr lang="en-US" altLang="zh-CN" b="1" dirty="0">
                          <a:solidFill>
                            <a:schemeClr val="lt1"/>
                          </a:solidFill>
                        </a:rPr>
                        <a:t>Accuracy</a:t>
                      </a:r>
                      <a:endParaRPr lang="en-US" altLang="zh-CN" b="1" dirty="0">
                        <a:solidFill>
                          <a:schemeClr val="lt1"/>
                        </a:solidFill>
                      </a:endParaRPr>
                    </a:p>
                  </a:txBody>
                  <a:tcPr>
                    <a:lnT w="12700" cap="flat" cmpd="sng" algn="ctr">
                      <a:solidFill>
                        <a:schemeClr val="bg1"/>
                      </a:solidFill>
                      <a:prstDash val="solid"/>
                      <a:round/>
                      <a:headEnd type="none" w="med" len="med"/>
                      <a:tailEnd type="none" w="med" len="med"/>
                    </a:lnT>
                    <a:solidFill>
                      <a:srgbClr val="173D95"/>
                    </a:solidFill>
                  </a:tcPr>
                </a:tc>
                <a:tc>
                  <a:txBody>
                    <a:bodyPr/>
                    <a:lstStyle/>
                    <a:p>
                      <a:pPr algn="ctr">
                        <a:buNone/>
                      </a:pPr>
                      <a:r>
                        <a:rPr lang="en-US" altLang="zh-CN" b="1" dirty="0">
                          <a:solidFill>
                            <a:schemeClr val="lt1"/>
                          </a:solidFill>
                        </a:rPr>
                        <a:t>Loss</a:t>
                      </a:r>
                      <a:endParaRPr lang="en-US" altLang="zh-CN" b="1" dirty="0">
                        <a:solidFill>
                          <a:schemeClr val="lt1"/>
                        </a:solidFill>
                      </a:endParaRPr>
                    </a:p>
                  </a:txBody>
                  <a:tcPr>
                    <a:lnT w="12700" cap="flat" cmpd="sng" algn="ctr">
                      <a:solidFill>
                        <a:schemeClr val="bg1"/>
                      </a:solidFill>
                      <a:prstDash val="solid"/>
                      <a:round/>
                      <a:headEnd type="none" w="med" len="med"/>
                      <a:tailEnd type="none" w="med" len="med"/>
                    </a:lnT>
                    <a:solidFill>
                      <a:srgbClr val="173D95"/>
                    </a:solidFill>
                  </a:tcPr>
                </a:tc>
                <a:tc>
                  <a:txBody>
                    <a:bodyPr/>
                    <a:lstStyle/>
                    <a:p>
                      <a:pPr algn="ctr">
                        <a:buNone/>
                      </a:pPr>
                      <a:r>
                        <a:rPr lang="en-US" altLang="zh-CN" b="1" dirty="0">
                          <a:solidFill>
                            <a:schemeClr val="lt1"/>
                          </a:solidFill>
                        </a:rPr>
                        <a:t>Accuracy</a:t>
                      </a:r>
                      <a:endParaRPr lang="en-US" altLang="zh-CN" b="1" dirty="0">
                        <a:solidFill>
                          <a:schemeClr val="lt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173D95"/>
                    </a:solidFill>
                  </a:tcPr>
                </a:tc>
                <a:tc vMerge="1">
                  <a:tcPr>
                    <a:solidFill>
                      <a:srgbClr val="173D95"/>
                    </a:solidFill>
                  </a:tcPr>
                </a:tc>
                <a:tc vMerge="1">
                  <a:tcPr/>
                </a:tc>
              </a:tr>
              <a:tr h="381000">
                <a:tc>
                  <a:txBody>
                    <a:bodyPr/>
                    <a:lstStyle/>
                    <a:p>
                      <a:pPr algn="ctr">
                        <a:buNone/>
                      </a:pPr>
                      <a:r>
                        <a:rPr lang="en-US" altLang="zh-CN" dirty="0"/>
                        <a:t>Baseline</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0.7628</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0.5406</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1.7406</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0.5674</a:t>
                      </a:r>
                      <a:endParaRPr lang="en-US" altLang="zh-CN" dirty="0"/>
                    </a:p>
                  </a:txBody>
                  <a:tcPr/>
                </a:tc>
                <a:tc>
                  <a:txBody>
                    <a:bodyPr/>
                    <a:lstStyle/>
                    <a:p>
                      <a:pPr algn="ctr">
                        <a:buNone/>
                      </a:pPr>
                      <a:r>
                        <a:rPr lang="en-US" altLang="zh-CN" dirty="0"/>
                        <a:t>100</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5394.78s</a:t>
                      </a:r>
                      <a:endParaRPr lang="en-US" altLang="zh-CN" dirty="0"/>
                    </a:p>
                  </a:txBody>
                  <a:tcPr/>
                </a:tc>
              </a:tr>
              <a:tr h="381000">
                <a:tc>
                  <a:txBody>
                    <a:bodyPr/>
                    <a:lstStyle/>
                    <a:p>
                      <a:pPr algn="ctr">
                        <a:buNone/>
                      </a:pPr>
                      <a:r>
                        <a:rPr lang="en-US" altLang="zh-CN" dirty="0"/>
                        <a:t>Conv1D</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0.2489</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0.9160</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1.7905</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0.7094</a:t>
                      </a:r>
                      <a:endParaRPr lang="en-US" altLang="zh-CN" dirty="0"/>
                    </a:p>
                  </a:txBody>
                  <a:tcPr/>
                </a:tc>
                <a:tc>
                  <a:txBody>
                    <a:bodyPr/>
                    <a:lstStyle/>
                    <a:p>
                      <a:pPr algn="ctr">
                        <a:buNone/>
                      </a:pPr>
                      <a:r>
                        <a:rPr lang="en-US" altLang="zh-CN" dirty="0"/>
                        <a:t>100</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15848.26</a:t>
                      </a:r>
                      <a:r>
                        <a:rPr lang="en-US" altLang="zh-CN" dirty="0"/>
                        <a:t>s</a:t>
                      </a:r>
                      <a:endParaRPr lang="en-US" altLang="zh-CN" dirty="0"/>
                    </a:p>
                  </a:txBody>
                  <a:tcPr/>
                </a:tc>
              </a:tr>
              <a:tr h="381000">
                <a:tc>
                  <a:txBody>
                    <a:bodyPr/>
                    <a:lstStyle/>
                    <a:p>
                      <a:pPr algn="ctr">
                        <a:buNone/>
                      </a:pPr>
                      <a:r>
                        <a:rPr lang="en-US" altLang="zh-CN" dirty="0"/>
                        <a:t>LSTM</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0.4162</a:t>
                      </a:r>
                      <a:endParaRPr lang="en-US" altLang="zh-CN" dirty="0"/>
                    </a:p>
                  </a:txBody>
                  <a:tcPr/>
                </a:tc>
                <a:tc>
                  <a:txBody>
                    <a:bodyPr/>
                    <a:lstStyle/>
                    <a:p>
                      <a:pPr algn="ctr">
                        <a:buNone/>
                      </a:pPr>
                      <a:r>
                        <a:rPr lang="en-US" altLang="zh-CN" dirty="0"/>
                        <a:t>0.</a:t>
                      </a:r>
                      <a:r>
                        <a:rPr lang="en-US" altLang="zh-CN" sz="1800" kern="1200" dirty="0">
                          <a:solidFill>
                            <a:schemeClr val="dk1"/>
                          </a:solidFill>
                          <a:effectLst/>
                          <a:latin typeface="+mn-lt"/>
                          <a:ea typeface="+mn-ea"/>
                          <a:cs typeface="+mn-cs"/>
                        </a:rPr>
                        <a:t>8482 </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0.9692</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0.7409</a:t>
                      </a:r>
                      <a:endParaRPr lang="en-US" altLang="zh-CN" dirty="0"/>
                    </a:p>
                  </a:txBody>
                  <a:tcPr/>
                </a:tc>
                <a:tc>
                  <a:txBody>
                    <a:bodyPr/>
                    <a:lstStyle/>
                    <a:p>
                      <a:pPr algn="ctr">
                        <a:buNone/>
                      </a:pPr>
                      <a:r>
                        <a:rPr lang="en-US" altLang="zh-CN" dirty="0"/>
                        <a:t>100</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20314.72</a:t>
                      </a:r>
                      <a:r>
                        <a:rPr lang="en-US" altLang="zh-CN" dirty="0"/>
                        <a:t>s</a:t>
                      </a:r>
                      <a:endParaRPr lang="en-US" altLang="zh-CN" dirty="0"/>
                    </a:p>
                  </a:txBody>
                  <a:tcPr/>
                </a:tc>
              </a:tr>
              <a:tr h="381000">
                <a:tc>
                  <a:txBody>
                    <a:bodyPr/>
                    <a:lstStyle/>
                    <a:p>
                      <a:pPr algn="ctr">
                        <a:buNone/>
                      </a:pPr>
                      <a:r>
                        <a:rPr lang="en-US" altLang="zh-CN" dirty="0"/>
                        <a:t>Stacked LSTM</a:t>
                      </a: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mn-lt"/>
                          <a:ea typeface="+mn-ea"/>
                          <a:cs typeface="+mn-cs"/>
                        </a:rPr>
                        <a:t>0.3541</a:t>
                      </a:r>
                      <a:endParaRPr lang="en-US" altLang="zh-CN" sz="1800" b="0" kern="1200" dirty="0">
                        <a:solidFill>
                          <a:schemeClr val="dk1"/>
                        </a:solidFill>
                        <a:effectLst/>
                        <a:latin typeface="+mn-lt"/>
                        <a:ea typeface="+mn-ea"/>
                        <a:cs typeface="+mn-cs"/>
                      </a:endParaRPr>
                    </a:p>
                  </a:txBody>
                  <a:tcPr/>
                </a:tc>
                <a:tc>
                  <a:txBody>
                    <a:bodyPr/>
                    <a:lstStyle/>
                    <a:p>
                      <a:pPr algn="ctr"/>
                      <a:r>
                        <a:rPr lang="en-US" altLang="zh-CN" sz="1800" kern="1200" dirty="0">
                          <a:solidFill>
                            <a:schemeClr val="dk1"/>
                          </a:solidFill>
                          <a:effectLst/>
                          <a:latin typeface="+mn-lt"/>
                          <a:ea typeface="+mn-ea"/>
                          <a:cs typeface="+mn-cs"/>
                        </a:rPr>
                        <a:t>0.8819</a:t>
                      </a:r>
                      <a:endParaRPr lang="en-US" altLang="zh-CN"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mn-lt"/>
                          <a:ea typeface="+mn-ea"/>
                          <a:cs typeface="+mn-cs"/>
                        </a:rPr>
                        <a:t>1.2440</a:t>
                      </a:r>
                      <a:endParaRPr lang="en-US" altLang="zh-CN"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mn-lt"/>
                          <a:ea typeface="+mn-ea"/>
                          <a:cs typeface="+mn-cs"/>
                        </a:rPr>
                        <a:t>0.6809</a:t>
                      </a:r>
                      <a:endParaRPr lang="en-US" altLang="zh-CN" sz="1800" b="0" kern="1200" dirty="0">
                        <a:solidFill>
                          <a:schemeClr val="dk1"/>
                        </a:solidFill>
                        <a:effectLst/>
                        <a:latin typeface="+mn-lt"/>
                        <a:ea typeface="+mn-ea"/>
                        <a:cs typeface="+mn-cs"/>
                      </a:endParaRPr>
                    </a:p>
                  </a:txBody>
                  <a:tcPr/>
                </a:tc>
                <a:tc>
                  <a:txBody>
                    <a:bodyPr/>
                    <a:lstStyle/>
                    <a:p>
                      <a:pPr algn="ctr">
                        <a:buNone/>
                      </a:pPr>
                      <a:r>
                        <a:rPr lang="en-US" altLang="zh-CN" dirty="0"/>
                        <a:t>100</a:t>
                      </a: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mn-lt"/>
                          <a:ea typeface="+mn-ea"/>
                          <a:cs typeface="+mn-cs"/>
                        </a:rPr>
                        <a:t>40026.06s</a:t>
                      </a:r>
                      <a:endParaRPr lang="en-US" altLang="zh-CN" dirty="0"/>
                    </a:p>
                  </a:txBody>
                  <a:tcPr/>
                </a:tc>
              </a:tr>
              <a:tr h="381000">
                <a:tc>
                  <a:txBody>
                    <a:bodyPr/>
                    <a:lstStyle/>
                    <a:p>
                      <a:pPr algn="ctr">
                        <a:buNone/>
                      </a:pPr>
                      <a:r>
                        <a:rPr lang="en-US" altLang="zh-CN" sz="1800" dirty="0">
                          <a:sym typeface="+mn-ea"/>
                        </a:rPr>
                        <a:t>Conv1D+LSTM</a:t>
                      </a:r>
                      <a:endParaRPr lang="zh-CN" altLang="en-US"/>
                    </a:p>
                  </a:txBody>
                  <a:tcPr/>
                </a:tc>
                <a:tc>
                  <a:txBody>
                    <a:bodyPr/>
                    <a:lstStyle/>
                    <a:p>
                      <a:pPr algn="ctr">
                        <a:buNone/>
                      </a:pPr>
                      <a:r>
                        <a:rPr lang="en-US" altLang="zh-CN" sz="1800" kern="1200" dirty="0">
                          <a:solidFill>
                            <a:schemeClr val="dk1"/>
                          </a:solidFill>
                          <a:effectLst/>
                          <a:latin typeface="+mn-lt"/>
                          <a:ea typeface="+mn-ea"/>
                          <a:cs typeface="+mn-cs"/>
                        </a:rPr>
                        <a:t>0.2735</a:t>
                      </a:r>
                      <a:endParaRPr lang="zh-CN" altLang="en-US" dirty="0"/>
                    </a:p>
                  </a:txBody>
                  <a:tcPr/>
                </a:tc>
                <a:tc>
                  <a:txBody>
                    <a:bodyPr/>
                    <a:lstStyle/>
                    <a:p>
                      <a:pPr algn="ctr">
                        <a:buNone/>
                      </a:pPr>
                      <a:r>
                        <a:rPr lang="en-US" altLang="zh-CN" sz="1800" kern="1200" dirty="0">
                          <a:solidFill>
                            <a:schemeClr val="dk1"/>
                          </a:solidFill>
                          <a:effectLst/>
                          <a:latin typeface="+mn-lt"/>
                          <a:ea typeface="+mn-ea"/>
                          <a:cs typeface="+mn-cs"/>
                        </a:rPr>
                        <a:t>0.9015</a:t>
                      </a:r>
                      <a:endParaRPr lang="en-US" altLang="zh-CN" dirty="0"/>
                    </a:p>
                  </a:txBody>
                  <a:tcPr/>
                </a:tc>
                <a:tc>
                  <a:txBody>
                    <a:bodyPr/>
                    <a:lstStyle/>
                    <a:p>
                      <a:pPr algn="ctr">
                        <a:buNone/>
                      </a:pPr>
                      <a:r>
                        <a:rPr lang="en-US" altLang="zh-CN" sz="1800" kern="1200" dirty="0">
                          <a:solidFill>
                            <a:schemeClr val="dk1"/>
                          </a:solidFill>
                          <a:effectLst/>
                          <a:latin typeface="+mn-lt"/>
                          <a:ea typeface="+mn-ea"/>
                          <a:cs typeface="+mn-cs"/>
                        </a:rPr>
                        <a:t>1.0055</a:t>
                      </a:r>
                      <a:r>
                        <a:rPr lang="zh-CN" altLang="en-US" sz="1800" kern="0" dirty="0">
                          <a:latin typeface="微软雅黑" panose="020B0503020204020204" pitchFamily="34" charset="-122"/>
                          <a:ea typeface="微软雅黑" panose="020B0503020204020204" pitchFamily="34" charset="-122"/>
                          <a:cs typeface="+mn-ea"/>
                          <a:sym typeface="+mn-lt"/>
                        </a:rPr>
                        <a:t> </a:t>
                      </a:r>
                      <a:endParaRPr lang="zh-CN" altLang="en-US" dirty="0"/>
                    </a:p>
                  </a:txBody>
                  <a:tcPr/>
                </a:tc>
                <a:tc>
                  <a:txBody>
                    <a:bodyPr/>
                    <a:lstStyle/>
                    <a:p>
                      <a:pPr algn="ctr">
                        <a:buNone/>
                      </a:pPr>
                      <a:r>
                        <a:rPr lang="en-US" altLang="zh-CN" sz="1800" kern="1200" dirty="0">
                          <a:solidFill>
                            <a:schemeClr val="dk1"/>
                          </a:solidFill>
                          <a:effectLst/>
                          <a:latin typeface="+mn-lt"/>
                          <a:ea typeface="+mn-ea"/>
                          <a:cs typeface="+mn-cs"/>
                        </a:rPr>
                        <a:t>0.7972</a:t>
                      </a:r>
                      <a:endParaRPr lang="zh-CN" altLang="en-US" dirty="0"/>
                    </a:p>
                  </a:txBody>
                  <a:tcPr/>
                </a:tc>
                <a:tc>
                  <a:txBody>
                    <a:bodyPr/>
                    <a:lstStyle/>
                    <a:p>
                      <a:pPr algn="ctr">
                        <a:buNone/>
                      </a:pPr>
                      <a:r>
                        <a:rPr lang="zh-CN" altLang="en-US" sz="1800" kern="0" dirty="0">
                          <a:latin typeface="微软雅黑" panose="020B0503020204020204" pitchFamily="34" charset="-122"/>
                          <a:ea typeface="微软雅黑" panose="020B0503020204020204" pitchFamily="34" charset="-122"/>
                          <a:cs typeface="+mn-ea"/>
                          <a:sym typeface="+mn-lt"/>
                        </a:rPr>
                        <a:t>1</a:t>
                      </a:r>
                      <a:r>
                        <a:rPr lang="en-US" altLang="zh-CN" sz="1800" kern="0" dirty="0">
                          <a:latin typeface="微软雅黑" panose="020B0503020204020204" pitchFamily="34" charset="-122"/>
                          <a:ea typeface="微软雅黑" panose="020B0503020204020204" pitchFamily="34" charset="-122"/>
                          <a:cs typeface="+mn-ea"/>
                          <a:sym typeface="+mn-lt"/>
                        </a:rPr>
                        <a:t>00</a:t>
                      </a:r>
                      <a:endParaRPr lang="zh-CN" altLang="en-US" dirty="0"/>
                    </a:p>
                  </a:txBody>
                  <a:tcPr/>
                </a:tc>
                <a:tc>
                  <a:txBody>
                    <a:bodyPr/>
                    <a:lstStyle/>
                    <a:p>
                      <a:pPr algn="ctr">
                        <a:buNone/>
                      </a:pPr>
                      <a:r>
                        <a:rPr lang="en-US" altLang="zh-CN" sz="1800" kern="1200" dirty="0">
                          <a:solidFill>
                            <a:schemeClr val="dk1"/>
                          </a:solidFill>
                          <a:effectLst/>
                          <a:latin typeface="+mn-lt"/>
                          <a:ea typeface="+mn-ea"/>
                          <a:cs typeface="+mn-cs"/>
                        </a:rPr>
                        <a:t>15497.79</a:t>
                      </a:r>
                      <a:r>
                        <a:rPr lang="zh-CN" altLang="en-US" sz="1800" kern="0" dirty="0">
                          <a:latin typeface="微软雅黑" panose="020B0503020204020204" pitchFamily="34" charset="-122"/>
                          <a:ea typeface="微软雅黑" panose="020B0503020204020204" pitchFamily="34" charset="-122"/>
                          <a:cs typeface="+mn-ea"/>
                          <a:sym typeface="+mn-lt"/>
                        </a:rPr>
                        <a:t>s</a:t>
                      </a:r>
                      <a:endParaRPr lang="zh-CN" altLang="en-US" dirty="0"/>
                    </a:p>
                  </a:txBody>
                  <a:tcPr/>
                </a:tc>
              </a:tr>
            </a:tbl>
          </a:graphicData>
        </a:graphic>
      </p:graphicFrame>
      <p:graphicFrame>
        <p:nvGraphicFramePr>
          <p:cNvPr id="3" name="表格 2"/>
          <p:cNvGraphicFramePr>
            <a:graphicFrameLocks noGrp="1"/>
          </p:cNvGraphicFramePr>
          <p:nvPr/>
        </p:nvGraphicFramePr>
        <p:xfrm>
          <a:off x="7271657" y="5106955"/>
          <a:ext cx="208280" cy="365760"/>
        </p:xfrm>
        <a:graphic>
          <a:graphicData uri="http://schemas.openxmlformats.org/drawingml/2006/table">
            <a:tbl>
              <a:tblPr/>
              <a:tblGrid>
                <a:gridCol w="208280"/>
              </a:tblGrid>
              <a:tr h="0">
                <a:tc>
                  <a:txBody>
                    <a:body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b="1" dirty="0"/>
              <a:t>task partitioning</a:t>
            </a:r>
            <a:endParaRPr kumimoji="1" lang="en-US" altLang="zh-CN" b="1" dirty="0"/>
          </a:p>
        </p:txBody>
      </p:sp>
      <p:grpSp>
        <p:nvGrpSpPr>
          <p:cNvPr id="5"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1109" y="1391756"/>
            <a:ext cx="10781528" cy="4464496"/>
            <a:chOff x="721109" y="1391756"/>
            <a:chExt cx="10781528" cy="4464496"/>
          </a:xfrm>
        </p:grpSpPr>
        <p:grpSp>
          <p:nvGrpSpPr>
            <p:cNvPr id="6" name="ïṡḷïďê"/>
            <p:cNvGrpSpPr/>
            <p:nvPr/>
          </p:nvGrpSpPr>
          <p:grpSpPr>
            <a:xfrm>
              <a:off x="721109" y="1484784"/>
              <a:ext cx="3307537" cy="4199806"/>
              <a:chOff x="1416748" y="1485488"/>
              <a:chExt cx="3227861" cy="4098637"/>
            </a:xfrm>
          </p:grpSpPr>
          <p:grpSp>
            <p:nvGrpSpPr>
              <p:cNvPr id="8" name="îṧ1iḓé"/>
              <p:cNvGrpSpPr/>
              <p:nvPr/>
            </p:nvGrpSpPr>
            <p:grpSpPr>
              <a:xfrm>
                <a:off x="1416748" y="1485488"/>
                <a:ext cx="3227861" cy="4098637"/>
                <a:chOff x="1416748" y="1485488"/>
                <a:chExt cx="3227861" cy="4098637"/>
              </a:xfrm>
            </p:grpSpPr>
            <p:sp>
              <p:nvSpPr>
                <p:cNvPr id="9" name="îṥ1ïḓé"/>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nvGrpSpPr>
                <p:cNvPr id="42" name="íSlíde"/>
                <p:cNvGrpSpPr/>
                <p:nvPr/>
              </p:nvGrpSpPr>
              <p:grpSpPr>
                <a:xfrm>
                  <a:off x="3359518" y="4532488"/>
                  <a:ext cx="312551" cy="393463"/>
                  <a:chOff x="4541592" y="4960612"/>
                  <a:chExt cx="312551" cy="393463"/>
                </a:xfrm>
              </p:grpSpPr>
              <p:sp>
                <p:nvSpPr>
                  <p:cNvPr id="121" name="iṥlîḋê"/>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2" name="îṣ1iď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3" name="ísḻïḍê"/>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4" name="îṡľíḓè"/>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5" name="îşlíḓé"/>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6" name="íSḻíďé"/>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7" name="ïṩḷïḋé"/>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4" name="ïṥľîḓé"/>
                <p:cNvGrpSpPr/>
                <p:nvPr/>
              </p:nvGrpSpPr>
              <p:grpSpPr>
                <a:xfrm>
                  <a:off x="1416748" y="2456247"/>
                  <a:ext cx="312549" cy="442646"/>
                  <a:chOff x="5698186" y="1950933"/>
                  <a:chExt cx="312549" cy="442646"/>
                </a:xfrm>
              </p:grpSpPr>
              <p:sp>
                <p:nvSpPr>
                  <p:cNvPr id="118" name="iṧḻ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9" name="iṧ1iḍè"/>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0" name="íŝḻïdè"/>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5" name="íşľiḑé"/>
                <p:cNvGrpSpPr/>
                <p:nvPr/>
              </p:nvGrpSpPr>
              <p:grpSpPr>
                <a:xfrm>
                  <a:off x="2170350" y="4994742"/>
                  <a:ext cx="230051" cy="326829"/>
                  <a:chOff x="4382937" y="5523837"/>
                  <a:chExt cx="230051" cy="326829"/>
                </a:xfrm>
              </p:grpSpPr>
              <p:sp>
                <p:nvSpPr>
                  <p:cNvPr id="115" name="îṩḻíḓê"/>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6" name="ïšlidê"/>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7" name="iṣlïḍê"/>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6" name="îšļïḑé"/>
                <p:cNvGrpSpPr/>
                <p:nvPr/>
              </p:nvGrpSpPr>
              <p:grpSpPr>
                <a:xfrm>
                  <a:off x="1931456" y="1808281"/>
                  <a:ext cx="406156" cy="679041"/>
                  <a:chOff x="5714051" y="2563340"/>
                  <a:chExt cx="406156" cy="679041"/>
                </a:xfrm>
              </p:grpSpPr>
              <p:sp>
                <p:nvSpPr>
                  <p:cNvPr id="101" name="íṩḻid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2" name="ísḷîde"/>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3" name="ïşľíḍ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4" name="îṥḻiḋe"/>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5" name="ïSḷidé"/>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6" name="iṣlï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7" name="íṩľiďé"/>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8" name="iṩḻïḋe"/>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9" name="îṣlídê"/>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0" name="ïṡlîḋê"/>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1" name="iśḻïḍè"/>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2" name="ïşļïdê"/>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3" name="íṣļíďê"/>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14" name="íşḷîḑ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7" name="íṩḷïḓê"/>
                <p:cNvGrpSpPr/>
                <p:nvPr/>
              </p:nvGrpSpPr>
              <p:grpSpPr>
                <a:xfrm>
                  <a:off x="3272257" y="5170037"/>
                  <a:ext cx="309377" cy="414088"/>
                  <a:chOff x="3957743" y="5628549"/>
                  <a:chExt cx="309377" cy="414088"/>
                </a:xfrm>
              </p:grpSpPr>
              <p:sp>
                <p:nvSpPr>
                  <p:cNvPr id="95" name="íŝľídê"/>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6" name="íŝlíďé"/>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7" name="î$1ídè"/>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8" name="íṣļídé"/>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9" name="iŝļíḍè"/>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00" name="iṩļîḑé"/>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8" name="iṥliḍê"/>
                <p:cNvGrpSpPr/>
                <p:nvPr/>
              </p:nvGrpSpPr>
              <p:grpSpPr>
                <a:xfrm>
                  <a:off x="1882274" y="3689768"/>
                  <a:ext cx="414088" cy="488656"/>
                  <a:chOff x="4711354" y="5301720"/>
                  <a:chExt cx="414088" cy="488656"/>
                </a:xfrm>
              </p:grpSpPr>
              <p:sp>
                <p:nvSpPr>
                  <p:cNvPr id="91" name="ïṩḻîḑè"/>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2" name="îšḷïḑé"/>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3" name="ïṧḻîḋe"/>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4" name="ïSļïḋè"/>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49" name="íṥḷiḓé"/>
                <p:cNvGrpSpPr/>
                <p:nvPr/>
              </p:nvGrpSpPr>
              <p:grpSpPr>
                <a:xfrm>
                  <a:off x="2627909" y="1485488"/>
                  <a:ext cx="339521" cy="337934"/>
                  <a:chOff x="5698186" y="4535417"/>
                  <a:chExt cx="339521" cy="337934"/>
                </a:xfrm>
              </p:grpSpPr>
              <p:sp>
                <p:nvSpPr>
                  <p:cNvPr id="86" name="íSlïḋè"/>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7" name="i$ļíḑé"/>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8" name="íš1íḓe"/>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9" name="ïślïḑé"/>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90" name="íṣlîḑé"/>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0" name="iśļïḍê"/>
                <p:cNvGrpSpPr/>
                <p:nvPr/>
              </p:nvGrpSpPr>
              <p:grpSpPr>
                <a:xfrm>
                  <a:off x="3272006" y="1596959"/>
                  <a:ext cx="425193" cy="425194"/>
                  <a:chOff x="5623618" y="3915078"/>
                  <a:chExt cx="425193" cy="425194"/>
                </a:xfrm>
              </p:grpSpPr>
              <p:sp>
                <p:nvSpPr>
                  <p:cNvPr id="81" name="iS1îdé"/>
                  <p:cNvSpPr/>
                  <p:nvPr/>
                </p:nvSpPr>
                <p:spPr bwMode="auto">
                  <a:xfrm>
                    <a:off x="5653762" y="3942049"/>
                    <a:ext cx="11106" cy="376011"/>
                  </a:xfrm>
                  <a:prstGeom prst="rect">
                    <a:avLst/>
                  </a:pr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2" name="ïṧļíďè"/>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3" name="iṥlidè"/>
                  <p:cNvSpPr/>
                  <p:nvPr/>
                </p:nvSpPr>
                <p:spPr bwMode="auto">
                  <a:xfrm>
                    <a:off x="5653762" y="4305369"/>
                    <a:ext cx="369666" cy="12692"/>
                  </a:xfrm>
                  <a:prstGeom prst="rect">
                    <a:avLst/>
                  </a:pr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4" name="ïṥlídê"/>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5" name="iŝľîḑ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1" name="íṥlíḑê"/>
                <p:cNvGrpSpPr/>
                <p:nvPr/>
              </p:nvGrpSpPr>
              <p:grpSpPr>
                <a:xfrm>
                  <a:off x="4263837" y="2865836"/>
                  <a:ext cx="380772" cy="341108"/>
                  <a:chOff x="5100057" y="4749602"/>
                  <a:chExt cx="380772" cy="341108"/>
                </a:xfrm>
              </p:grpSpPr>
              <p:sp>
                <p:nvSpPr>
                  <p:cNvPr id="79" name="iṩļid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80" name="îṧḷîḍê"/>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2" name="iṣľîďé"/>
                <p:cNvGrpSpPr/>
                <p:nvPr/>
              </p:nvGrpSpPr>
              <p:grpSpPr>
                <a:xfrm>
                  <a:off x="4006816" y="3479570"/>
                  <a:ext cx="447407" cy="322069"/>
                  <a:chOff x="5141307" y="4268878"/>
                  <a:chExt cx="447407" cy="322069"/>
                </a:xfrm>
              </p:grpSpPr>
              <p:sp>
                <p:nvSpPr>
                  <p:cNvPr id="77" name="îṥľïḑê"/>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8" name="í$ļïḑe"/>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3" name="íşḷîḓe"/>
                <p:cNvGrpSpPr/>
                <p:nvPr/>
              </p:nvGrpSpPr>
              <p:grpSpPr>
                <a:xfrm>
                  <a:off x="3748713" y="3953154"/>
                  <a:ext cx="285578" cy="412502"/>
                  <a:chOff x="4651064" y="4359311"/>
                  <a:chExt cx="285578" cy="412502"/>
                </a:xfrm>
              </p:grpSpPr>
              <p:sp>
                <p:nvSpPr>
                  <p:cNvPr id="72" name="iṧḻiḍè"/>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3" name="iślïdè"/>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4" name="îsľïḑè"/>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5" name="îṩlíḓé"/>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6" name="îś1îḍè"/>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4" name="í$ľîḓe"/>
                <p:cNvGrpSpPr/>
                <p:nvPr/>
              </p:nvGrpSpPr>
              <p:grpSpPr>
                <a:xfrm>
                  <a:off x="3835973" y="2208213"/>
                  <a:ext cx="490243" cy="463271"/>
                  <a:chOff x="5607752" y="3426422"/>
                  <a:chExt cx="490243" cy="463271"/>
                </a:xfrm>
              </p:grpSpPr>
              <p:sp>
                <p:nvSpPr>
                  <p:cNvPr id="64" name="iṩḷíḓè"/>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5" name="íṡliḍe"/>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6" name="îŝľïdé"/>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7" name="îṩļide"/>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8" name="ïš1íḑe"/>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9" name="íṥḻïḓé"/>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0" name="îśliḍè"/>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71" name="iṥḻiḓ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5" name="ïṡliḑè"/>
                <p:cNvGrpSpPr/>
                <p:nvPr/>
              </p:nvGrpSpPr>
              <p:grpSpPr>
                <a:xfrm>
                  <a:off x="4009701" y="3982239"/>
                  <a:ext cx="547357" cy="255434"/>
                  <a:chOff x="5057221" y="3151948"/>
                  <a:chExt cx="547357" cy="255434"/>
                </a:xfrm>
              </p:grpSpPr>
              <p:sp>
                <p:nvSpPr>
                  <p:cNvPr id="59" name="iŝ1íďê"/>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0" name="îSľîḍê"/>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1" name="isḷiḓê"/>
                  <p:cNvSpPr/>
                  <p:nvPr/>
                </p:nvSpPr>
                <p:spPr bwMode="auto">
                  <a:xfrm>
                    <a:off x="5100057" y="3220170"/>
                    <a:ext cx="93606" cy="11105"/>
                  </a:xfrm>
                  <a:prstGeom prst="rect">
                    <a:avLst/>
                  </a:pr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2" name="iṧ1ïḋê"/>
                  <p:cNvSpPr/>
                  <p:nvPr/>
                </p:nvSpPr>
                <p:spPr bwMode="auto">
                  <a:xfrm>
                    <a:off x="5111163" y="3332815"/>
                    <a:ext cx="98366" cy="11105"/>
                  </a:xfrm>
                  <a:prstGeom prst="rect">
                    <a:avLst/>
                  </a:pr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63" name="íṡ1ídé"/>
                  <p:cNvSpPr/>
                  <p:nvPr/>
                </p:nvSpPr>
                <p:spPr bwMode="auto">
                  <a:xfrm>
                    <a:off x="5057221" y="3277286"/>
                    <a:ext cx="136443" cy="11105"/>
                  </a:xfrm>
                  <a:prstGeom prst="rect">
                    <a:avLst/>
                  </a:pr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56" name="ïṡ1ïḑè"/>
                <p:cNvGrpSpPr/>
                <p:nvPr/>
              </p:nvGrpSpPr>
              <p:grpSpPr>
                <a:xfrm>
                  <a:off x="3859160" y="4537310"/>
                  <a:ext cx="325243" cy="337935"/>
                  <a:chOff x="5125442" y="3615221"/>
                  <a:chExt cx="325243" cy="337935"/>
                </a:xfrm>
              </p:grpSpPr>
              <p:sp>
                <p:nvSpPr>
                  <p:cNvPr id="57" name="iš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58" name="işļiḋé"/>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8" name="işḻíďè"/>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29" name="íşḷidê"/>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nvGrpSpPr>
                <p:cNvPr id="130" name="îṥ1ídê"/>
                <p:cNvGrpSpPr/>
                <p:nvPr/>
              </p:nvGrpSpPr>
              <p:grpSpPr>
                <a:xfrm>
                  <a:off x="1682532" y="3174341"/>
                  <a:ext cx="214184" cy="315721"/>
                  <a:chOff x="5303135" y="5279509"/>
                  <a:chExt cx="214184" cy="315721"/>
                </a:xfrm>
              </p:grpSpPr>
              <p:sp>
                <p:nvSpPr>
                  <p:cNvPr id="131" name="ïśľíḋ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32" name="ïṩḻïḑé"/>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sp>
                <p:nvSpPr>
                  <p:cNvPr id="133" name="ïsḻïdê"/>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endParaRPr sz="1200">
                      <a:latin typeface="Times New Roman" panose="02020603050405020304" charset="0"/>
                      <a:cs typeface="Times New Roman" panose="02020603050405020304" charset="0"/>
                    </a:endParaRPr>
                  </a:p>
                </p:txBody>
              </p:sp>
            </p:grpSp>
          </p:grpSp>
          <p:grpSp>
            <p:nvGrpSpPr>
              <p:cNvPr id="134" name="íṥļíďê"/>
              <p:cNvGrpSpPr/>
              <p:nvPr/>
            </p:nvGrpSpPr>
            <p:grpSpPr>
              <a:xfrm>
                <a:off x="1811797" y="1791124"/>
                <a:ext cx="2339288" cy="3761336"/>
                <a:chOff x="8253415" y="755650"/>
                <a:chExt cx="1125538" cy="1809750"/>
              </a:xfrm>
            </p:grpSpPr>
            <p:sp>
              <p:nvSpPr>
                <p:cNvPr id="135" name="íSļíḓè"/>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173D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36" name="ïşļïḓe"/>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173D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37" name="îsḷid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E130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38" name="íṧḷïḋê"/>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E73A1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39" name="î$ľíḍê"/>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E73A1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40" name="íṥḻiḑê"/>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sp>
              <p:nvSpPr>
                <p:cNvPr id="141" name="íṣļiḋe"/>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200">
                    <a:latin typeface="Times New Roman" panose="02020603050405020304" charset="0"/>
                    <a:cs typeface="Times New Roman" panose="02020603050405020304" charset="0"/>
                  </a:endParaRPr>
                </a:p>
              </p:txBody>
            </p:sp>
          </p:grpSp>
        </p:grpSp>
        <p:sp>
          <p:nvSpPr>
            <p:cNvPr id="142" name="işļïḋè"/>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a:latin typeface="Times New Roman" panose="02020603050405020304" charset="0"/>
                <a:cs typeface="Times New Roman" panose="02020603050405020304" charset="0"/>
              </a:endParaRPr>
            </a:p>
          </p:txBody>
        </p:sp>
        <p:grpSp>
          <p:nvGrpSpPr>
            <p:cNvPr id="143" name="ïṥļíḑe"/>
            <p:cNvGrpSpPr/>
            <p:nvPr/>
          </p:nvGrpSpPr>
          <p:grpSpPr>
            <a:xfrm>
              <a:off x="5280552" y="1818943"/>
              <a:ext cx="2963331" cy="3349625"/>
              <a:chOff x="8179619" y="2164514"/>
              <a:chExt cx="2963331" cy="3349625"/>
            </a:xfrm>
          </p:grpSpPr>
          <p:sp>
            <p:nvSpPr>
              <p:cNvPr id="144" name="ïṣḻïḑè"/>
              <p:cNvSpPr txBox="1"/>
              <p:nvPr/>
            </p:nvSpPr>
            <p:spPr>
              <a:xfrm>
                <a:off x="8179619" y="2164514"/>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i="0" u="none" strike="noStrike" cap="none" baseline="0" dirty="0">
                    <a:latin typeface="Times New Roman" panose="02020603050405020304" charset="0"/>
                    <a:cs typeface="Times New Roman" panose="02020603050405020304" charset="0"/>
                  </a:rPr>
                  <a:t>Idea</a:t>
                </a:r>
                <a:endParaRPr lang="en-US" altLang="zh-CN" sz="1200" b="1" i="0" u="none" strike="noStrike" cap="none" baseline="0" dirty="0">
                  <a:latin typeface="Times New Roman" panose="02020603050405020304" charset="0"/>
                  <a:cs typeface="Times New Roman" panose="02020603050405020304" charset="0"/>
                </a:endParaRPr>
              </a:p>
            </p:txBody>
          </p:sp>
          <p:sp>
            <p:nvSpPr>
              <p:cNvPr id="145" name="ïṩḷîḑè"/>
              <p:cNvSpPr txBox="1"/>
              <p:nvPr/>
            </p:nvSpPr>
            <p:spPr>
              <a:xfrm>
                <a:off x="8179619" y="2493071"/>
                <a:ext cx="2963331" cy="455399"/>
              </a:xfrm>
              <a:prstGeom prst="rect">
                <a:avLst/>
              </a:prstGeom>
              <a:noFill/>
              <a:ln>
                <a:noFill/>
              </a:ln>
            </p:spPr>
            <p:txBody>
              <a:bodyPr lIns="90000" tIns="46800" rIns="90000" bIns="46800" anchor="t" anchorCtr="0"/>
              <a:lstStyle/>
              <a:p>
                <a:pPr>
                  <a:lnSpc>
                    <a:spcPct val="120000"/>
                  </a:lnSpc>
                </a:pPr>
                <a:r>
                  <a:rPr lang="en-US" altLang="zh-CN" sz="1200" dirty="0">
                    <a:latin typeface="Times New Roman" panose="02020603050405020304" charset="0"/>
                    <a:cs typeface="Times New Roman" panose="02020603050405020304" charset="0"/>
                  </a:rPr>
                  <a:t>Li Zhao</a:t>
                </a:r>
                <a:endParaRPr lang="en-US" altLang="zh-CN" sz="1200" dirty="0">
                  <a:latin typeface="Times New Roman" panose="02020603050405020304" charset="0"/>
                  <a:cs typeface="Times New Roman" panose="02020603050405020304" charset="0"/>
                </a:endParaRPr>
              </a:p>
              <a:p>
                <a:pPr>
                  <a:lnSpc>
                    <a:spcPct val="120000"/>
                  </a:lnSpc>
                </a:pPr>
                <a:r>
                  <a:rPr lang="en-US" altLang="zh-CN" sz="1200" dirty="0">
                    <a:latin typeface="Times New Roman" panose="02020603050405020304" charset="0"/>
                    <a:cs typeface="Times New Roman" panose="02020603050405020304" charset="0"/>
                  </a:rPr>
                  <a:t>Xu Yingnan</a:t>
                </a:r>
                <a:endParaRPr lang="en-US" altLang="zh-CN" sz="1200" dirty="0">
                  <a:latin typeface="Times New Roman" panose="02020603050405020304" charset="0"/>
                  <a:cs typeface="Times New Roman" panose="02020603050405020304" charset="0"/>
                </a:endParaRPr>
              </a:p>
              <a:p>
                <a:pPr>
                  <a:lnSpc>
                    <a:spcPct val="120000"/>
                  </a:lnSpc>
                </a:pPr>
                <a:r>
                  <a:rPr lang="en-US" altLang="zh-CN" sz="1200" dirty="0">
                    <a:latin typeface="Times New Roman" panose="02020603050405020304" charset="0"/>
                    <a:cs typeface="Times New Roman" panose="02020603050405020304" charset="0"/>
                  </a:rPr>
                  <a:t>Dong Si</a:t>
                </a:r>
                <a:endParaRPr lang="en-US" altLang="zh-CN" sz="1200" dirty="0">
                  <a:latin typeface="Times New Roman" panose="02020603050405020304" charset="0"/>
                  <a:cs typeface="Times New Roman" panose="02020603050405020304" charset="0"/>
                </a:endParaRPr>
              </a:p>
              <a:p>
                <a:pPr>
                  <a:lnSpc>
                    <a:spcPct val="120000"/>
                  </a:lnSpc>
                </a:pPr>
                <a:endParaRPr lang="en-US" altLang="zh-CN" sz="1200" dirty="0">
                  <a:latin typeface="Times New Roman" panose="02020603050405020304" charset="0"/>
                  <a:cs typeface="Times New Roman" panose="02020603050405020304" charset="0"/>
                </a:endParaRPr>
              </a:p>
            </p:txBody>
          </p:sp>
          <p:sp>
            <p:nvSpPr>
              <p:cNvPr id="146" name="ïŝľïḍè"/>
              <p:cNvSpPr txBox="1"/>
              <p:nvPr/>
            </p:nvSpPr>
            <p:spPr>
              <a:xfrm>
                <a:off x="8179619" y="4781616"/>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i="0" u="none" strike="noStrike" cap="none" baseline="0" dirty="0">
                    <a:latin typeface="Times New Roman" panose="02020603050405020304" charset="0"/>
                    <a:cs typeface="Times New Roman" panose="02020603050405020304" charset="0"/>
                  </a:rPr>
                  <a:t>Presentation</a:t>
                </a:r>
                <a:endParaRPr lang="en-US" altLang="zh-CN" sz="1200" b="1" i="0" u="none" strike="noStrike" cap="none" baseline="0" dirty="0">
                  <a:latin typeface="Times New Roman" panose="02020603050405020304" charset="0"/>
                  <a:cs typeface="Times New Roman" panose="02020603050405020304" charset="0"/>
                </a:endParaRPr>
              </a:p>
            </p:txBody>
          </p:sp>
          <p:sp>
            <p:nvSpPr>
              <p:cNvPr id="147" name="iŝļïḓé"/>
              <p:cNvSpPr txBox="1"/>
              <p:nvPr/>
            </p:nvSpPr>
            <p:spPr>
              <a:xfrm>
                <a:off x="8179619" y="5058740"/>
                <a:ext cx="2963331" cy="455399"/>
              </a:xfrm>
              <a:prstGeom prst="rect">
                <a:avLst/>
              </a:prstGeom>
              <a:noFill/>
              <a:ln>
                <a:noFill/>
              </a:ln>
            </p:spPr>
            <p:txBody>
              <a:bodyPr lIns="90000" tIns="46800" rIns="90000" bIns="46800" anchor="t" anchorCtr="0">
                <a:normAutofit/>
              </a:bodyPr>
              <a:lstStyle/>
              <a:p>
                <a:pPr>
                  <a:lnSpc>
                    <a:spcPct val="120000"/>
                  </a:lnSpc>
                </a:pPr>
                <a:r>
                  <a:rPr lang="en-US" altLang="zh-CN" sz="1200" dirty="0">
                    <a:latin typeface="Times New Roman" panose="02020603050405020304" charset="0"/>
                    <a:cs typeface="Times New Roman" panose="02020603050405020304" charset="0"/>
                  </a:rPr>
                  <a:t>Li Zhao</a:t>
                </a:r>
                <a:endParaRPr lang="en-US" altLang="zh-CN" sz="1200" dirty="0">
                  <a:latin typeface="Times New Roman" panose="02020603050405020304" charset="0"/>
                  <a:cs typeface="Times New Roman" panose="02020603050405020304" charset="0"/>
                </a:endParaRPr>
              </a:p>
            </p:txBody>
          </p:sp>
          <p:sp>
            <p:nvSpPr>
              <p:cNvPr id="148" name="i$ľîďè"/>
              <p:cNvSpPr txBox="1"/>
              <p:nvPr/>
            </p:nvSpPr>
            <p:spPr>
              <a:xfrm>
                <a:off x="8789585" y="346702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noProof="0" dirty="0">
                    <a:ln>
                      <a:noFill/>
                    </a:ln>
                    <a:effectLst/>
                    <a:uLnTx/>
                    <a:uFillTx/>
                    <a:latin typeface="Times New Roman" panose="02020603050405020304" charset="0"/>
                    <a:ea typeface="宋体" panose="02010600030101010101" pitchFamily="2" charset="-122"/>
                    <a:cs typeface="Times New Roman" panose="02020603050405020304" charset="0"/>
                    <a:sym typeface="+mn-ea"/>
                  </a:rPr>
                  <a:t>Model Optimization &amp; Evaluation</a:t>
                </a:r>
                <a:endParaRPr lang="en-US" altLang="zh-CN" sz="1200" b="1" i="0" u="none" strike="noStrike" cap="none" baseline="0" noProof="0" dirty="0">
                  <a:ln>
                    <a:noFill/>
                  </a:ln>
                  <a:effectLst/>
                  <a:uLnTx/>
                  <a:uFillTx/>
                  <a:latin typeface="Times New Roman" panose="02020603050405020304" charset="0"/>
                  <a:ea typeface="宋体" panose="02010600030101010101" pitchFamily="2" charset="-122"/>
                  <a:cs typeface="Times New Roman" panose="02020603050405020304" charset="0"/>
                  <a:sym typeface="+mn-ea"/>
                </a:endParaRPr>
              </a:p>
            </p:txBody>
          </p:sp>
          <p:sp>
            <p:nvSpPr>
              <p:cNvPr id="149" name="iš1iḍê"/>
              <p:cNvSpPr txBox="1"/>
              <p:nvPr/>
            </p:nvSpPr>
            <p:spPr>
              <a:xfrm>
                <a:off x="8789585" y="3892735"/>
                <a:ext cx="2353362" cy="455399"/>
              </a:xfrm>
              <a:prstGeom prst="rect">
                <a:avLst/>
              </a:prstGeom>
              <a:noFill/>
              <a:ln>
                <a:noFill/>
              </a:ln>
            </p:spPr>
            <p:txBody>
              <a:bodyPr lIns="90000" tIns="46800" rIns="90000" bIns="46800" anchor="t" anchorCtr="0">
                <a:noAutofit/>
              </a:bodyPr>
              <a:lstStyle/>
              <a:p>
                <a:pPr>
                  <a:lnSpc>
                    <a:spcPct val="120000"/>
                  </a:lnSpc>
                </a:pPr>
                <a:r>
                  <a:rPr lang="en-US" altLang="zh-CN" sz="1200" dirty="0">
                    <a:latin typeface="Times New Roman" panose="02020603050405020304" charset="0"/>
                    <a:cs typeface="Times New Roman" panose="02020603050405020304" charset="0"/>
                  </a:rPr>
                  <a:t>Dong Si</a:t>
                </a:r>
                <a:endParaRPr lang="en-US" altLang="zh-CN" sz="1200" dirty="0">
                  <a:latin typeface="Times New Roman" panose="02020603050405020304" charset="0"/>
                  <a:cs typeface="Times New Roman" panose="02020603050405020304" charset="0"/>
                </a:endParaRPr>
              </a:p>
            </p:txBody>
          </p:sp>
        </p:grpSp>
        <p:grpSp>
          <p:nvGrpSpPr>
            <p:cNvPr id="150" name="íšḷiḑe"/>
            <p:cNvGrpSpPr/>
            <p:nvPr/>
          </p:nvGrpSpPr>
          <p:grpSpPr>
            <a:xfrm>
              <a:off x="8539306" y="1818943"/>
              <a:ext cx="2963331" cy="3355340"/>
              <a:chOff x="8179619" y="2164514"/>
              <a:chExt cx="2963331" cy="3355340"/>
            </a:xfrm>
          </p:grpSpPr>
          <p:sp>
            <p:nvSpPr>
              <p:cNvPr id="151" name="ïṡ1îde"/>
              <p:cNvSpPr txBox="1"/>
              <p:nvPr/>
            </p:nvSpPr>
            <p:spPr>
              <a:xfrm>
                <a:off x="8179619" y="2164514"/>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i="0" u="none" strike="noStrike" cap="none" baseline="0" dirty="0">
                    <a:latin typeface="Times New Roman" panose="02020603050405020304" charset="0"/>
                    <a:cs typeface="Times New Roman" panose="02020603050405020304" charset="0"/>
                  </a:rPr>
                  <a:t>Code</a:t>
                </a:r>
                <a:endParaRPr lang="en-US" altLang="zh-CN" sz="1200" b="1" i="0" u="none" strike="noStrike" cap="none" baseline="0" dirty="0">
                  <a:latin typeface="Times New Roman" panose="02020603050405020304" charset="0"/>
                  <a:cs typeface="Times New Roman" panose="02020603050405020304" charset="0"/>
                </a:endParaRPr>
              </a:p>
            </p:txBody>
          </p:sp>
          <p:sp>
            <p:nvSpPr>
              <p:cNvPr id="152" name="iŝḻiḍé"/>
              <p:cNvSpPr txBox="1"/>
              <p:nvPr/>
            </p:nvSpPr>
            <p:spPr>
              <a:xfrm>
                <a:off x="8179619" y="2590226"/>
                <a:ext cx="2963331" cy="455399"/>
              </a:xfrm>
              <a:prstGeom prst="rect">
                <a:avLst/>
              </a:prstGeom>
              <a:noFill/>
              <a:ln>
                <a:noFill/>
              </a:ln>
            </p:spPr>
            <p:txBody>
              <a:bodyPr lIns="90000" tIns="46800" rIns="90000" bIns="46800" anchor="t" anchorCtr="0"/>
              <a:lstStyle/>
              <a:p>
                <a:pPr>
                  <a:lnSpc>
                    <a:spcPct val="120000"/>
                  </a:lnSpc>
                </a:pPr>
                <a:r>
                  <a:rPr lang="en-US" altLang="zh-CN" sz="1200" dirty="0">
                    <a:latin typeface="Times New Roman" panose="02020603050405020304" charset="0"/>
                    <a:cs typeface="Times New Roman" panose="02020603050405020304" charset="0"/>
                    <a:sym typeface="+mn-ea"/>
                  </a:rPr>
                  <a:t>Dong Si </a:t>
                </a:r>
                <a:endParaRPr lang="en-US" altLang="zh-CN" sz="1200" dirty="0">
                  <a:latin typeface="Times New Roman" panose="02020603050405020304" charset="0"/>
                  <a:cs typeface="Times New Roman" panose="02020603050405020304" charset="0"/>
                  <a:sym typeface="+mn-ea"/>
                </a:endParaRPr>
              </a:p>
              <a:p>
                <a:pPr>
                  <a:lnSpc>
                    <a:spcPct val="120000"/>
                  </a:lnSpc>
                </a:pPr>
                <a:r>
                  <a:rPr lang="en-US" altLang="zh-CN" sz="1200" dirty="0">
                    <a:latin typeface="Times New Roman" panose="02020603050405020304" charset="0"/>
                    <a:cs typeface="Times New Roman" panose="02020603050405020304" charset="0"/>
                    <a:sym typeface="+mn-ea"/>
                  </a:rPr>
                  <a:t>Xu </a:t>
                </a:r>
                <a:r>
                  <a:rPr lang="en-US" altLang="zh-CN" sz="1200" dirty="0" err="1">
                    <a:latin typeface="Times New Roman" panose="02020603050405020304" charset="0"/>
                    <a:cs typeface="Times New Roman" panose="02020603050405020304" charset="0"/>
                    <a:sym typeface="+mn-ea"/>
                  </a:rPr>
                  <a:t>Yingnan</a:t>
                </a:r>
                <a:endParaRPr lang="en-US" altLang="zh-CN" sz="1200" dirty="0">
                  <a:latin typeface="Times New Roman" panose="02020603050405020304" charset="0"/>
                  <a:cs typeface="Times New Roman" panose="02020603050405020304" charset="0"/>
                </a:endParaRPr>
              </a:p>
              <a:p>
                <a:pPr>
                  <a:lnSpc>
                    <a:spcPct val="120000"/>
                  </a:lnSpc>
                </a:pPr>
                <a:endParaRPr lang="en-US" altLang="zh-CN" sz="1200" dirty="0">
                  <a:latin typeface="Times New Roman" panose="02020603050405020304" charset="0"/>
                  <a:cs typeface="Times New Roman" panose="02020603050405020304" charset="0"/>
                </a:endParaRPr>
              </a:p>
            </p:txBody>
          </p:sp>
          <p:sp>
            <p:nvSpPr>
              <p:cNvPr id="153" name="îśľíḑè"/>
              <p:cNvSpPr txBox="1"/>
              <p:nvPr/>
            </p:nvSpPr>
            <p:spPr>
              <a:xfrm>
                <a:off x="8179619" y="4781616"/>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i="0" u="none" strike="noStrike" cap="none" baseline="0" dirty="0">
                    <a:latin typeface="Times New Roman" panose="02020603050405020304" charset="0"/>
                    <a:cs typeface="Times New Roman" panose="02020603050405020304" charset="0"/>
                  </a:rPr>
                  <a:t>Report</a:t>
                </a:r>
                <a:endParaRPr lang="en-US" altLang="zh-CN" sz="1200" b="1" i="0" u="none" strike="noStrike" cap="none" baseline="0" dirty="0">
                  <a:latin typeface="Times New Roman" panose="02020603050405020304" charset="0"/>
                  <a:cs typeface="Times New Roman" panose="02020603050405020304" charset="0"/>
                </a:endParaRPr>
              </a:p>
            </p:txBody>
          </p:sp>
          <p:sp>
            <p:nvSpPr>
              <p:cNvPr id="154" name="ïşḻíḓè"/>
              <p:cNvSpPr txBox="1"/>
              <p:nvPr/>
            </p:nvSpPr>
            <p:spPr>
              <a:xfrm>
                <a:off x="8179619" y="5064455"/>
                <a:ext cx="2963331" cy="455399"/>
              </a:xfrm>
              <a:prstGeom prst="rect">
                <a:avLst/>
              </a:prstGeom>
              <a:noFill/>
              <a:ln>
                <a:noFill/>
              </a:ln>
            </p:spPr>
            <p:txBody>
              <a:bodyPr lIns="90000" tIns="46800" rIns="90000" bIns="46800" anchor="t" anchorCtr="0"/>
              <a:lstStyle/>
              <a:p>
                <a:pPr>
                  <a:lnSpc>
                    <a:spcPct val="120000"/>
                  </a:lnSpc>
                </a:pPr>
                <a:r>
                  <a:rPr lang="en-US" altLang="zh-CN" sz="1200" dirty="0">
                    <a:latin typeface="Times New Roman" panose="02020603050405020304" charset="0"/>
                    <a:cs typeface="Times New Roman" panose="02020603050405020304" charset="0"/>
                  </a:rPr>
                  <a:t>Dong si</a:t>
                </a:r>
                <a:endParaRPr lang="en-US" altLang="zh-CN" sz="1200" dirty="0">
                  <a:latin typeface="Times New Roman" panose="02020603050405020304" charset="0"/>
                  <a:cs typeface="Times New Roman" panose="02020603050405020304" charset="0"/>
                </a:endParaRPr>
              </a:p>
              <a:p>
                <a:pPr>
                  <a:lnSpc>
                    <a:spcPct val="120000"/>
                  </a:lnSpc>
                </a:pPr>
                <a:r>
                  <a:rPr lang="en-US" altLang="zh-CN" sz="1200" dirty="0">
                    <a:latin typeface="Times New Roman" panose="02020603050405020304" charset="0"/>
                    <a:cs typeface="Times New Roman" panose="02020603050405020304" charset="0"/>
                  </a:rPr>
                  <a:t>Xu Yingnan</a:t>
                </a:r>
                <a:endParaRPr lang="en-US" altLang="zh-CN" sz="1200" dirty="0">
                  <a:latin typeface="Times New Roman" panose="02020603050405020304" charset="0"/>
                  <a:cs typeface="Times New Roman" panose="02020603050405020304" charset="0"/>
                </a:endParaRPr>
              </a:p>
            </p:txBody>
          </p:sp>
          <p:sp>
            <p:nvSpPr>
              <p:cNvPr id="155" name="ïśļíḑê"/>
              <p:cNvSpPr txBox="1"/>
              <p:nvPr/>
            </p:nvSpPr>
            <p:spPr>
              <a:xfrm>
                <a:off x="8789585" y="346702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200" b="1" i="0" u="none" strike="noStrike" cap="none" baseline="0" dirty="0">
                    <a:latin typeface="Times New Roman" panose="02020603050405020304" charset="0"/>
                    <a:cs typeface="Times New Roman" panose="02020603050405020304" charset="0"/>
                  </a:rPr>
                  <a:t>PPT</a:t>
                </a:r>
                <a:endParaRPr lang="en-US" altLang="zh-CN" sz="1200" b="1" i="0" u="none" strike="noStrike" cap="none" baseline="0" dirty="0">
                  <a:latin typeface="Times New Roman" panose="02020603050405020304" charset="0"/>
                  <a:cs typeface="Times New Roman" panose="02020603050405020304" charset="0"/>
                </a:endParaRPr>
              </a:p>
            </p:txBody>
          </p:sp>
          <p:sp>
            <p:nvSpPr>
              <p:cNvPr id="156" name="íŝlîďe"/>
              <p:cNvSpPr txBox="1"/>
              <p:nvPr/>
            </p:nvSpPr>
            <p:spPr>
              <a:xfrm>
                <a:off x="8789585" y="3892735"/>
                <a:ext cx="2353362" cy="455399"/>
              </a:xfrm>
              <a:prstGeom prst="rect">
                <a:avLst/>
              </a:prstGeom>
              <a:noFill/>
              <a:ln>
                <a:noFill/>
              </a:ln>
            </p:spPr>
            <p:txBody>
              <a:bodyPr lIns="90000" tIns="46800" rIns="90000" bIns="46800" anchor="t" anchorCtr="0">
                <a:normAutofit/>
              </a:bodyPr>
              <a:lstStyle/>
              <a:p>
                <a:pPr>
                  <a:lnSpc>
                    <a:spcPct val="120000"/>
                  </a:lnSpc>
                </a:pPr>
                <a:r>
                  <a:rPr lang="en-US" altLang="zh-CN" sz="1200" dirty="0">
                    <a:latin typeface="Times New Roman" panose="02020603050405020304" charset="0"/>
                    <a:cs typeface="Times New Roman" panose="02020603050405020304" charset="0"/>
                    <a:sym typeface="+mn-ea"/>
                  </a:rPr>
                  <a:t>Xu Yingnan</a:t>
                </a:r>
                <a:endParaRPr lang="en-US" altLang="zh-CN" sz="1200" dirty="0">
                  <a:latin typeface="Times New Roman" panose="02020603050405020304" charset="0"/>
                  <a:cs typeface="Times New Roman" panose="02020603050405020304" charset="0"/>
                  <a:sym typeface="+mn-ea"/>
                </a:endParaRPr>
              </a:p>
            </p:txBody>
          </p:sp>
        </p:grpSp>
        <p:sp>
          <p:nvSpPr>
            <p:cNvPr id="157" name="íṣļíḑe"/>
            <p:cNvSpPr/>
            <p:nvPr/>
          </p:nvSpPr>
          <p:spPr>
            <a:xfrm>
              <a:off x="4683105" y="1926131"/>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a:latin typeface="Times New Roman" panose="02020603050405020304" charset="0"/>
                <a:cs typeface="Times New Roman" panose="02020603050405020304" charset="0"/>
              </a:endParaRPr>
            </a:p>
          </p:txBody>
        </p:sp>
        <p:sp>
          <p:nvSpPr>
            <p:cNvPr id="158" name="îSḻïďé"/>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a:latin typeface="Times New Roman" panose="02020603050405020304" charset="0"/>
                <a:cs typeface="Times New Roman" panose="02020603050405020304" charset="0"/>
              </a:endParaRPr>
            </a:p>
          </p:txBody>
        </p:sp>
        <p:sp>
          <p:nvSpPr>
            <p:cNvPr id="159" name="ïšlîdè"/>
            <p:cNvSpPr/>
            <p:nvPr/>
          </p:nvSpPr>
          <p:spPr>
            <a:xfrm>
              <a:off x="5027656" y="462589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a:latin typeface="Times New Roman" panose="02020603050405020304" charset="0"/>
                <a:cs typeface="Times New Roman" panose="02020603050405020304" charset="0"/>
              </a:endParaRPr>
            </a:p>
          </p:txBody>
        </p:sp>
        <p:cxnSp>
          <p:nvCxnSpPr>
            <p:cNvPr id="160" name="直接连接符 159"/>
            <p:cNvCxnSpPr/>
            <p:nvPr/>
          </p:nvCxnSpPr>
          <p:spPr>
            <a:xfrm>
              <a:off x="5531267" y="2924949"/>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531267" y="4248140"/>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b="1" dirty="0"/>
              <a:t>reference</a:t>
            </a:r>
            <a:endParaRPr kumimoji="1" lang="en-US" altLang="zh-CN" b="1" dirty="0"/>
          </a:p>
        </p:txBody>
      </p:sp>
      <p:sp>
        <p:nvSpPr>
          <p:cNvPr id="3" name="文本框 2"/>
          <p:cNvSpPr txBox="1"/>
          <p:nvPr/>
        </p:nvSpPr>
        <p:spPr>
          <a:xfrm>
            <a:off x="992154" y="801453"/>
            <a:ext cx="10641330" cy="6278642"/>
          </a:xfrm>
          <a:prstGeom prst="rect">
            <a:avLst/>
          </a:prstGeom>
          <a:noFill/>
        </p:spPr>
        <p:txBody>
          <a:bodyPr wrap="square" rtlCol="0">
            <a:spAutoFit/>
          </a:bodyPr>
          <a:lstStyle/>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[1] 20_newsgroup Dataset. http://www.cs.cmu.edu/afs/cs.cmu.edu/project/theo-20/www/data/news20.html</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[2] Wikipedia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GloVe</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Dataset. http://dumps.wikimedia.org/enwiki/20140102/</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[3] Pennington J,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Socher</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R, Manning C. Glove: Global vectors for word representation[C]. //Proceedings of the 2014 conference on empirical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methpre</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-trained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GdoVinembedding</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as inputs to our models.20-2273.</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[4] Lai S, Xu L, Liu K, et al. Recurrent Convolutional Neural Networks for Text Classification[C]. //AAAI. 2015, 333: 2267-2273.</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[5] Yin W,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Kann</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K, Yu M, et al. Comparative study of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cnn</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and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rnn</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for natural language processing[J].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arXiv</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preprint arXiv:1702.01923, 2017.</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[6] Vaswani A,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Shazeer</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N, Parmar N, et al. Attention is all you need[C]//Advances in Neural Information Processing Systems. 2017: 5998-6008.</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[7] Devlin J, Chang M W, Lee K, et al. Bert: Pre-training of deep bidirectional transformers for language understanding[J].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arXiv</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preprint arXiv:1810.04805, 2018.</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[8] Andrew M. Dai and Quoc V. Le. 2015. Semi-supervised Sequence Learning. In Proceedings of the 28th International Conference on Neural Information Processing Systems - Volume 2 (NIPS’15). MIT Press, Cambridge, MA, USA, 3079–3087.</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[9] Richard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Socher</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Brody Huval, Christopher D. Manning, and Andrew Y. Ng. 2012. Semantic Compositionality through Recursive Matrix-Vector Spaces. In Proceedings of the 2012 Joint Conference on Empirical Methods in Natural Language Processing and Computational Natural Language Learning. Association for Computational Linguistics, </a:t>
            </a:r>
            <a:r>
              <a:rPr lang="en-US" altLang="zh-CN" sz="1600" kern="0" dirty="0" err="1">
                <a:latin typeface="Times New Roman" panose="02020603050405020304" charset="0"/>
                <a:ea typeface="微软雅黑" panose="020B0503020204020204" pitchFamily="34" charset="-122"/>
                <a:cs typeface="Times New Roman" panose="02020603050405020304" charset="0"/>
                <a:sym typeface="+mn-lt"/>
              </a:rPr>
              <a:t>Jeju</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Island, Korea, 120111211. </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[10] Yoon Kim. 2014. Convolutional Neural Networks for Sentence Classification. In Proceedings of the 2014 Conference on Empirical Methods in Natural Language Processing (EMNLP). Association for Computational Linguistics, Doha, Qatar, 1746–1751.</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endParaRPr lang="zh-CN" altLang="en-US" sz="1600" kern="0" dirty="0">
              <a:latin typeface="Times New Roman" panose="02020603050405020304" charset="0"/>
              <a:ea typeface="微软雅黑"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en-US" altLang="zh-CN" kern="0" dirty="0">
                <a:latin typeface="微软雅黑" panose="020B0503020204020204" pitchFamily="34" charset="-122"/>
                <a:ea typeface="微软雅黑" panose="020B0503020204020204" pitchFamily="34" charset="-122"/>
              </a:rPr>
              <a:t>thanks!</a:t>
            </a:r>
            <a:endParaRPr lang="zh-CN" altLang="en-US" kern="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1"/>
          </p:nvPr>
        </p:nvSpPr>
        <p:spPr/>
        <p:txBody>
          <a:bodyPr/>
          <a:lstStyle/>
          <a:p>
            <a:r>
              <a:rPr lang="en-US" altLang="zh-CN"/>
              <a:t>MDS</a:t>
            </a:r>
            <a:endParaRPr lang="en-US" altLang="zh-CN"/>
          </a:p>
        </p:txBody>
      </p:sp>
      <p:sp>
        <p:nvSpPr>
          <p:cNvPr id="8" name="文本占位符 2"/>
          <p:cNvSpPr>
            <a:spLocks noGrp="1"/>
          </p:cNvSpPr>
          <p:nvPr/>
        </p:nvSpPr>
        <p:spPr>
          <a:xfrm>
            <a:off x="1729635" y="4876460"/>
            <a:ext cx="4607096" cy="392929"/>
          </a:xfrm>
          <a:prstGeom prst="rect">
            <a:avLst/>
          </a:prstGeom>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微软雅黑" panose="020B0503020204020204" pitchFamily="34" charset="-122"/>
              <a:ea typeface="微软雅黑" panose="020B0503020204020204" pitchFamily="34" charset="-122"/>
            </a:endParaRPr>
          </a:p>
        </p:txBody>
      </p:sp>
      <p:sp>
        <p:nvSpPr>
          <p:cNvPr id="11" name="文本占位符 3"/>
          <p:cNvSpPr>
            <a:spLocks noGrp="1"/>
          </p:cNvSpPr>
          <p:nvPr/>
        </p:nvSpPr>
        <p:spPr>
          <a:xfrm>
            <a:off x="1119021" y="5551010"/>
            <a:ext cx="7711080" cy="392929"/>
          </a:xfrm>
          <a:prstGeom prst="rect">
            <a:avLst/>
          </a:prstGeom>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微软雅黑" panose="020B0503020204020204" pitchFamily="34" charset="-122"/>
                <a:ea typeface="微软雅黑" panose="020B0503020204020204" pitchFamily="34" charset="-122"/>
              </a:rPr>
              <a:t>217012018 LI ZHAO </a:t>
            </a:r>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218012007 DONG SI</a:t>
            </a:r>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mn-ea"/>
              </a:rPr>
              <a:t>218012045 XU YINGNAN</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a:xfrm>
            <a:off x="317022" y="2320119"/>
            <a:ext cx="2262405" cy="3207224"/>
          </a:xfrm>
        </p:spPr>
        <p:txBody>
          <a:bodyPr/>
          <a:lstStyle/>
          <a:p>
            <a:r>
              <a:rPr kumimoji="1" lang="en-US" altLang="zh-CN" dirty="0"/>
              <a:t>PART ONE</a:t>
            </a:r>
            <a:endParaRPr kumimoji="1" lang="zh-CN" altLang="en-US" dirty="0"/>
          </a:p>
          <a:p>
            <a:r>
              <a:rPr kumimoji="1" lang="en-US" altLang="zh-CN" sz="2400" b="1" dirty="0"/>
              <a:t>MOTIVATION</a:t>
            </a:r>
            <a:endParaRPr kumimoji="1" lang="en-US" altLang="zh-CN" sz="2400" b="1" dirty="0"/>
          </a:p>
        </p:txBody>
      </p:sp>
      <p:sp>
        <p:nvSpPr>
          <p:cNvPr id="4" name="文本占位符 3"/>
          <p:cNvSpPr>
            <a:spLocks noGrp="1"/>
          </p:cNvSpPr>
          <p:nvPr>
            <p:ph type="body" sz="quarter" idx="12"/>
          </p:nvPr>
        </p:nvSpPr>
        <p:spPr/>
        <p:txBody>
          <a:bodyPr/>
          <a:lstStyle/>
          <a:p>
            <a:r>
              <a:rPr kumimoji="1" lang="en-US" altLang="zh-CN" dirty="0"/>
              <a:t>PART TWO</a:t>
            </a:r>
            <a:endParaRPr kumimoji="1" lang="zh-CN" altLang="en-US" dirty="0"/>
          </a:p>
          <a:p>
            <a:r>
              <a:rPr kumimoji="1" lang="en-US" altLang="zh-CN" b="1" dirty="0"/>
              <a:t>DATASET</a:t>
            </a:r>
            <a:endParaRPr kumimoji="1" lang="en-US" altLang="zh-CN" b="1" dirty="0"/>
          </a:p>
        </p:txBody>
      </p:sp>
      <p:sp>
        <p:nvSpPr>
          <p:cNvPr id="5" name="文本占位符 4"/>
          <p:cNvSpPr>
            <a:spLocks noGrp="1"/>
          </p:cNvSpPr>
          <p:nvPr>
            <p:ph type="body" sz="quarter" idx="13"/>
          </p:nvPr>
        </p:nvSpPr>
        <p:spPr/>
        <p:txBody>
          <a:bodyPr/>
          <a:lstStyle/>
          <a:p>
            <a:r>
              <a:rPr kumimoji="1" lang="en-US" altLang="zh-CN" dirty="0"/>
              <a:t>PART THREE</a:t>
            </a:r>
            <a:endParaRPr kumimoji="1" lang="en-US" altLang="zh-CN" dirty="0"/>
          </a:p>
          <a:p>
            <a:r>
              <a:rPr kumimoji="1" lang="en-US" altLang="zh-CN" b="1" dirty="0"/>
              <a:t>MODELS</a:t>
            </a:r>
            <a:endParaRPr kumimoji="1" lang="en-US" altLang="zh-CN" b="1" dirty="0"/>
          </a:p>
        </p:txBody>
      </p:sp>
      <p:sp>
        <p:nvSpPr>
          <p:cNvPr id="6" name="文本占位符 5"/>
          <p:cNvSpPr>
            <a:spLocks noGrp="1"/>
          </p:cNvSpPr>
          <p:nvPr>
            <p:ph type="body" sz="quarter" idx="14"/>
          </p:nvPr>
        </p:nvSpPr>
        <p:spPr/>
        <p:txBody>
          <a:bodyPr/>
          <a:lstStyle/>
          <a:p>
            <a:endParaRPr kumimoji="1" lang="en-US" altLang="zh-CN" dirty="0"/>
          </a:p>
          <a:p>
            <a:r>
              <a:rPr kumimoji="1" lang="en-US" altLang="zh-CN" dirty="0"/>
              <a:t>PART FOUR</a:t>
            </a:r>
            <a:endParaRPr kumimoji="1" lang="zh-CN" altLang="en-US" dirty="0"/>
          </a:p>
          <a:p>
            <a:r>
              <a:rPr kumimoji="1" lang="en-US" altLang="zh-CN" sz="1600" b="1" dirty="0"/>
              <a:t>HYPERPARAMETER</a:t>
            </a:r>
            <a:endParaRPr kumimoji="1" lang="en-US" altLang="zh-CN" sz="1600" b="1" dirty="0"/>
          </a:p>
          <a:p>
            <a:r>
              <a:rPr kumimoji="1" lang="en-US" altLang="zh-CN" sz="1600" b="1" dirty="0"/>
              <a:t>TUNING</a:t>
            </a:r>
            <a:endParaRPr kumimoji="1" lang="en-US" altLang="zh-CN" sz="1600" b="1" dirty="0"/>
          </a:p>
          <a:p>
            <a:endParaRPr kumimoji="1" lang="en-US" altLang="zh-CN" sz="1400" b="1" dirty="0"/>
          </a:p>
        </p:txBody>
      </p:sp>
      <p:sp>
        <p:nvSpPr>
          <p:cNvPr id="7" name="文本占位符 6"/>
          <p:cNvSpPr>
            <a:spLocks noGrp="1"/>
          </p:cNvSpPr>
          <p:nvPr>
            <p:ph type="body" sz="quarter" idx="15"/>
          </p:nvPr>
        </p:nvSpPr>
        <p:spPr>
          <a:xfrm>
            <a:off x="9652382" y="2320119"/>
            <a:ext cx="2262405" cy="3207224"/>
          </a:xfrm>
        </p:spPr>
        <p:txBody>
          <a:bodyPr/>
          <a:lstStyle/>
          <a:p>
            <a:r>
              <a:rPr kumimoji="1" lang="en-US" altLang="zh-CN" dirty="0"/>
              <a:t>PART FIVE</a:t>
            </a:r>
            <a:endParaRPr kumimoji="1" lang="zh-CN" altLang="en-US" dirty="0"/>
          </a:p>
          <a:p>
            <a:r>
              <a:rPr kumimoji="1" lang="en-US" altLang="zh-CN" b="1" dirty="0"/>
              <a:t>RESULTS</a:t>
            </a:r>
            <a:endParaRPr kumimoji="1" lang="en-US" altLang="zh-CN" b="1" dirty="0"/>
          </a:p>
        </p:txBody>
      </p:sp>
      <p:cxnSp>
        <p:nvCxnSpPr>
          <p:cNvPr id="8" name="直接连接符 6"/>
          <p:cNvCxnSpPr/>
          <p:nvPr/>
        </p:nvCxnSpPr>
        <p:spPr>
          <a:xfrm>
            <a:off x="49275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6"/>
          <p:cNvCxnSpPr/>
          <p:nvPr/>
        </p:nvCxnSpPr>
        <p:spPr>
          <a:xfrm>
            <a:off x="282659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516043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6"/>
          <p:cNvCxnSpPr/>
          <p:nvPr/>
        </p:nvCxnSpPr>
        <p:spPr>
          <a:xfrm>
            <a:off x="749427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982811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ONE</a:t>
            </a:r>
            <a:endParaRPr kumimoji="1" lang="en-US" altLang="zh-CN" dirty="0"/>
          </a:p>
        </p:txBody>
      </p:sp>
      <p:sp>
        <p:nvSpPr>
          <p:cNvPr id="3" name="文本占位符 2"/>
          <p:cNvSpPr>
            <a:spLocks noGrp="1"/>
          </p:cNvSpPr>
          <p:nvPr>
            <p:ph type="body" sz="quarter" idx="11"/>
          </p:nvPr>
        </p:nvSpPr>
        <p:spPr/>
        <p:txBody>
          <a:bodyPr/>
          <a:lstStyle/>
          <a:p>
            <a:r>
              <a:rPr kumimoji="1" lang="en-US" altLang="zh-CN" dirty="0"/>
              <a:t>MOTIVATION</a:t>
            </a:r>
            <a:endParaRPr kumimoji="1" lang="en-US" altLang="zh-CN"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ym typeface="+mn-ea"/>
              </a:rPr>
              <a:t>part one</a:t>
            </a:r>
            <a:r>
              <a:rPr kumimoji="1" lang="zh-CN" altLang="en-US" dirty="0">
                <a:sym typeface="+mn-ea"/>
              </a:rPr>
              <a:t> </a:t>
            </a:r>
            <a:r>
              <a:rPr kumimoji="1" lang="en-US" altLang="zh-CN" b="1" dirty="0">
                <a:sym typeface="+mn-ea"/>
              </a:rPr>
              <a:t>motivation</a:t>
            </a:r>
            <a:endParaRPr kumimoji="1" lang="zh-CN" altLang="en-US" b="1" dirty="0"/>
          </a:p>
        </p:txBody>
      </p:sp>
      <p:sp>
        <p:nvSpPr>
          <p:cNvPr id="16" name="矩形 15"/>
          <p:cNvSpPr/>
          <p:nvPr/>
        </p:nvSpPr>
        <p:spPr>
          <a:xfrm>
            <a:off x="1303083" y="1064827"/>
            <a:ext cx="557657" cy="5157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81911" y="1322703"/>
            <a:ext cx="557657" cy="5157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39568" y="1288191"/>
            <a:ext cx="967509" cy="523220"/>
          </a:xfrm>
          <a:prstGeom prst="rect">
            <a:avLst/>
          </a:prstGeom>
        </p:spPr>
        <p:txBody>
          <a:bodyPr wrap="none">
            <a:spAutoFit/>
          </a:bodyPr>
          <a:lstStyle/>
          <a:p>
            <a:pPr defTabSz="608965"/>
            <a:r>
              <a:rPr lang="en-US" altLang="zh-CN" sz="2800" b="1" dirty="0">
                <a:solidFill>
                  <a:schemeClr val="accent1"/>
                </a:solidFill>
                <a:ea typeface="微软雅黑" panose="020B0503020204020204" pitchFamily="34" charset="-122"/>
              </a:rPr>
              <a:t>goal</a:t>
            </a:r>
            <a:endParaRPr lang="en-US" altLang="zh-CN" sz="2800" b="1" dirty="0">
              <a:solidFill>
                <a:schemeClr val="accent1"/>
              </a:solidFill>
              <a:ea typeface="微软雅黑" panose="020B0503020204020204" pitchFamily="34" charset="-122"/>
            </a:endParaRPr>
          </a:p>
        </p:txBody>
      </p:sp>
      <p:sp>
        <p:nvSpPr>
          <p:cNvPr id="26" name="矩形 25"/>
          <p:cNvSpPr/>
          <p:nvPr/>
        </p:nvSpPr>
        <p:spPr>
          <a:xfrm>
            <a:off x="2139315" y="1877060"/>
            <a:ext cx="8848725" cy="1170305"/>
          </a:xfrm>
          <a:prstGeom prst="rect">
            <a:avLst/>
          </a:prstGeom>
        </p:spPr>
        <p:txBody>
          <a:bodyPr wrap="square">
            <a:spAutoFit/>
          </a:bodyPr>
          <a:lstStyle/>
          <a:p>
            <a:pPr algn="just" defTabSz="608965">
              <a:lnSpc>
                <a:spcPct val="13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The main goal is to classify news articles based on multiple news topics. The input to our models are text bodies of articles from various news publishers, applying pre-trained word embeddings(GloVe).</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303083" y="3127653"/>
            <a:ext cx="557657" cy="5157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81911" y="3385529"/>
            <a:ext cx="557657" cy="5157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139568" y="3351017"/>
            <a:ext cx="2190750" cy="521970"/>
          </a:xfrm>
          <a:prstGeom prst="rect">
            <a:avLst/>
          </a:prstGeom>
        </p:spPr>
        <p:txBody>
          <a:bodyPr wrap="none">
            <a:spAutoFit/>
          </a:bodyPr>
          <a:lstStyle/>
          <a:p>
            <a:pPr defTabSz="608965"/>
            <a:r>
              <a:rPr lang="en-US" altLang="zh-CN" sz="2800" b="1" dirty="0">
                <a:solidFill>
                  <a:schemeClr val="accent1"/>
                </a:solidFill>
                <a:ea typeface="微软雅黑" panose="020B0503020204020204" pitchFamily="34" charset="-122"/>
              </a:rPr>
              <a:t>implication</a:t>
            </a:r>
            <a:endParaRPr lang="en-US" altLang="zh-CN" sz="2800" b="1" dirty="0">
              <a:solidFill>
                <a:schemeClr val="accent1"/>
              </a:solidFill>
              <a:ea typeface="微软雅黑" panose="020B0503020204020204" pitchFamily="34" charset="-122"/>
            </a:endParaRPr>
          </a:p>
        </p:txBody>
      </p:sp>
      <p:sp>
        <p:nvSpPr>
          <p:cNvPr id="31" name="矩形 30"/>
          <p:cNvSpPr/>
          <p:nvPr/>
        </p:nvSpPr>
        <p:spPr>
          <a:xfrm>
            <a:off x="2139315" y="3940175"/>
            <a:ext cx="8848725" cy="1889760"/>
          </a:xfrm>
          <a:prstGeom prst="rect">
            <a:avLst/>
          </a:prstGeom>
        </p:spPr>
        <p:txBody>
          <a:bodyPr wrap="square">
            <a:spAutoFit/>
          </a:bodyPr>
          <a:lstStyle/>
          <a:p>
            <a:pPr algn="just" defTabSz="608965">
              <a:lnSpc>
                <a:spcPct val="13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Digital journalism has increased the accessibility to news articles drastically. The sheer amount of information is a critical challenge for readers. Our project will increase the accuracy of text classification task. By automatically identifying the category bias of an article, the recommendation engine for users can be improved.</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a:t>
            </a:r>
            <a:endParaRPr kumimoji="1" lang="en-US" altLang="zh-CN" dirty="0"/>
          </a:p>
        </p:txBody>
      </p:sp>
      <p:sp>
        <p:nvSpPr>
          <p:cNvPr id="3" name="文本占位符 2"/>
          <p:cNvSpPr>
            <a:spLocks noGrp="1"/>
          </p:cNvSpPr>
          <p:nvPr>
            <p:ph type="body" sz="quarter" idx="11"/>
          </p:nvPr>
        </p:nvSpPr>
        <p:spPr/>
        <p:txBody>
          <a:bodyPr/>
          <a:lstStyle/>
          <a:p>
            <a:r>
              <a:rPr kumimoji="1" lang="en-US" altLang="zh-CN" dirty="0"/>
              <a:t>DATASET</a:t>
            </a:r>
            <a:endParaRPr kumimoji="1" lang="en-US" altLang="zh-CN"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sym typeface="+mn-ea"/>
              </a:rPr>
              <a:t>part two</a:t>
            </a:r>
            <a:r>
              <a:rPr kumimoji="1" lang="zh-CN" altLang="en-US" dirty="0">
                <a:sym typeface="+mn-ea"/>
              </a:rPr>
              <a:t> </a:t>
            </a:r>
            <a:r>
              <a:rPr kumimoji="1" lang="en-US" altLang="zh-CN" b="1" dirty="0">
                <a:sym typeface="+mn-ea"/>
              </a:rPr>
              <a:t>dataset</a:t>
            </a:r>
            <a:endParaRPr kumimoji="1" lang="en-US" altLang="zh-CN" b="1" dirty="0"/>
          </a:p>
        </p:txBody>
      </p:sp>
      <p:grpSp>
        <p:nvGrpSpPr>
          <p:cNvPr id="15" name="组合 14"/>
          <p:cNvGrpSpPr/>
          <p:nvPr/>
        </p:nvGrpSpPr>
        <p:grpSpPr>
          <a:xfrm>
            <a:off x="740410" y="1148715"/>
            <a:ext cx="4867275" cy="2801620"/>
            <a:chOff x="4438" y="1352"/>
            <a:chExt cx="7665" cy="4412"/>
          </a:xfrm>
        </p:grpSpPr>
        <p:sp>
          <p:nvSpPr>
            <p:cNvPr id="11" name="文本框 10"/>
            <p:cNvSpPr txBox="1"/>
            <p:nvPr/>
          </p:nvSpPr>
          <p:spPr>
            <a:xfrm>
              <a:off x="4438" y="1352"/>
              <a:ext cx="7665" cy="1398"/>
            </a:xfrm>
            <a:prstGeom prst="rect">
              <a:avLst/>
            </a:prstGeom>
            <a:noFill/>
          </p:spPr>
          <p:txBody>
            <a:bodyPr wrap="none" rtlCol="0" anchor="t">
              <a:spAutoFit/>
            </a:bodyPr>
            <a:lstStyle/>
            <a:p>
              <a:pPr algn="l">
                <a:lnSpc>
                  <a:spcPct val="130000"/>
                </a:lnSpc>
                <a:spcBef>
                  <a:spcPts val="600"/>
                </a:spcBef>
              </a:pP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mn-ea"/>
                </a:rPr>
                <a:t>Dataset</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  20 news group</a:t>
              </a:r>
              <a:endParaRPr lang="zh-CN" altLang="en-US" sz="1200" kern="0" dirty="0">
                <a:latin typeface="微软雅黑" panose="020B0503020204020204" pitchFamily="34" charset="-122"/>
                <a:ea typeface="微软雅黑" panose="020B0503020204020204" pitchFamily="34" charset="-122"/>
                <a:cs typeface="+mn-ea"/>
                <a:sym typeface="+mn-lt"/>
              </a:endParaRPr>
            </a:p>
            <a:p>
              <a:pPr algn="l">
                <a:lnSpc>
                  <a:spcPct val="130000"/>
                </a:lnSpc>
                <a:spcBef>
                  <a:spcPts val="600"/>
                </a:spcBef>
              </a:pP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mn-ea"/>
                </a:rPr>
                <a:t>Label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The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20000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news articles are labeled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with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20 categories</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en-US" altLang="zh-CN" sz="1200" kern="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ea"/>
              </a:endParaRPr>
            </a:p>
          </p:txBody>
        </p:sp>
        <p:pic>
          <p:nvPicPr>
            <p:cNvPr id="12" name="图片 11"/>
            <p:cNvPicPr>
              <a:picLocks noChangeAspect="1"/>
            </p:cNvPicPr>
            <p:nvPr/>
          </p:nvPicPr>
          <p:blipFill>
            <a:blip r:embed="rId1"/>
            <a:srcRect b="49065"/>
            <a:stretch>
              <a:fillRect/>
            </a:stretch>
          </p:blipFill>
          <p:spPr>
            <a:xfrm>
              <a:off x="4764" y="2813"/>
              <a:ext cx="3378" cy="2951"/>
            </a:xfrm>
            <a:prstGeom prst="rect">
              <a:avLst/>
            </a:prstGeom>
          </p:spPr>
          <p:style>
            <a:lnRef idx="2">
              <a:schemeClr val="accent6"/>
            </a:lnRef>
            <a:fillRef idx="1">
              <a:schemeClr val="lt1"/>
            </a:fillRef>
            <a:effectRef idx="0">
              <a:schemeClr val="accent6"/>
            </a:effectRef>
            <a:fontRef idx="minor">
              <a:schemeClr val="dk1"/>
            </a:fontRef>
          </p:style>
        </p:pic>
        <p:pic>
          <p:nvPicPr>
            <p:cNvPr id="13" name="图片 12"/>
            <p:cNvPicPr>
              <a:picLocks noChangeAspect="1"/>
            </p:cNvPicPr>
            <p:nvPr/>
          </p:nvPicPr>
          <p:blipFill>
            <a:blip r:embed="rId1"/>
            <a:srcRect t="48961"/>
            <a:stretch>
              <a:fillRect/>
            </a:stretch>
          </p:blipFill>
          <p:spPr>
            <a:xfrm>
              <a:off x="8607" y="2795"/>
              <a:ext cx="3391" cy="2969"/>
            </a:xfrm>
            <a:prstGeom prst="rect">
              <a:avLst/>
            </a:prstGeom>
          </p:spPr>
          <p:style>
            <a:lnRef idx="2">
              <a:schemeClr val="accent6"/>
            </a:lnRef>
            <a:fillRef idx="1">
              <a:schemeClr val="lt1"/>
            </a:fillRef>
            <a:effectRef idx="0">
              <a:schemeClr val="accent6"/>
            </a:effectRef>
            <a:fontRef idx="minor">
              <a:schemeClr val="dk1"/>
            </a:fontRef>
          </p:style>
        </p:pic>
      </p:grpSp>
      <p:grpSp>
        <p:nvGrpSpPr>
          <p:cNvPr id="19" name="组合 18"/>
          <p:cNvGrpSpPr/>
          <p:nvPr/>
        </p:nvGrpSpPr>
        <p:grpSpPr>
          <a:xfrm>
            <a:off x="833755" y="4260215"/>
            <a:ext cx="5015230" cy="1223645"/>
            <a:chOff x="10141" y="1686"/>
            <a:chExt cx="7898" cy="1927"/>
          </a:xfrm>
        </p:grpSpPr>
        <p:sp>
          <p:nvSpPr>
            <p:cNvPr id="9" name="文本框 8"/>
            <p:cNvSpPr txBox="1"/>
            <p:nvPr/>
          </p:nvSpPr>
          <p:spPr>
            <a:xfrm>
              <a:off x="11230" y="2571"/>
              <a:ext cx="6809" cy="1042"/>
            </a:xfrm>
            <a:prstGeom prst="rect">
              <a:avLst/>
            </a:prstGeom>
            <a:noFill/>
          </p:spPr>
          <p:txBody>
            <a:bodyPr wrap="none" rtlCol="0">
              <a:spAutoFit/>
            </a:bodyPr>
            <a:lstStyle/>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1. Read 20000 news texts with 20-category labels.</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2. Build a dictionary based on the news dataset.</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16" name="文本框 15"/>
            <p:cNvSpPr txBox="1"/>
            <p:nvPr/>
          </p:nvSpPr>
          <p:spPr>
            <a:xfrm>
              <a:off x="10141" y="1686"/>
              <a:ext cx="3411" cy="647"/>
            </a:xfrm>
            <a:prstGeom prst="rect">
              <a:avLst/>
            </a:prstGeom>
            <a:noFill/>
          </p:spPr>
          <p:txBody>
            <a:bodyPr wrap="none" rtlCol="0" anchor="t">
              <a:spAutoFit/>
            </a:bodyPr>
            <a:lstStyle/>
            <a:p>
              <a:pPr>
                <a:lnSpc>
                  <a:spcPct val="130000"/>
                </a:lnSpc>
                <a:spcBef>
                  <a:spcPts val="600"/>
                </a:spcBef>
              </a:pP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preprocessing</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0" name="文本框 19"/>
          <p:cNvSpPr txBox="1"/>
          <p:nvPr/>
        </p:nvSpPr>
        <p:spPr>
          <a:xfrm>
            <a:off x="8765540" y="6249670"/>
            <a:ext cx="2402205" cy="330835"/>
          </a:xfrm>
          <a:prstGeom prst="rect">
            <a:avLst/>
          </a:prstGeom>
          <a:noFill/>
        </p:spPr>
        <p:txBody>
          <a:bodyPr wrap="none" rtlCol="0">
            <a:spAutoFit/>
          </a:bodyPr>
          <a:lstStyle/>
          <a:p>
            <a:pPr>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*Token is based on word frequency.</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pic>
        <p:nvPicPr>
          <p:cNvPr id="3" name="图片 2"/>
          <p:cNvPicPr>
            <a:picLocks noChangeAspect="1"/>
          </p:cNvPicPr>
          <p:nvPr/>
        </p:nvPicPr>
        <p:blipFill>
          <a:blip r:embed="rId2"/>
          <a:stretch>
            <a:fillRect/>
          </a:stretch>
        </p:blipFill>
        <p:spPr>
          <a:xfrm>
            <a:off x="6297930" y="858520"/>
            <a:ext cx="2362200" cy="561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sym typeface="+mn-ea"/>
              </a:rPr>
              <a:t>part two</a:t>
            </a:r>
            <a:r>
              <a:rPr kumimoji="1" lang="zh-CN" altLang="en-US" dirty="0">
                <a:sym typeface="+mn-ea"/>
              </a:rPr>
              <a:t> </a:t>
            </a:r>
            <a:r>
              <a:rPr kumimoji="1" lang="en-US" altLang="zh-CN" b="1" dirty="0">
                <a:sym typeface="+mn-ea"/>
              </a:rPr>
              <a:t>dataset</a:t>
            </a:r>
            <a:endParaRPr kumimoji="1" lang="en-US" altLang="zh-CN" b="1" dirty="0"/>
          </a:p>
        </p:txBody>
      </p:sp>
      <p:sp>
        <p:nvSpPr>
          <p:cNvPr id="9" name="文本框 8"/>
          <p:cNvSpPr txBox="1"/>
          <p:nvPr/>
        </p:nvSpPr>
        <p:spPr>
          <a:xfrm>
            <a:off x="481330" y="956310"/>
            <a:ext cx="1475084" cy="338554"/>
          </a:xfrm>
          <a:prstGeom prst="rect">
            <a:avLst/>
          </a:prstGeom>
          <a:noFill/>
        </p:spPr>
        <p:txBody>
          <a:bodyPr wrap="none" rtlCol="0">
            <a:spAutoFit/>
          </a:bodyPr>
          <a:lstStyle/>
          <a:p>
            <a:pPr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3. Tokenization</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8" name="文本框 7"/>
          <p:cNvSpPr txBox="1"/>
          <p:nvPr/>
        </p:nvSpPr>
        <p:spPr>
          <a:xfrm>
            <a:off x="833755" y="3743325"/>
            <a:ext cx="5906770" cy="2784475"/>
          </a:xfrm>
          <a:prstGeom prst="rect">
            <a:avLst/>
          </a:prstGeom>
          <a:noFill/>
        </p:spPr>
        <p:txBody>
          <a:bodyPr wrap="square" rtlCol="0">
            <a:spAutoFit/>
          </a:bodyPr>
          <a:lstStyle/>
          <a:p>
            <a:pPr algn="l" fontAlgn="auto">
              <a:lnSpc>
                <a:spcPct val="100000"/>
              </a:lnSpc>
              <a:spcBef>
                <a:spcPts val="600"/>
              </a:spcBef>
            </a:pPr>
            <a:r>
              <a:rPr lang="en-US" altLang="zh-CN" sz="1600" kern="0" dirty="0">
                <a:latin typeface="Calibri" panose="020F0502020204030204" pitchFamily="34" charset="0"/>
                <a:ea typeface="微软雅黑" panose="020B0503020204020204" pitchFamily="34" charset="-122"/>
                <a:cs typeface="Times New Roman" panose="02020603050405020304" charset="0"/>
                <a:sym typeface="+mn-lt"/>
              </a:rPr>
              <a:t>①</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This is an original news text.</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600" kern="0" dirty="0">
                <a:latin typeface="Calibri" panose="020F0502020204030204" pitchFamily="34" charset="0"/>
                <a:ea typeface="微软雅黑" panose="020B0503020204020204" pitchFamily="34" charset="-122"/>
                <a:cs typeface="Times New Roman" panose="02020603050405020304" charset="0"/>
                <a:sym typeface="+mn-lt"/>
              </a:rPr>
              <a:t>②</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All punctuation,tabs and line breaks is removed,turning the texts into space-separated sequences of words (words maybe include the ' character). Only top 20,000 words based on dictionary are left.</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600" kern="0" dirty="0">
                <a:latin typeface="Calibri" panose="020F0502020204030204" pitchFamily="34" charset="0"/>
                <a:ea typeface="微软雅黑" panose="020B0503020204020204" pitchFamily="34" charset="-122"/>
                <a:cs typeface="Times New Roman" panose="02020603050405020304" charset="0"/>
                <a:sym typeface="+mn-lt"/>
              </a:rPr>
              <a:t>③</a:t>
            </a: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 These sequences(word) are then split into lists of tokens. They will then be indexed or vectorized. </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600" kern="0" dirty="0">
                <a:latin typeface="Times New Roman" panose="02020603050405020304" charset="0"/>
                <a:ea typeface="微软雅黑" panose="020B0503020204020204" pitchFamily="34" charset="-122"/>
                <a:cs typeface="Times New Roman" panose="02020603050405020304" charset="0"/>
                <a:sym typeface="+mn-lt"/>
              </a:rPr>
              <a:t>④This is the texts matrix(called “data” in the code). Pads sequences to 1000-token length.Sequences that are shorter than num_timesteps are padded with value 0 at the end; sequences longer than num_timesteps are truncated.</a:t>
            </a:r>
            <a:endParaRPr lang="en-US" altLang="zh-CN" sz="1600" kern="0" dirty="0">
              <a:latin typeface="Times New Roman" panose="02020603050405020304" charset="0"/>
              <a:ea typeface="微软雅黑" panose="020B0503020204020204" pitchFamily="34" charset="-122"/>
              <a:cs typeface="Times New Roman" panose="02020603050405020304" charset="0"/>
              <a:sym typeface="+mn-lt"/>
            </a:endParaRPr>
          </a:p>
        </p:txBody>
      </p:sp>
      <p:grpSp>
        <p:nvGrpSpPr>
          <p:cNvPr id="20" name="组合 19"/>
          <p:cNvGrpSpPr/>
          <p:nvPr/>
        </p:nvGrpSpPr>
        <p:grpSpPr>
          <a:xfrm>
            <a:off x="1275715" y="1376680"/>
            <a:ext cx="7018020" cy="2094865"/>
            <a:chOff x="708" y="2819"/>
            <a:chExt cx="11052" cy="3299"/>
          </a:xfrm>
        </p:grpSpPr>
        <p:pic>
          <p:nvPicPr>
            <p:cNvPr id="6" name="图片 5"/>
            <p:cNvPicPr>
              <a:picLocks noChangeAspect="1"/>
            </p:cNvPicPr>
            <p:nvPr/>
          </p:nvPicPr>
          <p:blipFill>
            <a:blip r:embed="rId1"/>
            <a:stretch>
              <a:fillRect/>
            </a:stretch>
          </p:blipFill>
          <p:spPr>
            <a:xfrm>
              <a:off x="708" y="2819"/>
              <a:ext cx="3418" cy="2744"/>
            </a:xfrm>
            <a:prstGeom prst="rect">
              <a:avLst/>
            </a:prstGeom>
          </p:spPr>
        </p:pic>
        <p:pic>
          <p:nvPicPr>
            <p:cNvPr id="3" name="图片 2"/>
            <p:cNvPicPr>
              <a:picLocks noChangeAspect="1"/>
            </p:cNvPicPr>
            <p:nvPr/>
          </p:nvPicPr>
          <p:blipFill>
            <a:blip r:embed="rId2"/>
            <a:stretch>
              <a:fillRect/>
            </a:stretch>
          </p:blipFill>
          <p:spPr>
            <a:xfrm>
              <a:off x="5015" y="2836"/>
              <a:ext cx="3051" cy="2728"/>
            </a:xfrm>
            <a:prstGeom prst="rect">
              <a:avLst/>
            </a:prstGeom>
          </p:spPr>
        </p:pic>
        <p:pic>
          <p:nvPicPr>
            <p:cNvPr id="4" name="图片 3"/>
            <p:cNvPicPr>
              <a:picLocks noChangeAspect="1"/>
            </p:cNvPicPr>
            <p:nvPr/>
          </p:nvPicPr>
          <p:blipFill>
            <a:blip r:embed="rId3"/>
            <a:stretch>
              <a:fillRect/>
            </a:stretch>
          </p:blipFill>
          <p:spPr>
            <a:xfrm>
              <a:off x="8872" y="2906"/>
              <a:ext cx="2888" cy="2745"/>
            </a:xfrm>
            <a:prstGeom prst="rect">
              <a:avLst/>
            </a:prstGeom>
          </p:spPr>
        </p:pic>
        <p:sp>
          <p:nvSpPr>
            <p:cNvPr id="10" name="右箭头 9"/>
            <p:cNvSpPr/>
            <p:nvPr/>
          </p:nvSpPr>
          <p:spPr>
            <a:xfrm>
              <a:off x="4262" y="4118"/>
              <a:ext cx="735" cy="3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 name="右箭头 11"/>
            <p:cNvSpPr/>
            <p:nvPr/>
          </p:nvSpPr>
          <p:spPr>
            <a:xfrm>
              <a:off x="8101" y="4118"/>
              <a:ext cx="735" cy="3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91" y="5548"/>
              <a:ext cx="2651" cy="521"/>
            </a:xfrm>
            <a:prstGeom prst="rect">
              <a:avLst/>
            </a:prstGeom>
            <a:noFill/>
          </p:spPr>
          <p:txBody>
            <a:bodyPr wrap="none" rtlCol="0" anchor="t">
              <a:spAutoFit/>
            </a:bodyPr>
            <a:lstStyle/>
            <a:p>
              <a:pPr algn="l">
                <a:lnSpc>
                  <a:spcPct val="13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 </a:t>
              </a:r>
              <a:r>
                <a:rPr lang="en-US" altLang="zh-CN" sz="1200" kern="0" dirty="0">
                  <a:latin typeface="Calibri" panose="020F0502020204030204" pitchFamily="34" charset="0"/>
                  <a:ea typeface="微软雅黑" panose="020B0503020204020204" pitchFamily="34" charset="-122"/>
                  <a:cs typeface="Times New Roman" panose="02020603050405020304" charset="0"/>
                  <a:sym typeface="+mn-lt"/>
                </a:rPr>
                <a:t>① </a:t>
              </a: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an original news text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5045" y="5548"/>
              <a:ext cx="2885" cy="521"/>
            </a:xfrm>
            <a:prstGeom prst="rect">
              <a:avLst/>
            </a:prstGeom>
            <a:noFill/>
          </p:spPr>
          <p:txBody>
            <a:bodyPr wrap="none" rtlCol="0" anchor="t">
              <a:spAutoFit/>
            </a:bodyPr>
            <a:lstStyle/>
            <a:p>
              <a:pPr algn="l">
                <a:lnSpc>
                  <a:spcPct val="130000"/>
                </a:lnSpc>
                <a:spcBef>
                  <a:spcPts val="600"/>
                </a:spcBef>
              </a:pPr>
              <a:r>
                <a:rPr lang="en-US" altLang="zh-CN" sz="1200" kern="0" dirty="0">
                  <a:latin typeface="Calibri" panose="020F0502020204030204" pitchFamily="34" charset="0"/>
                  <a:ea typeface="微软雅黑" panose="020B0503020204020204" pitchFamily="34" charset="-122"/>
                  <a:cs typeface="Times New Roman" panose="02020603050405020304" charset="0"/>
                  <a:sym typeface="+mn-lt"/>
                </a:rPr>
                <a:t>②</a:t>
              </a: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 cleaning and tokenizing</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17" name="文本框 16"/>
            <p:cNvSpPr txBox="1"/>
            <p:nvPr/>
          </p:nvSpPr>
          <p:spPr>
            <a:xfrm>
              <a:off x="9574" y="5597"/>
              <a:ext cx="1429" cy="521"/>
            </a:xfrm>
            <a:prstGeom prst="rect">
              <a:avLst/>
            </a:prstGeom>
            <a:noFill/>
          </p:spPr>
          <p:txBody>
            <a:bodyPr wrap="none" rtlCol="0" anchor="t">
              <a:spAutoFit/>
            </a:bodyPr>
            <a:lstStyle/>
            <a:p>
              <a:pPr algn="l">
                <a:lnSpc>
                  <a:spcPct val="130000"/>
                </a:lnSpc>
                <a:spcBef>
                  <a:spcPts val="600"/>
                </a:spcBef>
              </a:pPr>
              <a:r>
                <a:rPr lang="en-US" altLang="zh-CN" sz="1200" kern="0" dirty="0">
                  <a:latin typeface="Calibri" panose="020F0502020204030204" pitchFamily="34" charset="0"/>
                  <a:ea typeface="微软雅黑" panose="020B0503020204020204" pitchFamily="34" charset="-122"/>
                  <a:cs typeface="Times New Roman" panose="02020603050405020304" charset="0"/>
                  <a:sym typeface="+mn-lt"/>
                </a:rPr>
                <a:t>③</a:t>
              </a: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 indexing</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pic>
        <p:nvPicPr>
          <p:cNvPr id="52" name="图片 51"/>
          <p:cNvPicPr>
            <a:picLocks noChangeAspect="1"/>
          </p:cNvPicPr>
          <p:nvPr/>
        </p:nvPicPr>
        <p:blipFill>
          <a:blip r:embed="rId4"/>
          <a:stretch>
            <a:fillRect/>
          </a:stretch>
        </p:blipFill>
        <p:spPr>
          <a:xfrm>
            <a:off x="8856980" y="890905"/>
            <a:ext cx="2011680" cy="3067050"/>
          </a:xfrm>
          <a:prstGeom prst="rect">
            <a:avLst/>
          </a:prstGeom>
        </p:spPr>
      </p:pic>
      <p:sp>
        <p:nvSpPr>
          <p:cNvPr id="21" name="下箭头 20"/>
          <p:cNvSpPr/>
          <p:nvPr/>
        </p:nvSpPr>
        <p:spPr>
          <a:xfrm>
            <a:off x="8149272" y="4176232"/>
            <a:ext cx="288925" cy="445135"/>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a:stretch>
            <a:fillRect/>
          </a:stretch>
        </p:blipFill>
        <p:spPr>
          <a:xfrm>
            <a:off x="7515501" y="4723731"/>
            <a:ext cx="3216086" cy="1613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sym typeface="+mn-ea"/>
              </a:rPr>
              <a:t>part two</a:t>
            </a:r>
            <a:r>
              <a:rPr kumimoji="1" lang="zh-CN" altLang="en-US" dirty="0">
                <a:sym typeface="+mn-ea"/>
              </a:rPr>
              <a:t> </a:t>
            </a:r>
            <a:r>
              <a:rPr kumimoji="1" lang="en-US" altLang="zh-CN" b="1" dirty="0">
                <a:sym typeface="+mn-ea"/>
              </a:rPr>
              <a:t>dataset</a:t>
            </a:r>
            <a:endParaRPr kumimoji="1" lang="en-US" altLang="zh-CN" b="1" dirty="0"/>
          </a:p>
        </p:txBody>
      </p:sp>
      <p:grpSp>
        <p:nvGrpSpPr>
          <p:cNvPr id="27" name="组合 26"/>
          <p:cNvGrpSpPr/>
          <p:nvPr/>
        </p:nvGrpSpPr>
        <p:grpSpPr>
          <a:xfrm>
            <a:off x="1442085" y="1918335"/>
            <a:ext cx="9386570" cy="1652905"/>
            <a:chOff x="1313" y="1919"/>
            <a:chExt cx="14782" cy="2603"/>
          </a:xfrm>
        </p:grpSpPr>
        <p:sp>
          <p:nvSpPr>
            <p:cNvPr id="7" name="文本框 6"/>
            <p:cNvSpPr txBox="1"/>
            <p:nvPr/>
          </p:nvSpPr>
          <p:spPr>
            <a:xfrm>
              <a:off x="1313" y="2468"/>
              <a:ext cx="2378" cy="521"/>
            </a:xfrm>
            <a:prstGeom prst="rect">
              <a:avLst/>
            </a:prstGeom>
            <a:noFill/>
          </p:spPr>
          <p:txBody>
            <a:bodyPr wrap="none" rtlCol="0">
              <a:spAutoFit/>
            </a:bodyPr>
            <a:lstStyle/>
            <a:p>
              <a:pPr algn="l">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 text : alt.atheism</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4391" y="2389"/>
              <a:ext cx="1434" cy="846"/>
            </a:xfrm>
            <a:prstGeom prst="rect">
              <a:avLst/>
            </a:prstGeom>
            <a:noFill/>
          </p:spPr>
          <p:txBody>
            <a:bodyPr wrap="none" rtlCol="0">
              <a:spAutoFit/>
            </a:bodyPr>
            <a:lstStyle/>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label_id: 7</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(0-19)</a:t>
              </a:r>
              <a:endParaRPr lang="en-US" altLang="zh-CN" sz="1200" kern="0" dirty="0">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6342" y="2220"/>
              <a:ext cx="4456" cy="1287"/>
              <a:chOff x="7264" y="2525"/>
              <a:chExt cx="4456" cy="1287"/>
            </a:xfrm>
          </p:grpSpPr>
          <p:sp>
            <p:nvSpPr>
              <p:cNvPr id="12" name="文本框 11"/>
              <p:cNvSpPr txBox="1"/>
              <p:nvPr/>
            </p:nvSpPr>
            <p:spPr>
              <a:xfrm>
                <a:off x="7264" y="2525"/>
                <a:ext cx="4457" cy="521"/>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0 0 0 0 0 0 1 0 0 0 0 0 0 0 0 0 0 0 0 0</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14" name="左大括号 13"/>
              <p:cNvSpPr/>
              <p:nvPr/>
            </p:nvSpPr>
            <p:spPr>
              <a:xfrm rot="16200000">
                <a:off x="9303" y="1153"/>
                <a:ext cx="397" cy="40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8835" y="3292"/>
                <a:ext cx="1334" cy="521"/>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1*20 dim</a:t>
                </a:r>
                <a:endParaRPr lang="en-US" altLang="zh-CN" sz="1200" kern="0" dirty="0">
                  <a:latin typeface="微软雅黑" panose="020B0503020204020204" pitchFamily="34" charset="-122"/>
                  <a:ea typeface="微软雅黑" panose="020B0503020204020204" pitchFamily="34" charset="-122"/>
                  <a:cs typeface="+mn-ea"/>
                  <a:sym typeface="+mn-lt"/>
                </a:endParaRPr>
              </a:p>
            </p:txBody>
          </p:sp>
        </p:grpSp>
        <p:sp>
          <p:nvSpPr>
            <p:cNvPr id="18" name="右箭头 17"/>
            <p:cNvSpPr/>
            <p:nvPr/>
          </p:nvSpPr>
          <p:spPr>
            <a:xfrm>
              <a:off x="3691" y="2583"/>
              <a:ext cx="735" cy="3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右箭头 18"/>
            <p:cNvSpPr/>
            <p:nvPr/>
          </p:nvSpPr>
          <p:spPr>
            <a:xfrm>
              <a:off x="5752" y="2651"/>
              <a:ext cx="735" cy="3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1638" y="1919"/>
              <a:ext cx="4457" cy="2082"/>
            </a:xfrm>
            <a:prstGeom prst="rect">
              <a:avLst/>
            </a:prstGeom>
            <a:noFill/>
          </p:spPr>
          <p:txBody>
            <a:bodyPr wrap="none" rtlCol="0">
              <a:spAutoFit/>
            </a:bodyPr>
            <a:lstStyle/>
            <a:p>
              <a:pPr algn="l"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0 0 0 0 0 0 1 0 0 0 0 0 0 0 0 0 0 0 0 0</a:t>
              </a:r>
              <a:endParaRPr lang="en-US" altLang="zh-CN" sz="1200" kern="0" dirty="0">
                <a:latin typeface="微软雅黑" panose="020B0503020204020204" pitchFamily="34" charset="-122"/>
                <a:ea typeface="微软雅黑" panose="020B0503020204020204" pitchFamily="34" charset="-122"/>
                <a:cs typeface="+mn-ea"/>
                <a:sym typeface="+mn-lt"/>
              </a:endParaRPr>
            </a:p>
            <a:p>
              <a:pPr algn="l"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0 0 1 0 0 0 0 0 0 0 0 0 0 0 0 0 0 0 0 0</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algn="l"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0 0 0 0 0 0 0 0 0 0 0 0 0 0 0 0 1 0 0 0</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22" name="左中括号 21"/>
            <p:cNvSpPr/>
            <p:nvPr/>
          </p:nvSpPr>
          <p:spPr>
            <a:xfrm>
              <a:off x="11638" y="1919"/>
              <a:ext cx="119" cy="208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中括号 22"/>
            <p:cNvSpPr/>
            <p:nvPr/>
          </p:nvSpPr>
          <p:spPr>
            <a:xfrm rot="10800000">
              <a:off x="15958" y="1919"/>
              <a:ext cx="119" cy="208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13199" y="4001"/>
              <a:ext cx="1898" cy="521"/>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20000*20 dim</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25" name="右箭头 24"/>
            <p:cNvSpPr/>
            <p:nvPr/>
          </p:nvSpPr>
          <p:spPr>
            <a:xfrm>
              <a:off x="10799" y="2568"/>
              <a:ext cx="735" cy="3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26" name="文本框 25"/>
          <p:cNvSpPr txBox="1"/>
          <p:nvPr/>
        </p:nvSpPr>
        <p:spPr>
          <a:xfrm>
            <a:off x="871855" y="1089660"/>
            <a:ext cx="8873490" cy="344518"/>
          </a:xfrm>
          <a:prstGeom prst="rect">
            <a:avLst/>
          </a:prstGeom>
          <a:noFill/>
        </p:spPr>
        <p:txBody>
          <a:bodyPr wrap="square" rtlCol="0" anchor="t">
            <a:spAutoFit/>
          </a:bodyPr>
          <a:lstStyle/>
          <a:p>
            <a:pPr>
              <a:lnSpc>
                <a:spcPct val="130000"/>
              </a:lnSpc>
              <a:spcBef>
                <a:spcPts val="600"/>
              </a:spcBef>
            </a:pP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4. Labels are vectorized by</a:t>
            </a:r>
            <a:r>
              <a:rPr lang="zh-CN" altLang="en-US" sz="1400" kern="0" dirty="0">
                <a:latin typeface="Times New Roman" panose="02020603050405020304" charset="0"/>
                <a:ea typeface="微软雅黑" panose="020B0503020204020204" pitchFamily="34" charset="-122"/>
                <a:cs typeface="Times New Roman" panose="02020603050405020304" charset="0"/>
                <a:sym typeface="+mn-lt"/>
              </a:rPr>
              <a:t> one</a:t>
            </a: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a:t>
            </a:r>
            <a:r>
              <a:rPr lang="zh-CN" altLang="en-US" sz="1400" kern="0" dirty="0">
                <a:latin typeface="Times New Roman" panose="02020603050405020304" charset="0"/>
                <a:ea typeface="微软雅黑" panose="020B0503020204020204" pitchFamily="34" charset="-122"/>
                <a:cs typeface="Times New Roman" panose="02020603050405020304" charset="0"/>
                <a:sym typeface="+mn-lt"/>
              </a:rPr>
              <a:t>hot </a:t>
            </a: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code. </a:t>
            </a:r>
            <a:r>
              <a:rPr lang="zh-CN" altLang="en-US" sz="1400" kern="0" dirty="0">
                <a:latin typeface="Times New Roman" panose="02020603050405020304" charset="0"/>
                <a:ea typeface="微软雅黑" panose="020B0503020204020204" pitchFamily="34" charset="-122"/>
                <a:cs typeface="Times New Roman" panose="02020603050405020304" charset="0"/>
                <a:sym typeface="+mn-lt"/>
              </a:rPr>
              <a:t>Converts a class integers to binary class matrix </a:t>
            </a: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(20000*20dim) as follows.</a:t>
            </a:r>
            <a:endParaRPr lang="en-US" altLang="zh-CN" sz="1400"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54" name="文本框 53"/>
          <p:cNvSpPr txBox="1"/>
          <p:nvPr/>
        </p:nvSpPr>
        <p:spPr>
          <a:xfrm>
            <a:off x="871855" y="3366770"/>
            <a:ext cx="10062845" cy="1170940"/>
          </a:xfrm>
          <a:prstGeom prst="rect">
            <a:avLst/>
          </a:prstGeom>
          <a:noFill/>
        </p:spPr>
        <p:txBody>
          <a:bodyPr wrap="square" rtlCol="0" anchor="t">
            <a:spAutoFit/>
          </a:bodyPr>
          <a:lstStyle/>
          <a:p>
            <a:pPr>
              <a:lnSpc>
                <a:spcPct val="130000"/>
              </a:lnSpc>
              <a:spcBef>
                <a:spcPts val="600"/>
              </a:spcBef>
            </a:pP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5. Load pre-trained word embeddings into an Embedding layer.</a:t>
            </a:r>
            <a:endParaRPr lang="en-US" altLang="zh-CN" sz="14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(1)Search word in </a:t>
            </a:r>
            <a:r>
              <a:rPr lang="en-US" altLang="zh-CN" sz="1400" kern="0" dirty="0" err="1">
                <a:latin typeface="Times New Roman" panose="02020603050405020304" charset="0"/>
                <a:ea typeface="微软雅黑" panose="020B0503020204020204" pitchFamily="34" charset="-122"/>
                <a:cs typeface="Times New Roman" panose="02020603050405020304" charset="0"/>
                <a:sym typeface="+mn-lt"/>
              </a:rPr>
              <a:t>GloVe</a:t>
            </a: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 and put it into matched location of embedding matrix. The index is top 20,000 words and tokens in the dictionary.Words not found in embedding index will be all-zero vectors.</a:t>
            </a:r>
            <a:endParaRPr lang="en-US" altLang="zh-CN" sz="14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(2)We set 'trainable = False' so as to keep the embeddings fixed and turns positive integers (indexes) into dense vectors of fixed size.</a:t>
            </a:r>
            <a:endParaRPr lang="en-US" altLang="zh-CN" sz="1400" kern="0" dirty="0">
              <a:latin typeface="Times New Roman" panose="02020603050405020304" charset="0"/>
              <a:ea typeface="微软雅黑" panose="020B0503020204020204" pitchFamily="34" charset="-122"/>
              <a:cs typeface="Times New Roman" panose="02020603050405020304" charset="0"/>
              <a:sym typeface="+mn-lt"/>
            </a:endParaRPr>
          </a:p>
        </p:txBody>
      </p:sp>
      <p:grpSp>
        <p:nvGrpSpPr>
          <p:cNvPr id="55" name="组合 54"/>
          <p:cNvGrpSpPr/>
          <p:nvPr/>
        </p:nvGrpSpPr>
        <p:grpSpPr>
          <a:xfrm>
            <a:off x="1588770" y="4586605"/>
            <a:ext cx="8384540" cy="1414145"/>
            <a:chOff x="2548" y="1640"/>
            <a:chExt cx="13204" cy="2227"/>
          </a:xfrm>
        </p:grpSpPr>
        <p:grpSp>
          <p:nvGrpSpPr>
            <p:cNvPr id="56" name="组合 55"/>
            <p:cNvGrpSpPr/>
            <p:nvPr/>
          </p:nvGrpSpPr>
          <p:grpSpPr>
            <a:xfrm>
              <a:off x="2548" y="1640"/>
              <a:ext cx="5228" cy="2164"/>
              <a:chOff x="11746" y="5458"/>
              <a:chExt cx="5228" cy="2164"/>
            </a:xfrm>
          </p:grpSpPr>
          <p:sp>
            <p:nvSpPr>
              <p:cNvPr id="57" name="文本框 56"/>
              <p:cNvSpPr txBox="1"/>
              <p:nvPr/>
            </p:nvSpPr>
            <p:spPr>
              <a:xfrm>
                <a:off x="12848" y="5947"/>
                <a:ext cx="863" cy="1670"/>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none" rtlCol="0">
                <a:spAutoFit/>
              </a:bodyPr>
              <a:lstStyle/>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and</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firms</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u="sng" kern="0" dirty="0">
                    <a:latin typeface="微软雅黑" panose="020B0503020204020204" pitchFamily="34" charset="-122"/>
                    <a:ea typeface="微软雅黑" panose="020B0503020204020204" pitchFamily="34" charset="-122"/>
                    <a:cs typeface="+mn-ea"/>
                    <a:sym typeface="+mn-lt"/>
                  </a:rPr>
                  <a:t>tech</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58" name="文本框 57"/>
              <p:cNvSpPr txBox="1"/>
              <p:nvPr/>
            </p:nvSpPr>
            <p:spPr>
              <a:xfrm>
                <a:off x="11746" y="5947"/>
                <a:ext cx="1042" cy="1670"/>
              </a:xfrm>
              <a:prstGeom prst="rect">
                <a:avLst/>
              </a:prstGeom>
              <a:noFill/>
              <a:ln>
                <a:solidFill>
                  <a:schemeClr val="accent5"/>
                </a:solidFill>
              </a:ln>
            </p:spPr>
            <p:txBody>
              <a:bodyPr wrap="square" rtlCol="0">
                <a:spAutoFit/>
              </a:bodyPr>
              <a:lstStyle/>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1</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3</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59" name="文本框 58"/>
              <p:cNvSpPr txBox="1"/>
              <p:nvPr/>
            </p:nvSpPr>
            <p:spPr>
              <a:xfrm>
                <a:off x="12788" y="5458"/>
                <a:ext cx="942"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GloVe</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60" name="文本框 59"/>
              <p:cNvSpPr txBox="1"/>
              <p:nvPr/>
            </p:nvSpPr>
            <p:spPr>
              <a:xfrm>
                <a:off x="13786" y="5952"/>
                <a:ext cx="3188" cy="1670"/>
              </a:xfrm>
              <a:prstGeom prst="rect">
                <a:avLst/>
              </a:prstGeom>
              <a:noFill/>
              <a:ln>
                <a:solidFill>
                  <a:schemeClr val="tx1"/>
                </a:solidFill>
              </a:ln>
            </p:spPr>
            <p:txBody>
              <a:bodyPr wrap="none" rtlCol="0">
                <a:spAutoFit/>
              </a:bodyPr>
              <a:lstStyle/>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-0.1529 -0.24279 .... 0.16996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0.53516 0.48784 .... -0.17982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u="sng" kern="0" dirty="0">
                    <a:latin typeface="Times New Roman" panose="02020603050405020304" charset="0"/>
                    <a:ea typeface="微软雅黑" panose="020B0503020204020204" pitchFamily="34" charset="-122"/>
                    <a:cs typeface="Times New Roman" panose="02020603050405020304" charset="0"/>
                    <a:sym typeface="+mn-lt"/>
                  </a:rPr>
                  <a:t>-1.3581 0.42541 .... 0.24215</a:t>
                </a: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grpSp>
          <p:nvGrpSpPr>
            <p:cNvPr id="61" name="组合 60"/>
            <p:cNvGrpSpPr/>
            <p:nvPr/>
          </p:nvGrpSpPr>
          <p:grpSpPr>
            <a:xfrm>
              <a:off x="10374" y="1685"/>
              <a:ext cx="5378" cy="2183"/>
              <a:chOff x="10374" y="6752"/>
              <a:chExt cx="5378" cy="2183"/>
            </a:xfrm>
          </p:grpSpPr>
          <p:grpSp>
            <p:nvGrpSpPr>
              <p:cNvPr id="62" name="组合 61"/>
              <p:cNvGrpSpPr/>
              <p:nvPr/>
            </p:nvGrpSpPr>
            <p:grpSpPr>
              <a:xfrm>
                <a:off x="10374" y="6771"/>
                <a:ext cx="5378" cy="2164"/>
                <a:chOff x="11746" y="5458"/>
                <a:chExt cx="5378" cy="2164"/>
              </a:xfrm>
            </p:grpSpPr>
            <p:sp>
              <p:nvSpPr>
                <p:cNvPr id="63" name="文本框 62"/>
                <p:cNvSpPr txBox="1"/>
                <p:nvPr/>
              </p:nvSpPr>
              <p:spPr>
                <a:xfrm>
                  <a:off x="12848" y="5947"/>
                  <a:ext cx="1120" cy="1670"/>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none" rtlCol="0">
                  <a:spAutoFit/>
                </a:bodyPr>
                <a:lstStyle/>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Now</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finance</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u="sng" kern="0" dirty="0">
                      <a:effectLst/>
                      <a:latin typeface="微软雅黑" panose="020B0503020204020204" pitchFamily="34" charset="-122"/>
                      <a:ea typeface="微软雅黑" panose="020B0503020204020204" pitchFamily="34" charset="-122"/>
                      <a:cs typeface="+mn-ea"/>
                      <a:sym typeface="+mn-lt"/>
                    </a:rPr>
                    <a:t>tech</a:t>
                  </a:r>
                  <a:endParaRPr lang="en-US" altLang="zh-CN" sz="1200" u="sng" kern="0" dirty="0">
                    <a:effectLst/>
                    <a:latin typeface="微软雅黑" panose="020B0503020204020204" pitchFamily="34" charset="-122"/>
                    <a:ea typeface="微软雅黑" panose="020B0503020204020204" pitchFamily="34" charset="-122"/>
                    <a:cs typeface="+mn-ea"/>
                    <a:sym typeface="+mn-lt"/>
                  </a:endParaRPr>
                </a:p>
              </p:txBody>
            </p:sp>
            <p:sp>
              <p:nvSpPr>
                <p:cNvPr id="64" name="文本框 63"/>
                <p:cNvSpPr txBox="1"/>
                <p:nvPr/>
              </p:nvSpPr>
              <p:spPr>
                <a:xfrm>
                  <a:off x="11746" y="5947"/>
                  <a:ext cx="1042" cy="1670"/>
                </a:xfrm>
                <a:prstGeom prst="rect">
                  <a:avLst/>
                </a:prstGeom>
                <a:noFill/>
                <a:ln>
                  <a:solidFill>
                    <a:schemeClr val="accent5"/>
                  </a:solidFill>
                </a:ln>
              </p:spPr>
              <p:txBody>
                <a:bodyPr wrap="square" rtlCol="0">
                  <a:spAutoFit/>
                </a:bodyPr>
                <a:lstStyle/>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1</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20000</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65" name="文本框 64"/>
                <p:cNvSpPr txBox="1"/>
                <p:nvPr/>
              </p:nvSpPr>
              <p:spPr>
                <a:xfrm>
                  <a:off x="12788" y="5458"/>
                  <a:ext cx="1342"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dictionary</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66" name="文本框 65"/>
                <p:cNvSpPr txBox="1"/>
                <p:nvPr/>
              </p:nvSpPr>
              <p:spPr>
                <a:xfrm>
                  <a:off x="14056" y="5952"/>
                  <a:ext cx="3068" cy="1670"/>
                </a:xfrm>
                <a:prstGeom prst="rect">
                  <a:avLst/>
                </a:prstGeom>
                <a:solidFill>
                  <a:schemeClr val="bg2">
                    <a:lumMod val="90000"/>
                  </a:schemeClr>
                </a:solidFill>
                <a:ln>
                  <a:solidFill>
                    <a:schemeClr val="tx1"/>
                  </a:solidFill>
                </a:ln>
              </p:spPr>
              <p:txBody>
                <a:bodyPr wrap="none" rtlCol="0">
                  <a:spAutoFit/>
                </a:bodyPr>
                <a:lstStyle/>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0.64846 -0.0932 ... -0.1778</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-0.3239 0.51868 ...  0.34381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u="sng" kern="0" dirty="0">
                      <a:latin typeface="Times New Roman" panose="02020603050405020304" charset="0"/>
                      <a:ea typeface="微软雅黑" panose="020B0503020204020204" pitchFamily="34" charset="-122"/>
                      <a:cs typeface="Times New Roman" panose="02020603050405020304" charset="0"/>
                      <a:sym typeface="+mn-lt"/>
                    </a:rPr>
                    <a:t>-1.3581 0.42541 .... 0.24215 </a:t>
                  </a:r>
                  <a:endParaRPr lang="zh-CN" altLang="en-US" sz="1200" u="sng" kern="0" dirty="0">
                    <a:latin typeface="微软雅黑" panose="020B0503020204020204" pitchFamily="34" charset="-122"/>
                    <a:ea typeface="微软雅黑" panose="020B0503020204020204" pitchFamily="34" charset="-122"/>
                    <a:cs typeface="+mn-ea"/>
                    <a:sym typeface="+mn-lt"/>
                  </a:endParaRPr>
                </a:p>
              </p:txBody>
            </p:sp>
          </p:grpSp>
          <p:sp>
            <p:nvSpPr>
              <p:cNvPr id="67" name="文本框 66"/>
              <p:cNvSpPr txBox="1"/>
              <p:nvPr/>
            </p:nvSpPr>
            <p:spPr>
              <a:xfrm>
                <a:off x="12888" y="6752"/>
                <a:ext cx="2175"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embedding matrix</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grpSp>
        <p:cxnSp>
          <p:nvCxnSpPr>
            <p:cNvPr id="68" name="肘形连接符 67"/>
            <p:cNvCxnSpPr/>
            <p:nvPr/>
          </p:nvCxnSpPr>
          <p:spPr>
            <a:xfrm rot="5400000" flipH="1">
              <a:off x="7727" y="-477"/>
              <a:ext cx="446" cy="7975"/>
            </a:xfrm>
            <a:prstGeom prst="bentConnector3">
              <a:avLst>
                <a:gd name="adj1" fmla="val -839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rot="5400000" flipV="1">
              <a:off x="9821" y="-412"/>
              <a:ext cx="575" cy="7975"/>
            </a:xfrm>
            <a:prstGeom prst="bentConnector3">
              <a:avLst>
                <a:gd name="adj1" fmla="val 165217"/>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72" y="-7619"/>
            <a:ext cx="10957694" cy="673768"/>
          </a:xfrm>
        </p:spPr>
        <p:txBody>
          <a:bodyPr/>
          <a:lstStyle/>
          <a:p>
            <a:r>
              <a:rPr kumimoji="1" lang="en-US" altLang="zh-CN" dirty="0">
                <a:sym typeface="+mn-ea"/>
              </a:rPr>
              <a:t>part two</a:t>
            </a:r>
            <a:r>
              <a:rPr kumimoji="1" lang="zh-CN" altLang="en-US" dirty="0">
                <a:sym typeface="+mn-ea"/>
              </a:rPr>
              <a:t> </a:t>
            </a:r>
            <a:r>
              <a:rPr kumimoji="1" lang="en-US" altLang="zh-CN" b="1" dirty="0">
                <a:sym typeface="+mn-ea"/>
              </a:rPr>
              <a:t>dataset</a:t>
            </a:r>
            <a:endParaRPr kumimoji="1" lang="en-US" altLang="zh-CN" b="1" dirty="0"/>
          </a:p>
        </p:txBody>
      </p:sp>
      <p:sp>
        <p:nvSpPr>
          <p:cNvPr id="34" name="文本框 33"/>
          <p:cNvSpPr txBox="1"/>
          <p:nvPr/>
        </p:nvSpPr>
        <p:spPr>
          <a:xfrm>
            <a:off x="1359535" y="5718810"/>
            <a:ext cx="8249920" cy="306705"/>
          </a:xfrm>
          <a:prstGeom prst="rect">
            <a:avLst/>
          </a:prstGeom>
          <a:noFill/>
        </p:spPr>
        <p:txBody>
          <a:bodyPr wrap="none" rtlCol="0" anchor="t">
            <a:spAutoFit/>
          </a:bodyPr>
          <a:lstStyle/>
          <a:p>
            <a:pPr algn="l" fontAlgn="auto">
              <a:lnSpc>
                <a:spcPct val="100000"/>
              </a:lnSpc>
              <a:spcBef>
                <a:spcPts val="600"/>
              </a:spcBef>
            </a:pPr>
            <a:r>
              <a:rPr lang="en-US" altLang="zh-CN" sz="1400" kern="0" dirty="0">
                <a:latin typeface="Times New Roman" panose="02020603050405020304" charset="0"/>
                <a:ea typeface="微软雅黑" panose="020B0503020204020204" pitchFamily="34" charset="-122"/>
                <a:cs typeface="Times New Roman" panose="02020603050405020304" charset="0"/>
                <a:sym typeface="+mn-lt"/>
              </a:rPr>
              <a:t>6. Modify a sequence in-place by shuffling its contents. Split the data into a training set and a validation set (0.2).</a:t>
            </a:r>
            <a:endParaRPr lang="en-US" altLang="zh-CN" sz="1400" kern="0" dirty="0">
              <a:latin typeface="Times New Roman" panose="02020603050405020304" charset="0"/>
              <a:ea typeface="微软雅黑" panose="020B0503020204020204" pitchFamily="34" charset="-122"/>
              <a:cs typeface="Times New Roman" panose="02020603050405020304" charset="0"/>
              <a:sym typeface="+mn-lt"/>
            </a:endParaRPr>
          </a:p>
        </p:txBody>
      </p:sp>
      <p:pic>
        <p:nvPicPr>
          <p:cNvPr id="51" name="图片 50"/>
          <p:cNvPicPr>
            <a:picLocks noChangeAspect="1"/>
          </p:cNvPicPr>
          <p:nvPr/>
        </p:nvPicPr>
        <p:blipFill>
          <a:blip r:embed="rId1"/>
          <a:stretch>
            <a:fillRect/>
          </a:stretch>
        </p:blipFill>
        <p:spPr>
          <a:xfrm>
            <a:off x="1744345" y="3029585"/>
            <a:ext cx="3813810" cy="2207260"/>
          </a:xfrm>
          <a:prstGeom prst="rect">
            <a:avLst/>
          </a:prstGeom>
        </p:spPr>
      </p:pic>
      <p:pic>
        <p:nvPicPr>
          <p:cNvPr id="53" name="图片 52"/>
          <p:cNvPicPr>
            <a:picLocks noChangeAspect="1"/>
          </p:cNvPicPr>
          <p:nvPr/>
        </p:nvPicPr>
        <p:blipFill>
          <a:blip r:embed="rId2"/>
          <a:stretch>
            <a:fillRect/>
          </a:stretch>
        </p:blipFill>
        <p:spPr>
          <a:xfrm>
            <a:off x="6541770" y="2950210"/>
            <a:ext cx="3884930" cy="2234565"/>
          </a:xfrm>
          <a:prstGeom prst="rect">
            <a:avLst/>
          </a:prstGeom>
        </p:spPr>
      </p:pic>
      <p:grpSp>
        <p:nvGrpSpPr>
          <p:cNvPr id="55" name="组合 54"/>
          <p:cNvGrpSpPr/>
          <p:nvPr/>
        </p:nvGrpSpPr>
        <p:grpSpPr>
          <a:xfrm>
            <a:off x="1841500" y="1000760"/>
            <a:ext cx="8384540" cy="1414145"/>
            <a:chOff x="2548" y="1640"/>
            <a:chExt cx="13204" cy="2227"/>
          </a:xfrm>
        </p:grpSpPr>
        <p:grpSp>
          <p:nvGrpSpPr>
            <p:cNvPr id="56" name="组合 55"/>
            <p:cNvGrpSpPr/>
            <p:nvPr/>
          </p:nvGrpSpPr>
          <p:grpSpPr>
            <a:xfrm>
              <a:off x="2548" y="1640"/>
              <a:ext cx="5228" cy="2164"/>
              <a:chOff x="11746" y="5458"/>
              <a:chExt cx="5228" cy="2164"/>
            </a:xfrm>
          </p:grpSpPr>
          <p:sp>
            <p:nvSpPr>
              <p:cNvPr id="57" name="文本框 56"/>
              <p:cNvSpPr txBox="1"/>
              <p:nvPr/>
            </p:nvSpPr>
            <p:spPr>
              <a:xfrm>
                <a:off x="12848" y="5947"/>
                <a:ext cx="863" cy="1670"/>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none" rtlCol="0">
                <a:spAutoFit/>
              </a:bodyPr>
              <a:lstStyle/>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and</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firms</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u="sng" kern="0" dirty="0">
                    <a:latin typeface="微软雅黑" panose="020B0503020204020204" pitchFamily="34" charset="-122"/>
                    <a:ea typeface="微软雅黑" panose="020B0503020204020204" pitchFamily="34" charset="-122"/>
                    <a:cs typeface="+mn-ea"/>
                    <a:sym typeface="+mn-lt"/>
                  </a:rPr>
                  <a:t>tech</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58" name="文本框 57"/>
              <p:cNvSpPr txBox="1"/>
              <p:nvPr/>
            </p:nvSpPr>
            <p:spPr>
              <a:xfrm>
                <a:off x="11746" y="5947"/>
                <a:ext cx="1042" cy="1670"/>
              </a:xfrm>
              <a:prstGeom prst="rect">
                <a:avLst/>
              </a:prstGeom>
              <a:noFill/>
              <a:ln>
                <a:solidFill>
                  <a:schemeClr val="accent5"/>
                </a:solidFill>
              </a:ln>
            </p:spPr>
            <p:txBody>
              <a:bodyPr wrap="square" rtlCol="0">
                <a:spAutoFit/>
              </a:bodyPr>
              <a:lstStyle/>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1</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3</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59" name="文本框 58"/>
              <p:cNvSpPr txBox="1"/>
              <p:nvPr/>
            </p:nvSpPr>
            <p:spPr>
              <a:xfrm>
                <a:off x="12788" y="5458"/>
                <a:ext cx="942"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GloVe</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60" name="文本框 59"/>
              <p:cNvSpPr txBox="1"/>
              <p:nvPr/>
            </p:nvSpPr>
            <p:spPr>
              <a:xfrm>
                <a:off x="13786" y="5952"/>
                <a:ext cx="3188" cy="1670"/>
              </a:xfrm>
              <a:prstGeom prst="rect">
                <a:avLst/>
              </a:prstGeom>
              <a:noFill/>
              <a:ln>
                <a:solidFill>
                  <a:schemeClr val="tx1"/>
                </a:solidFill>
              </a:ln>
            </p:spPr>
            <p:txBody>
              <a:bodyPr wrap="none" rtlCol="0">
                <a:spAutoFit/>
              </a:bodyPr>
              <a:lstStyle/>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-0.1529 -0.24279 .... 0.16996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0.53516 0.48784 .... -0.17982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u="sng" kern="0" dirty="0">
                    <a:latin typeface="Times New Roman" panose="02020603050405020304" charset="0"/>
                    <a:ea typeface="微软雅黑" panose="020B0503020204020204" pitchFamily="34" charset="-122"/>
                    <a:cs typeface="Times New Roman" panose="02020603050405020304" charset="0"/>
                    <a:sym typeface="+mn-lt"/>
                  </a:rPr>
                  <a:t>-1.3581 0.42541 .... 0.24215</a:t>
                </a: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grpSp>
          <p:nvGrpSpPr>
            <p:cNvPr id="61" name="组合 60"/>
            <p:cNvGrpSpPr/>
            <p:nvPr/>
          </p:nvGrpSpPr>
          <p:grpSpPr>
            <a:xfrm>
              <a:off x="10374" y="1685"/>
              <a:ext cx="5378" cy="2183"/>
              <a:chOff x="10374" y="6752"/>
              <a:chExt cx="5378" cy="2183"/>
            </a:xfrm>
          </p:grpSpPr>
          <p:grpSp>
            <p:nvGrpSpPr>
              <p:cNvPr id="62" name="组合 61"/>
              <p:cNvGrpSpPr/>
              <p:nvPr/>
            </p:nvGrpSpPr>
            <p:grpSpPr>
              <a:xfrm>
                <a:off x="10374" y="6771"/>
                <a:ext cx="5378" cy="2164"/>
                <a:chOff x="11746" y="5458"/>
                <a:chExt cx="5378" cy="2164"/>
              </a:xfrm>
            </p:grpSpPr>
            <p:sp>
              <p:nvSpPr>
                <p:cNvPr id="63" name="文本框 62"/>
                <p:cNvSpPr txBox="1"/>
                <p:nvPr/>
              </p:nvSpPr>
              <p:spPr>
                <a:xfrm>
                  <a:off x="12848" y="5947"/>
                  <a:ext cx="1120" cy="1670"/>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none" rtlCol="0">
                  <a:spAutoFit/>
                </a:bodyPr>
                <a:lstStyle/>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Now</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finance</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fontAlgn="auto">
                    <a:lnSpc>
                      <a:spcPct val="100000"/>
                    </a:lnSpc>
                    <a:spcBef>
                      <a:spcPts val="600"/>
                    </a:spcBef>
                  </a:pPr>
                  <a:r>
                    <a:rPr lang="en-US" altLang="zh-CN" sz="1200" u="sng" kern="0" dirty="0">
                      <a:effectLst/>
                      <a:latin typeface="微软雅黑" panose="020B0503020204020204" pitchFamily="34" charset="-122"/>
                      <a:ea typeface="微软雅黑" panose="020B0503020204020204" pitchFamily="34" charset="-122"/>
                      <a:cs typeface="+mn-ea"/>
                      <a:sym typeface="+mn-lt"/>
                    </a:rPr>
                    <a:t>tech</a:t>
                  </a:r>
                  <a:endParaRPr lang="en-US" altLang="zh-CN" sz="1200" u="sng" kern="0" dirty="0">
                    <a:effectLst/>
                    <a:latin typeface="微软雅黑" panose="020B0503020204020204" pitchFamily="34" charset="-122"/>
                    <a:ea typeface="微软雅黑" panose="020B0503020204020204" pitchFamily="34" charset="-122"/>
                    <a:cs typeface="+mn-ea"/>
                    <a:sym typeface="+mn-lt"/>
                  </a:endParaRPr>
                </a:p>
              </p:txBody>
            </p:sp>
            <p:sp>
              <p:nvSpPr>
                <p:cNvPr id="64" name="文本框 63"/>
                <p:cNvSpPr txBox="1"/>
                <p:nvPr/>
              </p:nvSpPr>
              <p:spPr>
                <a:xfrm>
                  <a:off x="11746" y="5947"/>
                  <a:ext cx="1042" cy="1670"/>
                </a:xfrm>
                <a:prstGeom prst="rect">
                  <a:avLst/>
                </a:prstGeom>
                <a:noFill/>
                <a:ln>
                  <a:solidFill>
                    <a:schemeClr val="accent5"/>
                  </a:solidFill>
                </a:ln>
              </p:spPr>
              <p:txBody>
                <a:bodyPr wrap="square" rtlCol="0">
                  <a:spAutoFit/>
                </a:bodyPr>
                <a:lstStyle/>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1</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a:t>
                  </a:r>
                  <a:endParaRPr lang="en-US" altLang="zh-CN" sz="1200" kern="0" dirty="0">
                    <a:latin typeface="微软雅黑" panose="020B0503020204020204" pitchFamily="34" charset="-122"/>
                    <a:ea typeface="微软雅黑" panose="020B0503020204020204" pitchFamily="34" charset="-122"/>
                    <a:cs typeface="+mn-ea"/>
                    <a:sym typeface="+mn-lt"/>
                  </a:endParaRPr>
                </a:p>
                <a:p>
                  <a:pPr algn="ctr" fontAlgn="auto">
                    <a:lnSpc>
                      <a:spcPct val="10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20000</a:t>
                  </a:r>
                  <a:endParaRPr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65" name="文本框 64"/>
                <p:cNvSpPr txBox="1"/>
                <p:nvPr/>
              </p:nvSpPr>
              <p:spPr>
                <a:xfrm>
                  <a:off x="12788" y="5458"/>
                  <a:ext cx="1342"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dictionary</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sp>
              <p:nvSpPr>
                <p:cNvPr id="66" name="文本框 65"/>
                <p:cNvSpPr txBox="1"/>
                <p:nvPr/>
              </p:nvSpPr>
              <p:spPr>
                <a:xfrm>
                  <a:off x="14056" y="5952"/>
                  <a:ext cx="3068" cy="1670"/>
                </a:xfrm>
                <a:prstGeom prst="rect">
                  <a:avLst/>
                </a:prstGeom>
                <a:solidFill>
                  <a:schemeClr val="bg2">
                    <a:lumMod val="90000"/>
                  </a:schemeClr>
                </a:solidFill>
                <a:ln>
                  <a:solidFill>
                    <a:schemeClr val="tx1"/>
                  </a:solidFill>
                </a:ln>
              </p:spPr>
              <p:txBody>
                <a:bodyPr wrap="none" rtlCol="0">
                  <a:spAutoFit/>
                </a:bodyPr>
                <a:lstStyle/>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0.64846 -0.0932 ... -0.1778</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-0.3239 0.51868 ...  0.34381 </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kern="0" dirty="0">
                      <a:latin typeface="Times New Roman" panose="02020603050405020304" charset="0"/>
                      <a:ea typeface="微软雅黑" panose="020B0503020204020204" pitchFamily="34" charset="-122"/>
                      <a:cs typeface="Times New Roman" panose="02020603050405020304" charset="0"/>
                      <a:sym typeface="+mn-lt"/>
                    </a:rPr>
                    <a:t>...</a:t>
                  </a:r>
                  <a:endParaRPr lang="en-US" altLang="zh-CN" sz="1200" kern="0" dirty="0">
                    <a:latin typeface="Times New Roman" panose="02020603050405020304" charset="0"/>
                    <a:ea typeface="微软雅黑" panose="020B0503020204020204" pitchFamily="34" charset="-122"/>
                    <a:cs typeface="Times New Roman" panose="02020603050405020304" charset="0"/>
                    <a:sym typeface="+mn-lt"/>
                  </a:endParaRPr>
                </a:p>
                <a:p>
                  <a:pPr algn="l" fontAlgn="auto">
                    <a:lnSpc>
                      <a:spcPct val="100000"/>
                    </a:lnSpc>
                    <a:spcBef>
                      <a:spcPts val="600"/>
                    </a:spcBef>
                  </a:pPr>
                  <a:r>
                    <a:rPr lang="en-US" altLang="zh-CN" sz="1200" u="sng" kern="0" dirty="0">
                      <a:latin typeface="Times New Roman" panose="02020603050405020304" charset="0"/>
                      <a:ea typeface="微软雅黑" panose="020B0503020204020204" pitchFamily="34" charset="-122"/>
                      <a:cs typeface="Times New Roman" panose="02020603050405020304" charset="0"/>
                      <a:sym typeface="+mn-lt"/>
                    </a:rPr>
                    <a:t>-1.3581 0.42541 .... 0.24215 </a:t>
                  </a:r>
                  <a:endParaRPr lang="zh-CN" altLang="en-US" sz="1200" u="sng" kern="0" dirty="0">
                    <a:latin typeface="微软雅黑" panose="020B0503020204020204" pitchFamily="34" charset="-122"/>
                    <a:ea typeface="微软雅黑" panose="020B0503020204020204" pitchFamily="34" charset="-122"/>
                    <a:cs typeface="+mn-ea"/>
                    <a:sym typeface="+mn-lt"/>
                  </a:endParaRPr>
                </a:p>
              </p:txBody>
            </p:sp>
          </p:grpSp>
          <p:sp>
            <p:nvSpPr>
              <p:cNvPr id="67" name="文本框 66"/>
              <p:cNvSpPr txBox="1"/>
              <p:nvPr/>
            </p:nvSpPr>
            <p:spPr>
              <a:xfrm>
                <a:off x="12888" y="6752"/>
                <a:ext cx="2175" cy="521"/>
              </a:xfrm>
              <a:prstGeom prst="rect">
                <a:avLst/>
              </a:prstGeom>
              <a:noFill/>
            </p:spPr>
            <p:txBody>
              <a:bodyPr wrap="none" rtlCol="0">
                <a:spAutoFit/>
              </a:bodyPr>
              <a:lstStyle/>
              <a:p>
                <a:pPr>
                  <a:lnSpc>
                    <a:spcPct val="130000"/>
                  </a:lnSpc>
                  <a:spcBef>
                    <a:spcPts val="600"/>
                  </a:spcBef>
                </a:pPr>
                <a:r>
                  <a:rPr lang="en-US" altLang="zh-CN" sz="1200" b="1" kern="0" dirty="0">
                    <a:latin typeface="Times New Roman" panose="02020603050405020304" charset="0"/>
                    <a:ea typeface="微软雅黑" panose="020B0503020204020204" pitchFamily="34" charset="-122"/>
                    <a:cs typeface="Times New Roman" panose="02020603050405020304" charset="0"/>
                    <a:sym typeface="+mn-lt"/>
                  </a:rPr>
                  <a:t>embedding matrix</a:t>
                </a:r>
                <a:endParaRPr lang="en-US" altLang="zh-CN" sz="1200" b="1" kern="0" dirty="0">
                  <a:latin typeface="Times New Roman" panose="02020603050405020304" charset="0"/>
                  <a:ea typeface="微软雅黑" panose="020B0503020204020204" pitchFamily="34" charset="-122"/>
                  <a:cs typeface="Times New Roman" panose="02020603050405020304" charset="0"/>
                  <a:sym typeface="+mn-lt"/>
                </a:endParaRPr>
              </a:p>
            </p:txBody>
          </p:sp>
        </p:grpSp>
        <p:cxnSp>
          <p:nvCxnSpPr>
            <p:cNvPr id="68" name="肘形连接符 67"/>
            <p:cNvCxnSpPr/>
            <p:nvPr/>
          </p:nvCxnSpPr>
          <p:spPr>
            <a:xfrm rot="5400000" flipH="1">
              <a:off x="7727" y="-477"/>
              <a:ext cx="446" cy="7975"/>
            </a:xfrm>
            <a:prstGeom prst="bentConnector3">
              <a:avLst>
                <a:gd name="adj1" fmla="val -839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rot="5400000" flipV="1">
              <a:off x="9821" y="-412"/>
              <a:ext cx="575" cy="7975"/>
            </a:xfrm>
            <a:prstGeom prst="bentConnector3">
              <a:avLst>
                <a:gd name="adj1" fmla="val 165217"/>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tags/tag1.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2.xml><?xml version="1.0" encoding="utf-8"?>
<p:tagLst xmlns:p="http://schemas.openxmlformats.org/presentationml/2006/main">
  <p:tag name="ISLIDE.DIAGRAM" val="ff7024f3-6678-4065-8ed6-e18a0932b3f7"/>
</p:tagLst>
</file>

<file path=ppt/theme/theme1.xml><?xml version="1.0" encoding="utf-8"?>
<a:theme xmlns:a="http://schemas.openxmlformats.org/drawingml/2006/main" name="模板页面">
  <a:themeElements>
    <a:clrScheme name="自定义 98">
      <a:dk1>
        <a:srgbClr val="000000"/>
      </a:dk1>
      <a:lt1>
        <a:srgbClr val="FFFFFF"/>
      </a:lt1>
      <a:dk2>
        <a:srgbClr val="000000"/>
      </a:dk2>
      <a:lt2>
        <a:srgbClr val="FFFDFD"/>
      </a:lt2>
      <a:accent1>
        <a:srgbClr val="173D95"/>
      </a:accent1>
      <a:accent2>
        <a:srgbClr val="E1305F"/>
      </a:accent2>
      <a:accent3>
        <a:srgbClr val="F8F5ED"/>
      </a:accent3>
      <a:accent4>
        <a:srgbClr val="6B6B6B"/>
      </a:accent4>
      <a:accent5>
        <a:srgbClr val="D3D3D3"/>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6305</Words>
  <Application>WPS 演示</Application>
  <PresentationFormat>宽屏</PresentationFormat>
  <Paragraphs>413</Paragraphs>
  <Slides>19</Slides>
  <Notes>19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19</vt:i4>
      </vt:variant>
    </vt:vector>
  </HeadingPairs>
  <TitlesOfParts>
    <vt:vector size="32" baseType="lpstr">
      <vt:lpstr>Arial</vt:lpstr>
      <vt:lpstr>宋体</vt:lpstr>
      <vt:lpstr>Wingdings</vt:lpstr>
      <vt:lpstr>微软雅黑</vt:lpstr>
      <vt:lpstr>Segoe UI Light</vt:lpstr>
      <vt:lpstr>Century Gothic</vt:lpstr>
      <vt:lpstr>Segoe UI Light</vt:lpstr>
      <vt:lpstr>Times New Roman</vt:lpstr>
      <vt:lpstr>Calibri</vt:lpstr>
      <vt:lpstr>Arial Unicode MS</vt:lpstr>
      <vt:lpstr>等线</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Kristy</cp:lastModifiedBy>
  <cp:revision>157</cp:revision>
  <dcterms:created xsi:type="dcterms:W3CDTF">2015-08-18T02:51:00Z</dcterms:created>
  <dcterms:modified xsi:type="dcterms:W3CDTF">2018-12-15T03:12:12Z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2017-12-21T08:40:39.3782274Z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2052-10.1.0.7697</vt:lpwstr>
  </property>
</Properties>
</file>